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</p:sldMasterIdLst>
  <p:notesMasterIdLst>
    <p:notesMasterId r:id="rId17"/>
  </p:notesMasterIdLst>
  <p:sldIdLst>
    <p:sldId id="263" r:id="rId9"/>
    <p:sldId id="297" r:id="rId10"/>
    <p:sldId id="285" r:id="rId11"/>
    <p:sldId id="298" r:id="rId12"/>
    <p:sldId id="299" r:id="rId13"/>
    <p:sldId id="288" r:id="rId14"/>
    <p:sldId id="300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100" d="100"/>
          <a:sy n="100" d="100"/>
        </p:scale>
        <p:origin x="-3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6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0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1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0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1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1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8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0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9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8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1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01.12.2014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3.png"/><Relationship Id="rId7" Type="http://schemas.openxmlformats.org/officeDocument/2006/relationships/image" Target="../media/image1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gif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76" y="-11652"/>
            <a:ext cx="1280673" cy="951967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0572" y="1273837"/>
            <a:ext cx="74295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</a:t>
            </a:r>
            <a:r>
              <a:rPr kumimoji="0" lang="ru-RU" sz="2400" b="1" i="0" u="none" strike="noStrike" normalizeH="0" baseline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программа дошкольного образования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бюджетное 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образовательного</a:t>
            </a:r>
            <a:r>
              <a:rPr lang="ru-RU" sz="2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учреждения</a:t>
            </a:r>
            <a:endParaRPr lang="ru-RU" sz="24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детский сад № 4 комбинированного вида Кронштадтского района Санкт-Петербурга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изменениями и дополнениями на 01.09.2014 г. в соответствии с федеральным государственным образовательным стандартом дошкольного образования)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6" y="3432519"/>
            <a:ext cx="3924944" cy="2947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07504" y="35440"/>
            <a:ext cx="147455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9672" y="-62338"/>
            <a:ext cx="5400600" cy="770485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-3552"/>
            <a:ext cx="1455631" cy="1093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" y="-355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470" y="1520238"/>
            <a:ext cx="5175001" cy="45397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softEdge">
              <a:bevelT w="82550" h="38100" prst="coolSlant"/>
            </a:sp3d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п. 1 ст. 79 Федерального закона от 29.12.2012 № 273-ФЗ "Об образовании в Российской Федерации" (далее – Закон № 273-ФЗ) 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адаптированной образовательной программой. </a:t>
            </a:r>
          </a:p>
          <a:p>
            <a:pPr algn="just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Адаптированная образовательная программа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обеспечивающая 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коррекцию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нарушений развития 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социальную адаптацию указанных лиц.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3668" y="76723"/>
            <a:ext cx="547260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Адаптированная образовательная программа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2492896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2213" y="268915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Адаптированная о</a:t>
            </a:r>
            <a:r>
              <a:rPr kumimoji="0" lang="ru-RU" sz="2400" b="1" i="0" u="none" strike="noStrike" cap="all" normalizeH="0" baseline="0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бразовательная программа </a:t>
            </a:r>
            <a:r>
              <a:rPr lang="ru-RU" sz="2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создана для:</a:t>
            </a:r>
            <a:endParaRPr lang="ru-RU" sz="2400" b="1" cap="all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539552" y="1563849"/>
            <a:ext cx="2736304" cy="2232248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Детей раннего возраста с иными ограниченными возможностями здоровья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630823" y="1635857"/>
            <a:ext cx="2758480" cy="2160240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plastic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детей с тяжелой и средней степенью умственной отсталости  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602435" y="3996655"/>
            <a:ext cx="2653022" cy="2174725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ln/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 с тяжелым нарушением речи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1611760" y="4005064"/>
            <a:ext cx="2611338" cy="2174726"/>
          </a:xfrm>
          <a:prstGeom prst="hexagon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детей со сложной структурой дефекта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292080" y="1340768"/>
            <a:ext cx="72008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872" y="1340768"/>
            <a:ext cx="45719" cy="2592288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7704" y="1340768"/>
            <a:ext cx="45719" cy="223081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2240" y="1340768"/>
            <a:ext cx="45719" cy="295089"/>
          </a:xfrm>
          <a:prstGeom prst="down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85" y="2333452"/>
            <a:ext cx="2040170" cy="1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4528" y="404664"/>
            <a:ext cx="5185443" cy="1251859"/>
          </a:xfrm>
          <a:prstGeom prst="roundRect">
            <a:avLst/>
          </a:prstGeom>
          <a:ln>
            <a:solidFill>
              <a:srgbClr val="FF0000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 prst="riblet"/>
            <a:contourClr>
              <a:schemeClr val="accent6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Индивидуализация образования и социальная адаптация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ребенка с ОВЗ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2369764" y="1820985"/>
            <a:ext cx="494303" cy="1294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8"/>
          <p:cNvGrpSpPr/>
          <p:nvPr/>
        </p:nvGrpSpPr>
        <p:grpSpPr>
          <a:xfrm>
            <a:off x="459343" y="2144940"/>
            <a:ext cx="2940060" cy="1260340"/>
            <a:chOff x="150153" y="360043"/>
            <a:chExt cx="2940060" cy="12603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50153" y="360043"/>
              <a:ext cx="2940060" cy="1260340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11689" y="429814"/>
              <a:ext cx="2816988" cy="11372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Квалифицированная  психолого-педагогическая диагностика</a:t>
              </a:r>
              <a:endParaRPr lang="ru-RU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1691680" y="3405280"/>
            <a:ext cx="144016" cy="42967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4"/>
          <p:cNvGrpSpPr/>
          <p:nvPr/>
        </p:nvGrpSpPr>
        <p:grpSpPr>
          <a:xfrm>
            <a:off x="730894" y="3827540"/>
            <a:ext cx="3000470" cy="928997"/>
            <a:chOff x="1071273" y="1302180"/>
            <a:chExt cx="3000470" cy="92899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071273" y="1342634"/>
              <a:ext cx="3000470" cy="888543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152128" y="1302180"/>
              <a:ext cx="2913704" cy="80177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Карта развития</a:t>
              </a:r>
              <a:endParaRPr lang="ru-RU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2993604" y="4781239"/>
            <a:ext cx="138235" cy="30033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2"/>
          <p:cNvGrpSpPr/>
          <p:nvPr/>
        </p:nvGrpSpPr>
        <p:grpSpPr>
          <a:xfrm>
            <a:off x="1808964" y="5081570"/>
            <a:ext cx="3336050" cy="1303372"/>
            <a:chOff x="-4242" y="1168573"/>
            <a:chExt cx="3085787" cy="103279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7513" y="1168573"/>
              <a:ext cx="3054032" cy="1032799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-4242" y="1239850"/>
              <a:ext cx="3063882" cy="8718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Создание и реализация а</a:t>
              </a: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даптированной индивидуальной образовательной программы </a:t>
              </a:r>
              <a:endParaRPr lang="ru-RU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rot="16200000">
            <a:off x="2426694" y="2658357"/>
            <a:ext cx="2197354" cy="19368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2866843" y="3254147"/>
            <a:ext cx="3314730" cy="192447"/>
          </a:xfrm>
          <a:prstGeom prst="rightArrow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4212423" y="2844671"/>
            <a:ext cx="2497016" cy="19368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6749371" y="1686809"/>
            <a:ext cx="181764" cy="216025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1885704"/>
            <a:ext cx="3384376" cy="1941836"/>
          </a:xfrm>
          <a:prstGeom prst="roundRect">
            <a:avLst>
              <a:gd name="adj" fmla="val 16670"/>
            </a:avLst>
          </a:prstGeom>
          <a:ln>
            <a:solidFill>
              <a:srgbClr val="7030A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TextBox 24"/>
          <p:cNvSpPr txBox="1"/>
          <p:nvPr/>
        </p:nvSpPr>
        <p:spPr>
          <a:xfrm>
            <a:off x="5639897" y="1899821"/>
            <a:ext cx="3384376" cy="196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образовательной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еятельности с банком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(пед. технология – метод проектов)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6949411" y="3853877"/>
            <a:ext cx="144016" cy="286670"/>
          </a:xfrm>
          <a:prstGeom prst="upArrow">
            <a:avLst/>
          </a:prstGeom>
          <a:solidFill>
            <a:schemeClr val="bg1">
              <a:lumMod val="75000"/>
            </a:schemeClr>
          </a:solidFill>
          <a:ln w="31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15"/>
          <p:cNvGrpSpPr/>
          <p:nvPr/>
        </p:nvGrpSpPr>
        <p:grpSpPr>
          <a:xfrm>
            <a:off x="5313682" y="4190022"/>
            <a:ext cx="2837116" cy="1057941"/>
            <a:chOff x="3035249" y="3029015"/>
            <a:chExt cx="2837116" cy="105794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35249" y="3029015"/>
              <a:ext cx="2837116" cy="1057941"/>
            </a:xfrm>
            <a:prstGeom prst="roundRect">
              <a:avLst>
                <a:gd name="adj" fmla="val 16670"/>
              </a:avLst>
            </a:prstGeom>
            <a:ln>
              <a:solidFill>
                <a:srgbClr val="7030A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54988" y="3084371"/>
              <a:ext cx="2733808" cy="95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Arial" pitchFamily="34" charset="0"/>
                  <a:cs typeface="Arial" pitchFamily="34" charset="0"/>
                </a:rPr>
                <a:t>Индивидуальный образовательный маршрут</a:t>
              </a:r>
              <a:endParaRPr lang="ru-RU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Стрелка углом вверх 29"/>
          <p:cNvSpPr/>
          <p:nvPr/>
        </p:nvSpPr>
        <p:spPr>
          <a:xfrm>
            <a:off x="5145014" y="5247963"/>
            <a:ext cx="1066938" cy="485293"/>
          </a:xfrm>
          <a:prstGeom prst="bentUpArrow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5" grpId="0"/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683567" y="3373996"/>
            <a:ext cx="3011375" cy="1284612"/>
            <a:chOff x="683567" y="3373996"/>
            <a:chExt cx="3011375" cy="128461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83567" y="3373996"/>
              <a:ext cx="3011375" cy="1284612"/>
              <a:chOff x="683567" y="3373996"/>
              <a:chExt cx="3011375" cy="1284612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83567" y="357848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190" y="3373996"/>
                <a:ext cx="936104" cy="936104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218325" y="3862464"/>
              <a:ext cx="2230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Художественно-</a:t>
              </a:r>
            </a:p>
            <a:p>
              <a:pPr algn="ctr"/>
              <a:r>
                <a: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14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стетическое развитие</a:t>
              </a:r>
              <a:endParaRPr lang="ru-RU" sz="1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410503" y="3397126"/>
            <a:ext cx="3064422" cy="1371962"/>
            <a:chOff x="5410503" y="3397126"/>
            <a:chExt cx="3064422" cy="1371962"/>
          </a:xfrm>
        </p:grpSpPr>
        <p:sp>
          <p:nvSpPr>
            <p:cNvPr id="25" name="Овал 24"/>
            <p:cNvSpPr/>
            <p:nvPr/>
          </p:nvSpPr>
          <p:spPr>
            <a:xfrm>
              <a:off x="5410503" y="3789040"/>
              <a:ext cx="3011375" cy="98004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perspectiveRelaxed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5620886" y="3397126"/>
              <a:ext cx="2854039" cy="1151835"/>
              <a:chOff x="5620886" y="3397126"/>
              <a:chExt cx="2854039" cy="1151835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723" y="3397126"/>
                <a:ext cx="1184202" cy="889844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620886" y="4025741"/>
                <a:ext cx="264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Социально-</a:t>
                </a:r>
              </a:p>
              <a:p>
                <a:pPr algn="ctr"/>
                <a:r>
                  <a:rPr lang="ru-RU" sz="1400" b="1" dirty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оммуникативное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35" name="Прямая со стрелкой 34"/>
          <p:cNvCxnSpPr/>
          <p:nvPr/>
        </p:nvCxnSpPr>
        <p:spPr>
          <a:xfrm flipH="1">
            <a:off x="2411760" y="1703257"/>
            <a:ext cx="1584176" cy="2322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620886" y="1703257"/>
            <a:ext cx="1183362" cy="2420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4900" y="4941168"/>
            <a:ext cx="8280919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индивидуальной адаптированной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программы представляет собой единую систему, состоящую из нескольких взаимосвязанных разделов. Данные разделы позволяют обеспечить психолого-педагогическую работу с ребенком с ОВЗ по различным направлениям.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206975" y="1703257"/>
            <a:ext cx="3011375" cy="1490635"/>
            <a:chOff x="206975" y="1703257"/>
            <a:chExt cx="3011375" cy="149063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06975" y="2113772"/>
              <a:ext cx="3011375" cy="1080120"/>
              <a:chOff x="206975" y="2113772"/>
              <a:chExt cx="3011375" cy="108012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06975" y="2113772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4475" y="2645163"/>
                <a:ext cx="20338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6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Речевое развитие</a:t>
                </a:r>
                <a:endParaRPr lang="ru-RU" sz="16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091" y="1703257"/>
              <a:ext cx="1224636" cy="1007689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146405" y="2125824"/>
            <a:ext cx="3011375" cy="1452664"/>
            <a:chOff x="3146405" y="2125824"/>
            <a:chExt cx="3011375" cy="1452664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146405" y="2498368"/>
              <a:ext cx="3011375" cy="1080120"/>
              <a:chOff x="3146405" y="2498368"/>
              <a:chExt cx="3011375" cy="1080120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3146405" y="2498368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0667" y="2822648"/>
                <a:ext cx="14452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Физическое</a:t>
                </a:r>
              </a:p>
              <a:p>
                <a:pPr algn="ctr"/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348" y="2125824"/>
              <a:ext cx="1111111" cy="1124744"/>
            </a:xfrm>
            <a:prstGeom prst="rect">
              <a:avLst/>
            </a:prstGeom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4466961" y="1844824"/>
            <a:ext cx="0" cy="997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2411761" y="1703257"/>
            <a:ext cx="1037368" cy="941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6157780" y="1703257"/>
            <a:ext cx="3011375" cy="1555644"/>
            <a:chOff x="6157780" y="1703257"/>
            <a:chExt cx="3011375" cy="1555644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6157780" y="2178781"/>
              <a:ext cx="3011375" cy="1080120"/>
              <a:chOff x="6157780" y="2178781"/>
              <a:chExt cx="3011375" cy="10801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6157780" y="2178781"/>
                <a:ext cx="3011375" cy="10801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50800" y="2688196"/>
                <a:ext cx="25256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RelaxedModerately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ru-RU" sz="14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Познавательное развитие</a:t>
                </a:r>
                <a:endParaRPr lang="ru-RU" sz="14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67" y="1703257"/>
              <a:ext cx="1214480" cy="1020163"/>
            </a:xfrm>
            <a:prstGeom prst="rect">
              <a:avLst/>
            </a:prstGeom>
          </p:spPr>
        </p:pic>
      </p:grpSp>
      <p:cxnSp>
        <p:nvCxnSpPr>
          <p:cNvPr id="43" name="Прямая со стрелкой 42"/>
          <p:cNvCxnSpPr/>
          <p:nvPr/>
        </p:nvCxnSpPr>
        <p:spPr>
          <a:xfrm>
            <a:off x="5939572" y="1674386"/>
            <a:ext cx="1512748" cy="970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3144446" y="188640"/>
            <a:ext cx="3011375" cy="1867307"/>
            <a:chOff x="3192333" y="130104"/>
            <a:chExt cx="3011375" cy="1867307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3192333" y="130104"/>
              <a:ext cx="3011375" cy="1867307"/>
              <a:chOff x="3131840" y="263673"/>
              <a:chExt cx="3011375" cy="1867307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3131840" y="1050860"/>
                <a:ext cx="3011375" cy="108012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perspectiveRelaxed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8784" y="263673"/>
                <a:ext cx="1106616" cy="126470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3298186" y="1321604"/>
              <a:ext cx="2668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RelaxedModerately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Полноценное всестороннее</a:t>
              </a:r>
            </a:p>
            <a:p>
              <a:pPr algn="ctr"/>
              <a:r>
                <a:rPr lang="ru-RU" sz="1400" b="1" dirty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1400" b="1" dirty="0" smtClean="0">
                  <a:ln w="11430"/>
                  <a:latin typeface="Arial" panose="020B0604020202020204" pitchFamily="34" charset="0"/>
                  <a:cs typeface="Arial" panose="020B0604020202020204" pitchFamily="34" charset="0"/>
                </a:rPr>
                <a:t>азвитие ребёнка</a:t>
              </a:r>
              <a:endParaRPr lang="ru-RU" sz="1400" b="1" dirty="0">
                <a:ln w="1143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4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8700" y="-461910"/>
            <a:ext cx="5109454" cy="84969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420888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2.пояснительная записка: включает в себя психолого-педагогическую характеристику ребенка, цели и задачи сопровождения.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2220" y="2999610"/>
            <a:ext cx="639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Условия реализации программы коррекционно-развивающей  работы: кадровое,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програмно-методическое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информационное, материально-техническое сопровождение.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717032"/>
            <a:ext cx="64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Индивидуальный учебный план: содержание образования с включением календарно-тематического планирования, направления коррекционной работы, ее приемы и методы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509120"/>
            <a:ext cx="6399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Содержание программы: включает в себя обучение воспитанника по образовательным областям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5085184"/>
            <a:ext cx="6284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Заключение и рекомендации: формируются заключения о реализации адаптированной программы или вносятся коррективы в программу.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76288" y="1484785"/>
            <a:ext cx="6092055" cy="79208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Индивидуальная адресованность : включает в себя назначение программы, срок реализации, ФИО воспитанника, год обучения, гриф утверждения, согласование с родителями.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6289" y="213068"/>
            <a:ext cx="622691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создания индивидуальной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адаптированной образовательной программы:</a:t>
            </a:r>
            <a:r>
              <a:rPr lang="ru-RU" sz="8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49016"/>
            <a:ext cx="2880319" cy="4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 </a:t>
            </a:r>
            <a:endParaRPr lang="ru-RU" sz="2000" b="1" cap="all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69" y="25742"/>
            <a:ext cx="1455631" cy="1093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61633"/>
            <a:ext cx="4392488" cy="3795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0" y="1346598"/>
            <a:ext cx="2808312" cy="48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2310</TotalTime>
  <Words>417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Индивидуальная адресованность : включает в себя назначение программы, срок реализации, ФИО воспитанника, год обучения, гриф утверждения, согласование с родителями.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137</cp:revision>
  <dcterms:created xsi:type="dcterms:W3CDTF">2014-05-14T16:31:48Z</dcterms:created>
  <dcterms:modified xsi:type="dcterms:W3CDTF">2014-11-30T22:48:17Z</dcterms:modified>
</cp:coreProperties>
</file>