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</p:sldMasterIdLst>
  <p:notesMasterIdLst>
    <p:notesMasterId r:id="rId18"/>
  </p:notesMasterIdLst>
  <p:sldIdLst>
    <p:sldId id="263" r:id="rId9"/>
    <p:sldId id="297" r:id="rId10"/>
    <p:sldId id="285" r:id="rId11"/>
    <p:sldId id="304" r:id="rId12"/>
    <p:sldId id="299" r:id="rId13"/>
    <p:sldId id="301" r:id="rId14"/>
    <p:sldId id="288" r:id="rId15"/>
    <p:sldId id="300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ABEC-1E3B-47B6-A0AB-983CFDB8D248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A89-DEEF-4DFC-922B-4902C2D9A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7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66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7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31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9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87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20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4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91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40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1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91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58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50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49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0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3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28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81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77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68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46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5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67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3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3.png"/><Relationship Id="rId7" Type="http://schemas.openxmlformats.org/officeDocument/2006/relationships/image" Target="../media/image1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849" y="0"/>
            <a:ext cx="1455631" cy="1093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576" y="-11652"/>
            <a:ext cx="1280673" cy="951967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0572" y="1178966"/>
            <a:ext cx="742955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reezing" dir="t"/>
            </a:scene3d>
            <a:sp3d extrusionH="57150" prstMaterial="softEdge">
              <a:bevelT w="82550" h="38100" prst="coolSlant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Адаптированная 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образовательная программа </a:t>
            </a: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образования для 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 ограниченными возможностями здоровья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Государственного </a:t>
            </a:r>
            <a:r>
              <a: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бюджетное </a:t>
            </a: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образовательного учреждения</a:t>
            </a:r>
            <a:endParaRPr lang="ru-RU" sz="24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 № 4 комбинированного вида Кронштадтского района Санкт-Петербурга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изменениями и дополнениями на 01.09.2016 г. в соответствии с федеральным государственным образовательным стандартом дошкольного образования)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107504" y="35440"/>
            <a:ext cx="1474558" cy="1628800"/>
          </a:xfrm>
          <a:prstGeom prst="rect">
            <a:avLst/>
          </a:prstGeom>
        </p:spPr>
      </p:pic>
      <p:pic>
        <p:nvPicPr>
          <p:cNvPr id="8" name="Рисунок 7" descr="C:\Users\Сотрудники\Desktop\0_f3bd6_64ac3a17_ori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20272" y="4581128"/>
            <a:ext cx="1907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48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19672" y="-62338"/>
            <a:ext cx="5400600" cy="770485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369" y="-3552"/>
            <a:ext cx="1455631" cy="10933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" y="-3552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2470" y="1520238"/>
            <a:ext cx="5175001" cy="45397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82550" h="38100" prst="coolSlant"/>
            </a:sp3d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 ст. 79 Федерального закона от 29.12.2012 № 273-ФЗ "Об образовании в Российской Федерации" (далее – Закон № 273-ФЗ) содержание 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адаптированной образовательной программой. </a:t>
            </a:r>
          </a:p>
          <a:p>
            <a:pPr algn="just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Адаптированная образовательная программа – 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обеспечивающая 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коррекцию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нарушений развития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социальную адаптацию указанных лиц.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3668" y="76723"/>
            <a:ext cx="547260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Адаптированная образовательная программа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644505"/>
            <a:ext cx="2880319" cy="4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91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2213" y="268915"/>
            <a:ext cx="72866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Адаптированная о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бразовательная </a:t>
            </a:r>
          </a:p>
          <a:p>
            <a:pPr algn="ctr"/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создана для: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539552" y="1563849"/>
            <a:ext cx="2736304" cy="2232248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plastic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Детей раннего возраста с иными ограниченными возможностями здоровья</a:t>
            </a:r>
            <a:endParaRPr lang="ru-RU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630823" y="1635857"/>
            <a:ext cx="2758480" cy="2160240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plastic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детей с тяжелой и средней степенью умственной отсталости  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4602435" y="3996655"/>
            <a:ext cx="2653022" cy="2174725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ln/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 с тяжелым нарушением речи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1611760" y="4005064"/>
            <a:ext cx="2611338" cy="2174726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детей со сложной структурой дефекта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292080" y="1340768"/>
            <a:ext cx="72008" cy="2592288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19872" y="1340768"/>
            <a:ext cx="45719" cy="2592288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07704" y="1340768"/>
            <a:ext cx="45719" cy="223081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32240" y="1340768"/>
            <a:ext cx="45719" cy="295089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715977"/>
            <a:ext cx="2040170" cy="1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453076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561" y="0"/>
            <a:ext cx="1497439" cy="1124744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4572000" y="1556792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580112" y="1556792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51" idx="0"/>
          </p:cNvCxnSpPr>
          <p:nvPr/>
        </p:nvCxnSpPr>
        <p:spPr>
          <a:xfrm>
            <a:off x="2267744" y="3140968"/>
            <a:ext cx="857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627784" y="15567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876256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260648"/>
            <a:ext cx="5832648" cy="12241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Индивидуализация образования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социальная адаптация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 с ОВЗ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7544" y="1988840"/>
            <a:ext cx="2940060" cy="1260340"/>
          </a:xfrm>
          <a:prstGeom prst="roundRect">
            <a:avLst>
              <a:gd name="adj" fmla="val 16670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5000" endPos="28000" dist="38100" dir="5400000" sy="-100000" rotWithShape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4"/>
          <p:cNvGrpSpPr/>
          <p:nvPr/>
        </p:nvGrpSpPr>
        <p:grpSpPr>
          <a:xfrm>
            <a:off x="730894" y="3717032"/>
            <a:ext cx="3000470" cy="792088"/>
            <a:chOff x="1071273" y="1302180"/>
            <a:chExt cx="3000470" cy="928997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071273" y="1342634"/>
              <a:ext cx="3000470" cy="888543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25000" endPos="28000" dist="38100" dir="5400000" sy="-100000" rotWithShape="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1152128" y="1302180"/>
              <a:ext cx="2913704" cy="8017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Карта развития</a:t>
              </a:r>
              <a:endParaRPr lang="ru-RU" sz="2000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835696" y="4941167"/>
            <a:ext cx="3312368" cy="1440162"/>
            <a:chOff x="58286" y="1122661"/>
            <a:chExt cx="3054032" cy="105834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8286" y="1122661"/>
              <a:ext cx="3054032" cy="1058344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58286" y="1122662"/>
              <a:ext cx="2876296" cy="793757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Создание и реализация а</a:t>
              </a: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даптированной индивидуальной образовательной программы 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11560" y="198884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Квалифицированная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психолого-педагогическая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диагностика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96135" y="1916833"/>
            <a:ext cx="3096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еятельности с банком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аданий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(пед. технология – метод проектов)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68144" y="1988840"/>
            <a:ext cx="3096344" cy="1759320"/>
          </a:xfrm>
          <a:prstGeom prst="roundRect">
            <a:avLst>
              <a:gd name="adj" fmla="val 16670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5000" endPos="28000" dist="38100" dir="5400000" sy="-100000" rotWithShape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TextBox 58"/>
          <p:cNvSpPr txBox="1"/>
          <p:nvPr/>
        </p:nvSpPr>
        <p:spPr>
          <a:xfrm>
            <a:off x="5948535" y="2069233"/>
            <a:ext cx="3096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еятельности с банком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аданий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(пед. технология – метод проектов)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15"/>
          <p:cNvGrpSpPr/>
          <p:nvPr/>
        </p:nvGrpSpPr>
        <p:grpSpPr>
          <a:xfrm>
            <a:off x="5313682" y="4190022"/>
            <a:ext cx="2930726" cy="1057941"/>
            <a:chOff x="3035249" y="3029015"/>
            <a:chExt cx="2837116" cy="1057941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035249" y="3029015"/>
              <a:ext cx="2837116" cy="1057941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12700" stA="25000" endPos="28000" dist="38100" dir="5400000" sy="-100000" rotWithShape="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3223461" y="3060081"/>
              <a:ext cx="2579196" cy="978923"/>
            </a:xfrm>
            <a:prstGeom prst="rect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Индивидуальный образовательный маршрут</a:t>
              </a:r>
              <a:endParaRPr lang="ru-RU" sz="1900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7" name="Прямая со стрелкой 86"/>
          <p:cNvCxnSpPr/>
          <p:nvPr/>
        </p:nvCxnSpPr>
        <p:spPr>
          <a:xfrm flipV="1">
            <a:off x="6948264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339752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 flipV="1">
            <a:off x="5148064" y="5301208"/>
            <a:ext cx="1512168" cy="576064"/>
          </a:xfrm>
          <a:prstGeom prst="bentConnector3">
            <a:avLst>
              <a:gd name="adj1" fmla="val 995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563888" y="155679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242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683567" y="3373996"/>
            <a:ext cx="3011375" cy="1284612"/>
            <a:chOff x="683567" y="3373996"/>
            <a:chExt cx="3011375" cy="128461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83567" y="3373996"/>
              <a:ext cx="3011375" cy="1284612"/>
              <a:chOff x="683567" y="3373996"/>
              <a:chExt cx="3011375" cy="1284612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683567" y="3578488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31190" y="3373996"/>
                <a:ext cx="936104" cy="936104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1218325" y="3862464"/>
              <a:ext cx="2230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Художественно-</a:t>
              </a:r>
            </a:p>
            <a:p>
              <a:pPr algn="ctr"/>
              <a:r>
                <a: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стетическое развитие</a:t>
              </a:r>
              <a:endParaRPr lang="ru-RU" sz="1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410503" y="3397126"/>
            <a:ext cx="3064422" cy="1371962"/>
            <a:chOff x="5410503" y="3397126"/>
            <a:chExt cx="3064422" cy="1371962"/>
          </a:xfrm>
        </p:grpSpPr>
        <p:sp>
          <p:nvSpPr>
            <p:cNvPr id="25" name="Овал 24"/>
            <p:cNvSpPr/>
            <p:nvPr/>
          </p:nvSpPr>
          <p:spPr>
            <a:xfrm>
              <a:off x="5410503" y="3789040"/>
              <a:ext cx="3011375" cy="9800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elaxed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5620886" y="3397126"/>
              <a:ext cx="2854039" cy="1151835"/>
              <a:chOff x="5620886" y="3397126"/>
              <a:chExt cx="2854039" cy="115183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90723" y="3397126"/>
                <a:ext cx="1184202" cy="889844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620886" y="4025741"/>
                <a:ext cx="26467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Социально-</a:t>
                </a:r>
              </a:p>
              <a:p>
                <a:pPr algn="ctr"/>
                <a:r>
                  <a:rPr lang="ru-RU" sz="14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оммуникативное 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5" name="Прямая со стрелкой 34"/>
          <p:cNvCxnSpPr/>
          <p:nvPr/>
        </p:nvCxnSpPr>
        <p:spPr>
          <a:xfrm flipH="1">
            <a:off x="2411760" y="1703257"/>
            <a:ext cx="1584176" cy="2322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620886" y="1703257"/>
            <a:ext cx="1183362" cy="2420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64900" y="4941168"/>
            <a:ext cx="8280919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индивидуальной адаптированной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программы представляет собой единую систему, состоящую из нескольких взаимосвязанных разделов. Данные разделы позволяют обеспечить психолого-педагогическую работу с ребенком с ОВЗ по различным направлениям.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06975" y="1703257"/>
            <a:ext cx="3011375" cy="1490635"/>
            <a:chOff x="206975" y="1703257"/>
            <a:chExt cx="3011375" cy="149063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06975" y="2113772"/>
              <a:ext cx="3011375" cy="1080120"/>
              <a:chOff x="206975" y="2113772"/>
              <a:chExt cx="3011375" cy="108012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206975" y="2113772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4475" y="2645163"/>
                <a:ext cx="2033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ru-RU" sz="1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Речевое развитие</a:t>
                </a:r>
                <a:endParaRPr lang="ru-RU" sz="16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09091" y="1703257"/>
              <a:ext cx="1224636" cy="1007689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146405" y="2125824"/>
            <a:ext cx="3011375" cy="1452664"/>
            <a:chOff x="3146405" y="2125824"/>
            <a:chExt cx="3011375" cy="1452664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146405" y="2498368"/>
              <a:ext cx="3011375" cy="1080120"/>
              <a:chOff x="3146405" y="2498368"/>
              <a:chExt cx="3011375" cy="108012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3146405" y="2498368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20667" y="2822648"/>
                <a:ext cx="14452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Физическое</a:t>
                </a:r>
              </a:p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8348" y="2125824"/>
              <a:ext cx="1111111" cy="1124744"/>
            </a:xfrm>
            <a:prstGeom prst="rect">
              <a:avLst/>
            </a:prstGeom>
          </p:spPr>
        </p:pic>
      </p:grpSp>
      <p:cxnSp>
        <p:nvCxnSpPr>
          <p:cNvPr id="38" name="Прямая со стрелкой 37"/>
          <p:cNvCxnSpPr/>
          <p:nvPr/>
        </p:nvCxnSpPr>
        <p:spPr>
          <a:xfrm>
            <a:off x="4466961" y="1844824"/>
            <a:ext cx="0" cy="997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411761" y="1703257"/>
            <a:ext cx="1037368" cy="941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6157780" y="1703257"/>
            <a:ext cx="3011375" cy="1555644"/>
            <a:chOff x="6157780" y="1703257"/>
            <a:chExt cx="3011375" cy="1555644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157780" y="2178781"/>
              <a:ext cx="3011375" cy="1080120"/>
              <a:chOff x="6157780" y="2178781"/>
              <a:chExt cx="3011375" cy="10801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6157780" y="2178781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50800" y="2688196"/>
                <a:ext cx="25256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Познавательное 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0667" y="1703257"/>
              <a:ext cx="1214480" cy="1020163"/>
            </a:xfrm>
            <a:prstGeom prst="rect">
              <a:avLst/>
            </a:prstGeom>
          </p:spPr>
        </p:pic>
      </p:grpSp>
      <p:cxnSp>
        <p:nvCxnSpPr>
          <p:cNvPr id="43" name="Прямая со стрелкой 42"/>
          <p:cNvCxnSpPr/>
          <p:nvPr/>
        </p:nvCxnSpPr>
        <p:spPr>
          <a:xfrm>
            <a:off x="5939572" y="1674386"/>
            <a:ext cx="1512748" cy="970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3144446" y="188640"/>
            <a:ext cx="3011375" cy="1867307"/>
            <a:chOff x="3192333" y="130104"/>
            <a:chExt cx="3011375" cy="1867307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3192333" y="130104"/>
              <a:ext cx="3011375" cy="1867307"/>
              <a:chOff x="3131840" y="263673"/>
              <a:chExt cx="3011375" cy="1867307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131840" y="1050860"/>
                <a:ext cx="3011375" cy="108012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98784" y="263673"/>
                <a:ext cx="1106616" cy="1264704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298186" y="1321604"/>
              <a:ext cx="2668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400" b="1" dirty="0" smtClean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Полноценное всестороннее</a:t>
              </a:r>
            </a:p>
            <a:p>
              <a:pPr algn="ctr"/>
              <a:r>
                <a:rPr lang="ru-RU" sz="1400" b="1" dirty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1400" b="1" dirty="0" smtClean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азвитие ребёнка</a:t>
              </a:r>
              <a:endParaRPr lang="ru-RU" sz="1400" b="1" dirty="0">
                <a:ln w="1143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7242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87723" y="-639450"/>
            <a:ext cx="4824537" cy="84969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13108" cy="11247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19672" y="404664"/>
            <a:ext cx="590465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Инновационная  деятельность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695" y="0"/>
            <a:ext cx="1593306" cy="11967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708920"/>
            <a:ext cx="2736303" cy="3905190"/>
          </a:xfrm>
          <a:prstGeom prst="rect">
            <a:avLst/>
          </a:prstGeom>
        </p:spPr>
      </p:pic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475656" y="2060849"/>
            <a:ext cx="5904656" cy="3528392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В процессе инновационной деятельности осуществляется внедрение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Модели инклюзивного образования детей с ограниченными возможностями здоровья «Равные возможности» в условиях ДОО в соответствии с ФГОС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организация  доступности качественного образования детьми с ограниченными возможностями здоровья и их нормально развивающимся сверстниками в рамках инклюзивного образования.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48700" y="-461910"/>
            <a:ext cx="5109454" cy="84969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2420888"/>
            <a:ext cx="6399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2.Пояснительная записка: включает в себя психолого-педагогическую характеристику ребенка, цели и задачи сопровождения.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2220" y="2999610"/>
            <a:ext cx="6399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Условия реализации программы коррекционно-развивающей  работы: кадровое,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програмно-методическое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информационное, материально-техническое сопровождение.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717032"/>
            <a:ext cx="6471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Индивидуальный учебный план: содержание образования с включением календарно-тематического планирования, направления коррекционной работы, ее приемы и методы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509120"/>
            <a:ext cx="6399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Содержание программы: включает в себя обучение воспитанника по образовательным областям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5085184"/>
            <a:ext cx="6284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Заключение и рекомендации: формируются заключения о реализации адаптированной программы или вносятся коррективы в программу.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76288" y="1484785"/>
            <a:ext cx="6092055" cy="79208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Индивидуальная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адресованность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включает в себя назначение программы, срок реализации, ФИО воспитанника, год обучения, гриф утверждения, согласование с родителями.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6289" y="213068"/>
            <a:ext cx="622691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Структура создания индивидуальной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адаптированной образовательной программы: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449016"/>
            <a:ext cx="2880319" cy="4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Рисунок 5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3720" y="1779256"/>
            <a:ext cx="5079464" cy="3846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202265">
            <a:off x="499814" y="2810026"/>
            <a:ext cx="301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Дни открытых дверей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3608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Семьи воспитанников –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непосредственные участники образовательного процесса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6" name="AutoShape 6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8" name="AutoShape 8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30" name="AutoShape 10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32" name="AutoShape 1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437639">
            <a:off x="4002064" y="1639672"/>
            <a:ext cx="303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собрания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54945">
            <a:off x="4690077" y="2091975"/>
            <a:ext cx="336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7449">
            <a:off x="5229862" y="3067794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89314">
            <a:off x="3734137" y="3852454"/>
            <a:ext cx="508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Спортивные 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праздники</a:t>
            </a:r>
          </a:p>
        </p:txBody>
      </p:sp>
      <p:sp>
        <p:nvSpPr>
          <p:cNvPr id="28" name="Прямоугольник 27"/>
          <p:cNvSpPr/>
          <p:nvPr/>
        </p:nvSpPr>
        <p:spPr>
          <a:xfrm rot="2124134">
            <a:off x="4696657" y="5043406"/>
            <a:ext cx="329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Вечера интересных встреч</a:t>
            </a:r>
          </a:p>
        </p:txBody>
      </p:sp>
      <p:sp>
        <p:nvSpPr>
          <p:cNvPr id="29" name="Прямоугольник 28"/>
          <p:cNvSpPr/>
          <p:nvPr/>
        </p:nvSpPr>
        <p:spPr>
          <a:xfrm rot="3865364">
            <a:off x="4313286" y="4976418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</p:txBody>
      </p:sp>
      <p:sp>
        <p:nvSpPr>
          <p:cNvPr id="30" name="Прямоугольник 29"/>
          <p:cNvSpPr/>
          <p:nvPr/>
        </p:nvSpPr>
        <p:spPr>
          <a:xfrm rot="4849673">
            <a:off x="3839185" y="527862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Субботники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205876" flipV="1">
            <a:off x="267516" y="3998355"/>
            <a:ext cx="326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Наглядная информация</a:t>
            </a:r>
            <a:r>
              <a:rPr lang="ru-RU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 rot="15871531">
            <a:off x="3214136" y="1863692"/>
            <a:ext cx="150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Выставки</a:t>
            </a:r>
          </a:p>
        </p:txBody>
      </p:sp>
      <p:sp>
        <p:nvSpPr>
          <p:cNvPr id="5121" name="Прямоугольник 5120"/>
          <p:cNvSpPr/>
          <p:nvPr/>
        </p:nvSpPr>
        <p:spPr>
          <a:xfrm rot="19602167">
            <a:off x="538567" y="4944921"/>
            <a:ext cx="310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Анкетирование и опросы</a:t>
            </a:r>
          </a:p>
        </p:txBody>
      </p:sp>
      <p:sp>
        <p:nvSpPr>
          <p:cNvPr id="5123" name="Прямоугольник 5122"/>
          <p:cNvSpPr/>
          <p:nvPr/>
        </p:nvSpPr>
        <p:spPr>
          <a:xfrm rot="188720">
            <a:off x="616168" y="3388801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Клубы по интересам</a:t>
            </a:r>
          </a:p>
        </p:txBody>
      </p:sp>
      <p:sp>
        <p:nvSpPr>
          <p:cNvPr id="5125" name="Прямоугольник 5124"/>
          <p:cNvSpPr/>
          <p:nvPr/>
        </p:nvSpPr>
        <p:spPr>
          <a:xfrm rot="17408513">
            <a:off x="2855133" y="4976418"/>
            <a:ext cx="155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Семинары</a:t>
            </a:r>
          </a:p>
        </p:txBody>
      </p:sp>
      <p:sp>
        <p:nvSpPr>
          <p:cNvPr id="5127" name="Прямоугольник 5126"/>
          <p:cNvSpPr/>
          <p:nvPr/>
        </p:nvSpPr>
        <p:spPr>
          <a:xfrm rot="14771083">
            <a:off x="2869195" y="2153937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Тренинги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оугольник 5128"/>
          <p:cNvSpPr/>
          <p:nvPr/>
        </p:nvSpPr>
        <p:spPr>
          <a:xfrm rot="16813603">
            <a:off x="3596563" y="1776505"/>
            <a:ext cx="200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Мастер-классы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Прямоугольник 5130"/>
          <p:cNvSpPr/>
          <p:nvPr/>
        </p:nvSpPr>
        <p:spPr>
          <a:xfrm rot="2275312">
            <a:off x="1837001" y="2426267"/>
            <a:ext cx="17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Консультации</a:t>
            </a:r>
          </a:p>
        </p:txBody>
      </p:sp>
      <p:sp>
        <p:nvSpPr>
          <p:cNvPr id="5134" name="Прямоугольник 5133"/>
          <p:cNvSpPr/>
          <p:nvPr/>
        </p:nvSpPr>
        <p:spPr>
          <a:xfrm>
            <a:off x="3196488" y="3058737"/>
            <a:ext cx="2023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Включенность семей воспитанников в образовательный процесс:</a:t>
            </a:r>
          </a:p>
        </p:txBody>
      </p:sp>
      <p:pic>
        <p:nvPicPr>
          <p:cNvPr id="5135" name="Рисунок 5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25" y="1078437"/>
            <a:ext cx="1371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7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361633"/>
            <a:ext cx="4392488" cy="3795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840" y="1346598"/>
            <a:ext cx="2808312" cy="48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2532</TotalTime>
  <Words>486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Слайд 1</vt:lpstr>
      <vt:lpstr>Слайд 2</vt:lpstr>
      <vt:lpstr>Слайд 3</vt:lpstr>
      <vt:lpstr>Слайд 4</vt:lpstr>
      <vt:lpstr>Слайд 5</vt:lpstr>
      <vt:lpstr>Слайд 6</vt:lpstr>
      <vt:lpstr>1. Индивидуальная адресованность: включает в себя назначение программы, срок реализации, ФИО воспитанника, год обучения, гриф утверждения, согласование с родителями.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Сотрудники</cp:lastModifiedBy>
  <cp:revision>174</cp:revision>
  <dcterms:created xsi:type="dcterms:W3CDTF">2014-05-14T16:31:48Z</dcterms:created>
  <dcterms:modified xsi:type="dcterms:W3CDTF">2016-10-04T09:16:26Z</dcterms:modified>
</cp:coreProperties>
</file>