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7" r:id="rId8"/>
    <p:sldId id="264" r:id="rId9"/>
    <p:sldId id="265" r:id="rId10"/>
    <p:sldId id="266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12.04.2017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325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12.04.2017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35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12.04.2017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77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12.04.2017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612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12.04.2017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976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12.04.2017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402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12.04.2017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612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12.04.2017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86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3.jpeg"/><Relationship Id="rId3" Type="http://schemas.openxmlformats.org/officeDocument/2006/relationships/image" Target="../media/image10.png"/><Relationship Id="rId7" Type="http://schemas.openxmlformats.org/officeDocument/2006/relationships/image" Target="../media/image78.jpeg"/><Relationship Id="rId12" Type="http://schemas.openxmlformats.org/officeDocument/2006/relationships/image" Target="../media/image82.jpeg"/><Relationship Id="rId17" Type="http://schemas.openxmlformats.org/officeDocument/2006/relationships/image" Target="../media/image87.png"/><Relationship Id="rId2" Type="http://schemas.openxmlformats.org/officeDocument/2006/relationships/image" Target="../media/image7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e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85.png"/><Relationship Id="rId10" Type="http://schemas.openxmlformats.org/officeDocument/2006/relationships/image" Target="../media/image81.jpeg"/><Relationship Id="rId4" Type="http://schemas.openxmlformats.org/officeDocument/2006/relationships/image" Target="../media/image76.jpeg"/><Relationship Id="rId9" Type="http://schemas.openxmlformats.org/officeDocument/2006/relationships/image" Target="../media/image80.jpeg"/><Relationship Id="rId14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9.jpeg"/><Relationship Id="rId4" Type="http://schemas.openxmlformats.org/officeDocument/2006/relationships/image" Target="../media/image10.pn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0.png"/><Relationship Id="rId7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13.png"/><Relationship Id="rId10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30.jpeg"/><Relationship Id="rId12" Type="http://schemas.openxmlformats.org/officeDocument/2006/relationships/image" Target="../media/image33.png"/><Relationship Id="rId2" Type="http://schemas.openxmlformats.org/officeDocument/2006/relationships/image" Target="../media/image7.png"/><Relationship Id="rId16" Type="http://schemas.openxmlformats.org/officeDocument/2006/relationships/image" Target="../media/image37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11" Type="http://schemas.openxmlformats.org/officeDocument/2006/relationships/image" Target="../media/image32.png"/><Relationship Id="rId5" Type="http://schemas.openxmlformats.org/officeDocument/2006/relationships/image" Target="../media/image28.jpeg"/><Relationship Id="rId15" Type="http://schemas.openxmlformats.org/officeDocument/2006/relationships/image" Target="../media/image36.png"/><Relationship Id="rId10" Type="http://schemas.openxmlformats.org/officeDocument/2006/relationships/image" Target="../media/image9.png"/><Relationship Id="rId4" Type="http://schemas.openxmlformats.org/officeDocument/2006/relationships/image" Target="../media/image27.jpeg"/><Relationship Id="rId9" Type="http://schemas.openxmlformats.org/officeDocument/2006/relationships/image" Target="../media/image13.pn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png"/><Relationship Id="rId3" Type="http://schemas.openxmlformats.org/officeDocument/2006/relationships/image" Target="../media/image9.pn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13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10.png"/><Relationship Id="rId15" Type="http://schemas.openxmlformats.org/officeDocument/2006/relationships/image" Target="../media/image47.gif"/><Relationship Id="rId10" Type="http://schemas.openxmlformats.org/officeDocument/2006/relationships/image" Target="../media/image42.png"/><Relationship Id="rId4" Type="http://schemas.openxmlformats.org/officeDocument/2006/relationships/image" Target="../media/image7.png"/><Relationship Id="rId9" Type="http://schemas.openxmlformats.org/officeDocument/2006/relationships/image" Target="../media/image41.jpe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52.jpeg"/><Relationship Id="rId12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11" Type="http://schemas.openxmlformats.org/officeDocument/2006/relationships/image" Target="../media/image55.png"/><Relationship Id="rId5" Type="http://schemas.openxmlformats.org/officeDocument/2006/relationships/image" Target="../media/image50.jpeg"/><Relationship Id="rId10" Type="http://schemas.openxmlformats.org/officeDocument/2006/relationships/image" Target="../media/image54.png"/><Relationship Id="rId4" Type="http://schemas.openxmlformats.org/officeDocument/2006/relationships/image" Target="../media/image10.png"/><Relationship Id="rId9" Type="http://schemas.openxmlformats.org/officeDocument/2006/relationships/image" Target="../media/image5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png"/><Relationship Id="rId3" Type="http://schemas.openxmlformats.org/officeDocument/2006/relationships/image" Target="../media/image9.png"/><Relationship Id="rId7" Type="http://schemas.openxmlformats.org/officeDocument/2006/relationships/image" Target="../media/image57.jpeg"/><Relationship Id="rId12" Type="http://schemas.openxmlformats.org/officeDocument/2006/relationships/image" Target="../media/image6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10.png"/><Relationship Id="rId15" Type="http://schemas.openxmlformats.org/officeDocument/2006/relationships/image" Target="../media/image64.png"/><Relationship Id="rId10" Type="http://schemas.openxmlformats.org/officeDocument/2006/relationships/image" Target="../media/image60.jpeg"/><Relationship Id="rId4" Type="http://schemas.openxmlformats.org/officeDocument/2006/relationships/image" Target="../media/image7.png"/><Relationship Id="rId9" Type="http://schemas.openxmlformats.org/officeDocument/2006/relationships/image" Target="../media/image59.jpeg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18" Type="http://schemas.openxmlformats.org/officeDocument/2006/relationships/image" Target="../media/image74.gif"/><Relationship Id="rId3" Type="http://schemas.openxmlformats.org/officeDocument/2006/relationships/image" Target="../media/image7.png"/><Relationship Id="rId7" Type="http://schemas.openxmlformats.org/officeDocument/2006/relationships/image" Target="../media/image66.png"/><Relationship Id="rId12" Type="http://schemas.openxmlformats.org/officeDocument/2006/relationships/image" Target="../media/image70.jpeg"/><Relationship Id="rId17" Type="http://schemas.openxmlformats.org/officeDocument/2006/relationships/image" Target="../media/image73.jpeg"/><Relationship Id="rId2" Type="http://schemas.openxmlformats.org/officeDocument/2006/relationships/image" Target="../media/image13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11" Type="http://schemas.openxmlformats.org/officeDocument/2006/relationships/image" Target="../media/image69.jpeg"/><Relationship Id="rId5" Type="http://schemas.openxmlformats.org/officeDocument/2006/relationships/image" Target="../media/image10.png"/><Relationship Id="rId15" Type="http://schemas.openxmlformats.org/officeDocument/2006/relationships/image" Target="../media/image72.png"/><Relationship Id="rId10" Type="http://schemas.microsoft.com/office/2007/relationships/hdphoto" Target="../media/hdphoto1.wdp"/><Relationship Id="rId19" Type="http://schemas.openxmlformats.org/officeDocument/2006/relationships/image" Target="../media/image75.png"/><Relationship Id="rId4" Type="http://schemas.openxmlformats.org/officeDocument/2006/relationships/image" Target="../media/image9.png"/><Relationship Id="rId9" Type="http://schemas.openxmlformats.org/officeDocument/2006/relationships/image" Target="../media/image68.pn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2" y="6341288"/>
            <a:ext cx="9144000" cy="5198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-31686" y="34143"/>
            <a:ext cx="1306384" cy="14430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856" y="19742"/>
            <a:ext cx="1296144" cy="9735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85" y="0"/>
            <a:ext cx="917561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470" y="0"/>
            <a:ext cx="1368152" cy="101699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74428" y="0"/>
            <a:ext cx="6595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ln w="11430">
                  <a:noFill/>
                </a:ln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Государственного бюджетного дошкольного образовательного учреждения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ln w="11430">
                  <a:noFill/>
                </a:ln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детский сад № 4 комбинированного вида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ln w="11430">
                  <a:noFill/>
                </a:ln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Кронштадтского района Санкт-Петербурга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" y="1268760"/>
            <a:ext cx="9144000" cy="51435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293900" y="1016993"/>
            <a:ext cx="6231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ln w="1905" cap="flat" cmpd="sng" algn="ctr">
                  <a:solidFill>
                    <a:srgbClr val="FF0000"/>
                  </a:solidFill>
                  <a:prstDash val="solid"/>
                  <a:round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НЕДЕЛЯ</a:t>
            </a:r>
            <a:endParaRPr lang="ru-RU" sz="2800" b="1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>
                <a:ln w="1905" cap="flat" cmpd="sng" algn="ctr">
                  <a:solidFill>
                    <a:srgbClr val="FF0000"/>
                  </a:solidFill>
                  <a:prstDash val="solid"/>
                  <a:round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800" b="1" dirty="0" smtClean="0">
                <a:ln w="1905" cap="flat" cmpd="sng" algn="ctr">
                  <a:solidFill>
                    <a:srgbClr val="FF0000"/>
                  </a:solidFill>
                  <a:prstDash val="solid"/>
                  <a:round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«</a:t>
            </a:r>
            <a:r>
              <a:rPr lang="ru-RU" sz="2800" b="1" dirty="0">
                <a:ln w="1905" cap="flat" cmpd="sng" algn="ctr">
                  <a:solidFill>
                    <a:srgbClr val="FF0000"/>
                  </a:solidFill>
                  <a:prstDash val="solid"/>
                  <a:round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РУССКИХ НАРОДНЫХ СКАЗОК»</a:t>
            </a:r>
            <a:endParaRPr lang="ru-RU" sz="2800" b="1" dirty="0">
              <a:effectLst/>
              <a:latin typeface="Times New Roman"/>
              <a:ea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39418" y="6338177"/>
            <a:ext cx="1331968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14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Апрель 2017</a:t>
            </a:r>
            <a:endParaRPr lang="ru-RU" sz="1400" b="1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59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534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4958">
            <a:off x="428968" y="4348495"/>
            <a:ext cx="2773085" cy="2079814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988" y="-48372"/>
            <a:ext cx="1455631" cy="10933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" r="5675" b="11480"/>
          <a:stretch/>
        </p:blipFill>
        <p:spPr>
          <a:xfrm rot="789752">
            <a:off x="6031298" y="4341609"/>
            <a:ext cx="2648488" cy="1960757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3"/>
          <a:stretch/>
        </p:blipFill>
        <p:spPr>
          <a:xfrm>
            <a:off x="3738299" y="995764"/>
            <a:ext cx="2082772" cy="2552268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2281">
            <a:off x="356119" y="2362570"/>
            <a:ext cx="2843808" cy="2132856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4101">
            <a:off x="6090395" y="2447265"/>
            <a:ext cx="2617953" cy="1963465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5"/>
          <a:stretch/>
        </p:blipFill>
        <p:spPr>
          <a:xfrm>
            <a:off x="3704251" y="4102151"/>
            <a:ext cx="2067694" cy="2350693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2525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4" r="10497"/>
          <a:stretch/>
        </p:blipFill>
        <p:spPr>
          <a:xfrm rot="20609806">
            <a:off x="254572" y="354456"/>
            <a:ext cx="2717169" cy="2149717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0208">
            <a:off x="6320792" y="553406"/>
            <a:ext cx="2555776" cy="1916832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456" y="2843257"/>
            <a:ext cx="1261129" cy="176591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173" y="1284629"/>
            <a:ext cx="972690" cy="144983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69" y="44690"/>
            <a:ext cx="2021471" cy="9409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456" y="12803"/>
            <a:ext cx="911100" cy="110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7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2525"/>
            <a:ext cx="1333922" cy="991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988" y="-48372"/>
            <a:ext cx="1455631" cy="10933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19" y="116632"/>
            <a:ext cx="915961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0267" y="836712"/>
            <a:ext cx="8133701" cy="39703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Пусть эта «</a:t>
            </a:r>
            <a:r>
              <a:rPr lang="ru-RU" sz="3600" b="1" i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книжкина</a:t>
            </a:r>
            <a:r>
              <a:rPr lang="ru-RU" sz="36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неделя»</a:t>
            </a:r>
          </a:p>
          <a:p>
            <a:pPr algn="ctr"/>
            <a:r>
              <a:rPr lang="ru-RU" sz="36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Продлится только до апреля.</a:t>
            </a:r>
          </a:p>
          <a:p>
            <a:pPr algn="ctr"/>
            <a:r>
              <a:rPr lang="ru-RU" sz="36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 вы, читающий народ,</a:t>
            </a:r>
          </a:p>
          <a:p>
            <a:pPr algn="ctr"/>
            <a:r>
              <a:rPr lang="ru-RU" sz="36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Любите книгу круглый год</a:t>
            </a:r>
          </a:p>
          <a:p>
            <a:pPr algn="ctr"/>
            <a:endParaRPr lang="ru-RU" sz="3600" b="1" i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i="1" cap="all" dirty="0" smtClean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36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 я. </a:t>
            </a:r>
            <a:r>
              <a:rPr lang="ru-RU" sz="3600" b="1" i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маршак</a:t>
            </a:r>
            <a:endParaRPr lang="ru-RU" sz="3600" b="1" i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16" y="2598981"/>
            <a:ext cx="4416098" cy="441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2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2525"/>
            <a:ext cx="1333922" cy="991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988" y="-48372"/>
            <a:ext cx="1455631" cy="10933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72141" y="90863"/>
            <a:ext cx="6624736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2000" b="1" u="sng" cap="all" dirty="0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Monotype Corsiva"/>
                <a:ea typeface="Calibri"/>
                <a:cs typeface="TimesNewRomanPS-BoldItalicMT"/>
              </a:rPr>
              <a:t>Эпиграф:</a:t>
            </a:r>
            <a:r>
              <a:rPr lang="ru-RU" sz="2000" b="1" cap="all" dirty="0">
                <a:ln/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  <a:latin typeface="Monotype Corsiva"/>
                <a:ea typeface="Calibri"/>
                <a:cs typeface="TimesNewRomanPS-BoldItalicMT"/>
              </a:rPr>
              <a:t> </a:t>
            </a:r>
            <a:r>
              <a:rPr lang="ru-RU" sz="2800" b="1" cap="all" dirty="0">
                <a:ln/>
                <a:solidFill>
                  <a:srgbClr val="FF0000"/>
                </a:solidFill>
                <a:effectLst>
                  <a:reflection blurRad="10000" stA="55000" endPos="48000" dist="500" dir="5400000" sy="-100000" algn="bl" rotWithShape="0"/>
                </a:effectLst>
                <a:latin typeface="Monotype Corsiva"/>
                <a:ea typeface="Calibri"/>
                <a:cs typeface="TimesNewRomanPS-BoldItalicMT"/>
              </a:rPr>
              <a:t>«Сказка ложь, да в ней намёк, добрым молодцам урок»</a:t>
            </a:r>
            <a:endParaRPr lang="ru-RU" sz="2800" b="1" cap="all" dirty="0">
              <a:ln/>
              <a:solidFill>
                <a:srgbClr val="FF0000"/>
              </a:solidFill>
              <a:effectLst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67229" y="1628800"/>
            <a:ext cx="6445131" cy="22467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indent="114300" algn="ctr"/>
            <a:r>
              <a:rPr lang="ru-RU" sz="2800" b="1" dirty="0">
                <a:ln w="1905" cap="flat" cmpd="sng" algn="ctr">
                  <a:solidFill>
                    <a:srgbClr val="FF0000"/>
                  </a:solidFill>
                  <a:prstDash val="solid"/>
                  <a:round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с 27 марта по 2 апреля в нашем детском саду  проходила </a:t>
            </a:r>
            <a:endParaRPr lang="ru-RU" sz="2800" b="1" dirty="0" smtClean="0">
              <a:ln w="1905" cap="flat" cmpd="sng" algn="ctr">
                <a:solidFill>
                  <a:srgbClr val="FF0000"/>
                </a:solidFill>
                <a:prstDash val="solid"/>
                <a:round/>
              </a:ln>
              <a:gradFill>
                <a:gsLst>
                  <a:gs pos="0">
                    <a:srgbClr val="A54200"/>
                  </a:gs>
                  <a:gs pos="78000">
                    <a:srgbClr val="FF8C19"/>
                  </a:gs>
                  <a:gs pos="100000">
                    <a:srgbClr val="FFF1E9"/>
                  </a:gs>
                </a:gsLst>
                <a:lin ang="5400000" scaled="0"/>
              </a:gradFill>
              <a:effectLst>
                <a:outerShdw blurRad="69850" dist="43180" dir="5400000" sx="0" sy="0">
                  <a:srgbClr val="000000">
                    <a:alpha val="65000"/>
                  </a:srgbClr>
                </a:outerShdw>
              </a:effectLst>
              <a:latin typeface="Times New Roman"/>
              <a:ea typeface="Times New Roman"/>
            </a:endParaRPr>
          </a:p>
          <a:p>
            <a:pPr lvl="0" indent="114300" algn="ctr"/>
            <a:r>
              <a:rPr lang="ru-RU" sz="2800" b="1" dirty="0" smtClean="0">
                <a:ln w="1905" cap="flat" cmpd="sng" algn="ctr">
                  <a:solidFill>
                    <a:srgbClr val="FF0000"/>
                  </a:solidFill>
                  <a:prstDash val="solid"/>
                  <a:round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«</a:t>
            </a:r>
            <a:r>
              <a:rPr lang="ru-RU" sz="2800" b="1" dirty="0">
                <a:ln w="1905" cap="flat" cmpd="sng" algn="ctr">
                  <a:solidFill>
                    <a:srgbClr val="FF0000"/>
                  </a:solidFill>
                  <a:prstDash val="solid"/>
                  <a:round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Книжкина неделя», </a:t>
            </a:r>
          </a:p>
          <a:p>
            <a:pPr lvl="0" indent="114300" algn="ctr"/>
            <a:r>
              <a:rPr lang="ru-RU" sz="2800" b="1" dirty="0">
                <a:ln w="1905" cap="flat" cmpd="sng" algn="ctr">
                  <a:solidFill>
                    <a:srgbClr val="FF0000"/>
                  </a:solidFill>
                  <a:prstDash val="solid"/>
                  <a:round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по теме </a:t>
            </a:r>
          </a:p>
          <a:p>
            <a:pPr lvl="0" indent="114300" algn="ctr"/>
            <a:r>
              <a:rPr lang="ru-RU" sz="2800" b="1" dirty="0">
                <a:ln w="1905" cap="flat" cmpd="sng" algn="ctr">
                  <a:solidFill>
                    <a:srgbClr val="FF0000"/>
                  </a:solidFill>
                  <a:prstDash val="solid"/>
                  <a:round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«Русские народные сказки»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4028"/>
            <a:ext cx="5268721" cy="39811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16016" y="4693724"/>
            <a:ext cx="4554206" cy="163121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>
              <a:spcAft>
                <a:spcPts val="0"/>
              </a:spcAft>
            </a:pP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600" b="1" u="sng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/>
                <a:ea typeface="Calibri"/>
                <a:cs typeface="TimesNewRomanPS-BoldMT"/>
              </a:rPr>
              <a:t>Цитата:</a:t>
            </a:r>
            <a:endParaRPr lang="ru-RU" sz="1600" b="1" u="sng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16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/>
                <a:ea typeface="Calibri"/>
                <a:cs typeface="TimesNewRomanPS-BoldMT"/>
              </a:rPr>
              <a:t>« В сказочный мир мы сегодня идём</a:t>
            </a:r>
            <a:endParaRPr lang="ru-RU" sz="16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16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/>
                <a:ea typeface="Calibri"/>
                <a:cs typeface="TimesNewRomanPS-BoldMT"/>
              </a:rPr>
              <a:t>и за собой всех ребят позовём.</a:t>
            </a:r>
            <a:endParaRPr lang="ru-RU" sz="16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16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/>
                <a:ea typeface="Calibri"/>
                <a:cs typeface="TimesNewRomanPS-BoldMT"/>
              </a:rPr>
              <a:t>Мы дружная команда, весёлые друзья,</a:t>
            </a:r>
            <a:endParaRPr lang="ru-RU" sz="16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16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/>
                <a:ea typeface="Calibri"/>
                <a:cs typeface="TimesNewRomanPS-BoldMT"/>
              </a:rPr>
              <a:t>Со сказкою рядом шагаем всегда</a:t>
            </a:r>
            <a:r>
              <a:rPr lang="ru-RU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/>
                <a:ea typeface="Calibri"/>
                <a:cs typeface="TimesNewRomanPS-BoldMT"/>
              </a:rPr>
              <a:t>»</a:t>
            </a:r>
            <a:endParaRPr lang="ru-RU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6093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988" y="-48372"/>
            <a:ext cx="1455631" cy="10933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8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2525"/>
            <a:ext cx="1333922" cy="9915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5"/>
          <a:stretch/>
        </p:blipFill>
        <p:spPr>
          <a:xfrm>
            <a:off x="3562937" y="4293773"/>
            <a:ext cx="3043412" cy="19512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8"/>
          <a:stretch/>
        </p:blipFill>
        <p:spPr>
          <a:xfrm>
            <a:off x="3458822" y="2060848"/>
            <a:ext cx="3043412" cy="19877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9"/>
          <a:stretch/>
        </p:blipFill>
        <p:spPr>
          <a:xfrm>
            <a:off x="256658" y="4293773"/>
            <a:ext cx="3515883" cy="19512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7"/>
          <a:stretch/>
        </p:blipFill>
        <p:spPr>
          <a:xfrm>
            <a:off x="6422180" y="4325886"/>
            <a:ext cx="2653941" cy="18870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29" r="12793" b="5392"/>
          <a:stretch/>
        </p:blipFill>
        <p:spPr>
          <a:xfrm>
            <a:off x="251520" y="2060848"/>
            <a:ext cx="3484714" cy="19877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" name="TextBox 10"/>
          <p:cNvSpPr txBox="1"/>
          <p:nvPr/>
        </p:nvSpPr>
        <p:spPr>
          <a:xfrm>
            <a:off x="608754" y="13918"/>
            <a:ext cx="7790915" cy="206210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b="1" u="sng" cap="all" dirty="0" smtClean="0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Monotype Corsiva" panose="03010101010201010101" pitchFamily="66" charset="0"/>
              </a:rPr>
              <a:t>А знаете ли вы, что</a:t>
            </a:r>
          </a:p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Неделя детской  книги – ежегодно  проводимое  всероссийское</a:t>
            </a:r>
          </a:p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(всесоюзное)  мероприятие.</a:t>
            </a:r>
          </a:p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Впервые  праздник  детской  книги «Книжкины именины» был проведён</a:t>
            </a:r>
          </a:p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По инициативе  детского  писателя  Льва  Кассиля </a:t>
            </a:r>
            <a:r>
              <a:rPr lang="ru-RU" sz="2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26 марта 1943 года</a:t>
            </a:r>
          </a:p>
          <a:p>
            <a:pPr algn="ctr"/>
            <a:r>
              <a:rPr lang="ru-RU" sz="22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В Москве (в Колонном зале </a:t>
            </a:r>
            <a:r>
              <a:rPr lang="ru-RU" sz="2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Д</a:t>
            </a:r>
            <a:r>
              <a:rPr lang="ru-RU" sz="22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ома Союзов).</a:t>
            </a:r>
            <a:endParaRPr lang="ru-RU" sz="22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31" y="1941593"/>
            <a:ext cx="2226216" cy="222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7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988" y="-48372"/>
            <a:ext cx="1455631" cy="109334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8" y="68598"/>
            <a:ext cx="9159618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2525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305328"/>
            <a:ext cx="3383025" cy="2537269"/>
          </a:xfrm>
          <a:prstGeom prst="rect">
            <a:avLst/>
          </a:prstGeom>
          <a:ln>
            <a:solidFill>
              <a:srgbClr val="7030A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4" b="4106"/>
          <a:stretch/>
        </p:blipFill>
        <p:spPr>
          <a:xfrm>
            <a:off x="3737663" y="1646378"/>
            <a:ext cx="3328002" cy="2196219"/>
          </a:xfrm>
          <a:prstGeom prst="rect">
            <a:avLst/>
          </a:prstGeom>
          <a:ln>
            <a:solidFill>
              <a:srgbClr val="7030A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0" b="9543"/>
          <a:stretch/>
        </p:blipFill>
        <p:spPr>
          <a:xfrm>
            <a:off x="3794115" y="4408550"/>
            <a:ext cx="3434017" cy="1820506"/>
          </a:xfrm>
          <a:prstGeom prst="rect">
            <a:avLst/>
          </a:prstGeom>
          <a:ln>
            <a:solidFill>
              <a:srgbClr val="7030A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5" y="4162518"/>
            <a:ext cx="3270120" cy="2312569"/>
          </a:xfrm>
          <a:prstGeom prst="rect">
            <a:avLst/>
          </a:prstGeom>
          <a:ln>
            <a:solidFill>
              <a:srgbClr val="7030A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" name="TextBox 10"/>
          <p:cNvSpPr txBox="1"/>
          <p:nvPr/>
        </p:nvSpPr>
        <p:spPr>
          <a:xfrm>
            <a:off x="1110334" y="-65176"/>
            <a:ext cx="6661155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/>
              </a:rPr>
              <a:t>Выставка </a:t>
            </a:r>
            <a:endParaRPr lang="ru-RU" sz="2400" b="1" dirty="0" smtClean="0">
              <a:solidFill>
                <a:srgbClr val="FF0000"/>
              </a:solidFill>
              <a:latin typeface="Monotype Corsiva" panose="03010101010201010101" pitchFamily="66" charset="0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/>
              </a:rPr>
              <a:t>детского </a:t>
            </a: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/>
              </a:rPr>
              <a:t>художественного творчества </a:t>
            </a:r>
            <a:endParaRPr lang="ru-RU" sz="2400" b="1" dirty="0" smtClean="0">
              <a:solidFill>
                <a:srgbClr val="FF0000"/>
              </a:solidFill>
              <a:latin typeface="Monotype Corsiva" panose="03010101010201010101" pitchFamily="66" charset="0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/>
              </a:rPr>
              <a:t>«Герои русских народных </a:t>
            </a:r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/>
              </a:rPr>
              <a:t>сказок в </a:t>
            </a: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/>
              </a:rPr>
              <a:t>моих рисунках»</a:t>
            </a:r>
          </a:p>
          <a:p>
            <a:endParaRPr lang="ru-RU" sz="2400" b="1" cap="all" dirty="0">
              <a:ln/>
              <a:solidFill>
                <a:srgbClr val="C0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698" y="1923712"/>
            <a:ext cx="2419908" cy="22353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698" y="4194937"/>
            <a:ext cx="2772696" cy="224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7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14498"/>
            <a:ext cx="911069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12" y="720080"/>
            <a:ext cx="3419872" cy="2564904"/>
          </a:xfrm>
          <a:prstGeom prst="rect">
            <a:avLst/>
          </a:prstGeom>
          <a:ln w="19050">
            <a:solidFill>
              <a:srgbClr val="7030A0"/>
            </a:solidFill>
          </a:ln>
          <a:scene3d>
            <a:camera prst="perspectiveContrastingRightFacing"/>
            <a:lightRig rig="threePt" dir="t"/>
          </a:scene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8" b="6744"/>
          <a:stretch/>
        </p:blipFill>
        <p:spPr>
          <a:xfrm>
            <a:off x="5868144" y="3717031"/>
            <a:ext cx="3167675" cy="1532345"/>
          </a:xfrm>
          <a:prstGeom prst="rect">
            <a:avLst/>
          </a:prstGeom>
          <a:ln w="19050">
            <a:solidFill>
              <a:srgbClr val="7030A0"/>
            </a:solidFill>
          </a:ln>
          <a:scene3d>
            <a:camera prst="perspectiveHeroicExtremeLeftFacing"/>
            <a:lightRig rig="threePt" dir="t"/>
          </a:scene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9" b="7471"/>
          <a:stretch/>
        </p:blipFill>
        <p:spPr>
          <a:xfrm>
            <a:off x="-234695" y="3717031"/>
            <a:ext cx="3203848" cy="1567639"/>
          </a:xfrm>
          <a:prstGeom prst="rect">
            <a:avLst/>
          </a:prstGeom>
          <a:ln w="19050">
            <a:solidFill>
              <a:srgbClr val="7030A0"/>
            </a:solidFill>
          </a:ln>
          <a:scene3d>
            <a:camera prst="perspectiveContrastingRightFacing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5"/>
          <a:stretch/>
        </p:blipFill>
        <p:spPr>
          <a:xfrm>
            <a:off x="2951506" y="4043592"/>
            <a:ext cx="3112320" cy="1993775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68" y="774300"/>
            <a:ext cx="3375705" cy="2531779"/>
          </a:xfrm>
          <a:prstGeom prst="rect">
            <a:avLst/>
          </a:prstGeom>
          <a:ln w="19050">
            <a:solidFill>
              <a:srgbClr val="7030A0"/>
            </a:solidFill>
          </a:ln>
          <a:scene3d>
            <a:camera prst="perspectiveHeroicExtremeLeftFacing"/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2525"/>
            <a:ext cx="1333922" cy="991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988" y="-48372"/>
            <a:ext cx="1455631" cy="10933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024">
            <a:off x="6148617" y="4461042"/>
            <a:ext cx="3059832" cy="12821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2730">
            <a:off x="-125991" y="4513039"/>
            <a:ext cx="3059832" cy="12821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114" y="5315913"/>
            <a:ext cx="3307103" cy="12821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9491"/>
            <a:ext cx="1376792" cy="14401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099" y="1995838"/>
            <a:ext cx="1273131" cy="17590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713" y="1313418"/>
            <a:ext cx="1016106" cy="238784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995" y="-145640"/>
            <a:ext cx="1078000" cy="90614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591342" y="14498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/>
              </a:rPr>
              <a:t>«Герои русских народных сказок в моих </a:t>
            </a:r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/>
              </a:rPr>
              <a:t>рисунках и поделках»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77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2525"/>
            <a:ext cx="1333922" cy="991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988" y="-48372"/>
            <a:ext cx="1455631" cy="10933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1224" y="315622"/>
            <a:ext cx="3807453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2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anose="03010101010201010101" pitchFamily="66" charset="0"/>
              </a:rPr>
              <a:t>Сказка «Колобок»</a:t>
            </a:r>
            <a:endParaRPr lang="ru-RU" sz="32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1" t="31429" r="32618" b="17678"/>
          <a:stretch/>
        </p:blipFill>
        <p:spPr>
          <a:xfrm>
            <a:off x="195835" y="1352833"/>
            <a:ext cx="2754377" cy="2550527"/>
          </a:xfrm>
          <a:prstGeom prst="rect">
            <a:avLst/>
          </a:prstGeom>
          <a:ln w="19050">
            <a:solidFill>
              <a:srgbClr val="7030A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6" t="15358" r="23929" b="5357"/>
          <a:stretch/>
        </p:blipFill>
        <p:spPr>
          <a:xfrm>
            <a:off x="3414798" y="1334052"/>
            <a:ext cx="2488806" cy="2644497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" t="13739" r="47738" b="18036"/>
          <a:stretch/>
        </p:blipFill>
        <p:spPr>
          <a:xfrm>
            <a:off x="6328677" y="1399557"/>
            <a:ext cx="2750621" cy="25789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rnd">
            <a:solidFill>
              <a:srgbClr val="7030A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7" t="13740" r="22619" b="14822"/>
          <a:stretch/>
        </p:blipFill>
        <p:spPr>
          <a:xfrm>
            <a:off x="195835" y="4230515"/>
            <a:ext cx="2652093" cy="2321667"/>
          </a:xfrm>
          <a:prstGeom prst="rect">
            <a:avLst/>
          </a:prstGeom>
          <a:ln w="19050">
            <a:solidFill>
              <a:srgbClr val="7030A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968" y="4212801"/>
            <a:ext cx="2868665" cy="2363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>
            <a:solidFill>
              <a:srgbClr val="7030A0"/>
            </a:solidFill>
            <a:miter lim="800000"/>
            <a:headEnd/>
            <a:tailEnd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8" t="34643" r="22262" b="7678"/>
          <a:stretch/>
        </p:blipFill>
        <p:spPr>
          <a:xfrm>
            <a:off x="3186740" y="4725236"/>
            <a:ext cx="2944922" cy="1615860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023" y="234091"/>
            <a:ext cx="1049106" cy="10963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499" y="5131674"/>
            <a:ext cx="1088355" cy="146641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140" y="3645024"/>
            <a:ext cx="862515" cy="12380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327" y="782248"/>
            <a:ext cx="1004175" cy="147613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166" y="2734151"/>
            <a:ext cx="914441" cy="214893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365" y="1183916"/>
            <a:ext cx="863430" cy="202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7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988" y="-48372"/>
            <a:ext cx="1455631" cy="10933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" y="3613"/>
            <a:ext cx="9159619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7"/>
          <a:stretch/>
        </p:blipFill>
        <p:spPr>
          <a:xfrm>
            <a:off x="5495833" y="3841900"/>
            <a:ext cx="3260374" cy="2496277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70"/>
          <a:stretch/>
        </p:blipFill>
        <p:spPr>
          <a:xfrm>
            <a:off x="320973" y="4271292"/>
            <a:ext cx="4251094" cy="2066885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8" y="994074"/>
            <a:ext cx="3718385" cy="2478923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2525"/>
            <a:ext cx="1333922" cy="9915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4" b="7321"/>
          <a:stretch/>
        </p:blipFill>
        <p:spPr>
          <a:xfrm>
            <a:off x="4296409" y="1316071"/>
            <a:ext cx="4655876" cy="2156115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7" y="2724349"/>
            <a:ext cx="2016224" cy="174481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310897" y="107337"/>
            <a:ext cx="67063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/>
              </a:rPr>
              <a:t>«В гостях </a:t>
            </a:r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/>
              </a:rPr>
              <a:t>у </a:t>
            </a: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/>
              </a:rPr>
              <a:t>Сказы </a:t>
            </a:r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/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/>
              </a:rPr>
              <a:t>Рассказовны</a:t>
            </a: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/>
              </a:rPr>
              <a:t>…» 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 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49768" y="2861062"/>
            <a:ext cx="858542" cy="20175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4469159"/>
            <a:ext cx="914441" cy="214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7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2525"/>
            <a:ext cx="1333922" cy="991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988" y="-48372"/>
            <a:ext cx="1455631" cy="10933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25"/>
            <a:ext cx="915961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0"/>
          <a:stretch/>
        </p:blipFill>
        <p:spPr>
          <a:xfrm>
            <a:off x="5707859" y="4258693"/>
            <a:ext cx="3063290" cy="196939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7030A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8" y="1382632"/>
            <a:ext cx="2969008" cy="2226756"/>
          </a:xfrm>
          <a:prstGeom prst="rect">
            <a:avLst/>
          </a:prstGeom>
          <a:ln>
            <a:solidFill>
              <a:srgbClr val="7030A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5"/>
          <a:stretch/>
        </p:blipFill>
        <p:spPr>
          <a:xfrm>
            <a:off x="5707859" y="1451693"/>
            <a:ext cx="3153278" cy="203068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7030A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8" r="2170"/>
          <a:stretch/>
        </p:blipFill>
        <p:spPr>
          <a:xfrm>
            <a:off x="279329" y="4323509"/>
            <a:ext cx="3168352" cy="1839763"/>
          </a:xfrm>
          <a:prstGeom prst="rect">
            <a:avLst/>
          </a:prstGeom>
          <a:ln>
            <a:solidFill>
              <a:srgbClr val="7030A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3" r="44112" b="8508"/>
          <a:stretch/>
        </p:blipFill>
        <p:spPr>
          <a:xfrm>
            <a:off x="3830413" y="626092"/>
            <a:ext cx="1497671" cy="2754762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4" t="15237" r="19286"/>
          <a:stretch/>
        </p:blipFill>
        <p:spPr>
          <a:xfrm>
            <a:off x="3815916" y="3803800"/>
            <a:ext cx="1512168" cy="2563510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067" y="3272827"/>
            <a:ext cx="1405227" cy="145254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163" y="393016"/>
            <a:ext cx="1089392" cy="145494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979712" y="-7094"/>
            <a:ext cx="54179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/>
              </a:rPr>
              <a:t>«В гости сказка к </a:t>
            </a:r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/>
              </a:rPr>
              <a:t>нам пришла</a:t>
            </a: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/>
              </a:rPr>
              <a:t>…» 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 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638" y="3789390"/>
            <a:ext cx="914441" cy="21489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516" y="419473"/>
            <a:ext cx="9144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477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2525"/>
            <a:ext cx="1333922" cy="9915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988" y="-48372"/>
            <a:ext cx="1455631" cy="109334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0"/>
            <a:ext cx="911069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697" y="-48372"/>
            <a:ext cx="5008605" cy="9612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31506" y="752582"/>
            <a:ext cx="54809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/>
              </a:rPr>
              <a:t>Экскурсия в Детскую библиотеку 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1772816"/>
            <a:ext cx="2318112" cy="1853412"/>
          </a:xfrm>
          <a:prstGeom prst="rect">
            <a:avLst/>
          </a:prstGeom>
          <a:ln>
            <a:solidFill>
              <a:srgbClr val="7030A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98" y="1275714"/>
            <a:ext cx="2537204" cy="18424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rnd">
            <a:solidFill>
              <a:srgbClr val="7030A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Рисунок 13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98" y="4519836"/>
            <a:ext cx="2736304" cy="20077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rnd">
            <a:solidFill>
              <a:srgbClr val="7030A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5" name="Рисунок 14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022" y="1221421"/>
            <a:ext cx="2258415" cy="1842455"/>
          </a:xfrm>
          <a:prstGeom prst="rect">
            <a:avLst/>
          </a:prstGeom>
          <a:ln>
            <a:solidFill>
              <a:srgbClr val="7030A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Рисунок 15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03" y="1601263"/>
            <a:ext cx="2602230" cy="19513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rnd">
            <a:solidFill>
              <a:srgbClr val="7030A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7" name="Рисунок 16"/>
          <p:cNvPicPr/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11" y="4308787"/>
            <a:ext cx="2891441" cy="20320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rnd">
            <a:solidFill>
              <a:srgbClr val="7030A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Рисунок 11"/>
          <p:cNvPicPr/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12" r="13980" b="27761"/>
          <a:stretch/>
        </p:blipFill>
        <p:spPr>
          <a:xfrm>
            <a:off x="2291039" y="3552618"/>
            <a:ext cx="2472957" cy="2105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rnd">
            <a:solidFill>
              <a:srgbClr val="7030A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3" name="Рисунок 12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169" y="3717032"/>
            <a:ext cx="2711450" cy="20332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rnd">
            <a:solidFill>
              <a:srgbClr val="7030A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57" y="3118169"/>
            <a:ext cx="1423507" cy="130105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516" y="5753548"/>
            <a:ext cx="2084480" cy="102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7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210</Words>
  <Application>Microsoft Office PowerPoint</Application>
  <PresentationFormat>Экран (4:3)</PresentationFormat>
  <Paragraphs>40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3_Тема1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Нелюшка</dc:creator>
  <cp:lastModifiedBy>User</cp:lastModifiedBy>
  <cp:revision>28</cp:revision>
  <dcterms:created xsi:type="dcterms:W3CDTF">2017-04-09T08:58:19Z</dcterms:created>
  <dcterms:modified xsi:type="dcterms:W3CDTF">2017-04-12T08:57:18Z</dcterms:modified>
</cp:coreProperties>
</file>