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</p:sldMasterIdLst>
  <p:notesMasterIdLst>
    <p:notesMasterId r:id="rId29"/>
  </p:notesMasterIdLst>
  <p:sldIdLst>
    <p:sldId id="290" r:id="rId10"/>
    <p:sldId id="285" r:id="rId11"/>
    <p:sldId id="260" r:id="rId12"/>
    <p:sldId id="276" r:id="rId13"/>
    <p:sldId id="259" r:id="rId14"/>
    <p:sldId id="281" r:id="rId15"/>
    <p:sldId id="278" r:id="rId16"/>
    <p:sldId id="283" r:id="rId17"/>
    <p:sldId id="274" r:id="rId18"/>
    <p:sldId id="291" r:id="rId19"/>
    <p:sldId id="269" r:id="rId20"/>
    <p:sldId id="266" r:id="rId21"/>
    <p:sldId id="267" r:id="rId22"/>
    <p:sldId id="272" r:id="rId23"/>
    <p:sldId id="271" r:id="rId24"/>
    <p:sldId id="270" r:id="rId25"/>
    <p:sldId id="277" r:id="rId26"/>
    <p:sldId id="293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41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8F804D-1395-4026-8112-04875791C6DF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2E5E85-FD8D-43E5-A8C6-8C69F4075894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Знакомство с истоками русской культуры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84A38B5E-1D08-4397-BA45-253F941764E1}" type="parTrans" cxnId="{24574BBC-FCB8-4483-9490-91807E0EA405}">
      <dgm:prSet/>
      <dgm:spPr/>
      <dgm:t>
        <a:bodyPr/>
        <a:lstStyle/>
        <a:p>
          <a:endParaRPr lang="ru-RU"/>
        </a:p>
      </dgm:t>
    </dgm:pt>
    <dgm:pt modelId="{DFF87CA8-5246-41A7-83E6-D958B5BFD846}" type="sibTrans" cxnId="{24574BBC-FCB8-4483-9490-91807E0EA405}">
      <dgm:prSet/>
      <dgm:spPr/>
      <dgm:t>
        <a:bodyPr/>
        <a:lstStyle/>
        <a:p>
          <a:endParaRPr lang="ru-RU"/>
        </a:p>
      </dgm:t>
    </dgm:pt>
    <dgm:pt modelId="{BF3B6E18-4587-462D-ADC3-A9B34C45C44F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Краеведение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97D7A11-E08F-4E99-AFA6-1B215A17218F}" type="parTrans" cxnId="{52C584A1-F50F-4076-A753-1BE03F103029}">
      <dgm:prSet/>
      <dgm:spPr/>
      <dgm:t>
        <a:bodyPr/>
        <a:lstStyle/>
        <a:p>
          <a:endParaRPr lang="ru-RU"/>
        </a:p>
      </dgm:t>
    </dgm:pt>
    <dgm:pt modelId="{4E3E4312-90E1-4A77-9809-C7A92A5BC870}" type="sibTrans" cxnId="{52C584A1-F50F-4076-A753-1BE03F103029}">
      <dgm:prSet/>
      <dgm:spPr/>
      <dgm:t>
        <a:bodyPr/>
        <a:lstStyle/>
        <a:p>
          <a:endParaRPr lang="ru-RU"/>
        </a:p>
      </dgm:t>
    </dgm:pt>
    <dgm:pt modelId="{0F061E42-0D1A-4DB8-A4BC-90B27227B72F}">
      <dgm:prSet phldrT="[Текст]"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Инклюзивное образование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7B73AE3-50AE-43D4-B299-934B468D3304}" type="parTrans" cxnId="{A6558225-8FCD-4A3E-9772-ED08F5BA48DC}">
      <dgm:prSet/>
      <dgm:spPr/>
      <dgm:t>
        <a:bodyPr/>
        <a:lstStyle/>
        <a:p>
          <a:endParaRPr lang="ru-RU"/>
        </a:p>
      </dgm:t>
    </dgm:pt>
    <dgm:pt modelId="{6DA75200-6F9B-41C3-A749-3AEB537BE1FD}" type="sibTrans" cxnId="{A6558225-8FCD-4A3E-9772-ED08F5BA48DC}">
      <dgm:prSet/>
      <dgm:spPr/>
      <dgm:t>
        <a:bodyPr/>
        <a:lstStyle/>
        <a:p>
          <a:endParaRPr lang="ru-RU"/>
        </a:p>
      </dgm:t>
    </dgm:pt>
    <dgm:pt modelId="{88747387-0B79-4AF8-B772-423A12356A8B}">
      <dgm:prSet phldrT="[Текст]" custT="1"/>
      <dgm:spPr/>
      <dgm:t>
        <a:bodyPr/>
        <a:lstStyle/>
        <a:p>
          <a:r>
            <a:rPr lang="ru-RU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Региональный компонент</a:t>
          </a:r>
          <a:endParaRPr lang="ru-RU" sz="28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8ACD8FA-C3A1-4100-9B69-799D4F688BEA}" type="parTrans" cxnId="{66353B36-EB6F-4629-BBE0-F86B39B3BF58}">
      <dgm:prSet/>
      <dgm:spPr/>
      <dgm:t>
        <a:bodyPr/>
        <a:lstStyle/>
        <a:p>
          <a:endParaRPr lang="ru-RU"/>
        </a:p>
      </dgm:t>
    </dgm:pt>
    <dgm:pt modelId="{73E64C5E-62F1-4833-B00A-5FC2EF9D92F5}" type="sibTrans" cxnId="{66353B36-EB6F-4629-BBE0-F86B39B3BF58}">
      <dgm:prSet/>
      <dgm:spPr/>
      <dgm:t>
        <a:bodyPr/>
        <a:lstStyle/>
        <a:p>
          <a:endParaRPr lang="ru-RU"/>
        </a:p>
      </dgm:t>
    </dgm:pt>
    <dgm:pt modelId="{AFB42ADD-D235-4B8C-AE20-00538328357C}" type="pres">
      <dgm:prSet presAssocID="{A38F804D-1395-4026-8112-04875791C6D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6F196A-95F3-4F1D-93FB-EF8B1180230F}" type="pres">
      <dgm:prSet presAssocID="{A38F804D-1395-4026-8112-04875791C6DF}" presName="ellipse" presStyleLbl="trBgShp" presStyleIdx="0" presStyleCnt="1" custLinFactNeighborX="1392" custLinFactNeighborY="-8395"/>
      <dgm:spPr/>
    </dgm:pt>
    <dgm:pt modelId="{8464C32A-2447-47A7-BD01-08FA3C2D4FB7}" type="pres">
      <dgm:prSet presAssocID="{A38F804D-1395-4026-8112-04875791C6DF}" presName="arrow1" presStyleLbl="fgShp" presStyleIdx="0" presStyleCnt="1"/>
      <dgm:spPr/>
    </dgm:pt>
    <dgm:pt modelId="{E757BF7E-119E-4807-B63A-8BC7A1A69768}" type="pres">
      <dgm:prSet presAssocID="{A38F804D-1395-4026-8112-04875791C6DF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4E8E5-DEC5-474B-AA36-FD8D178E06C3}" type="pres">
      <dgm:prSet presAssocID="{BF3B6E18-4587-462D-ADC3-A9B34C45C44F}" presName="item1" presStyleLbl="node1" presStyleIdx="0" presStyleCnt="3" custScaleX="192273" custLinFactNeighborX="-16516" custLinFactNeighborY="19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DA584-334D-4B39-B02A-8BFB7E08EAF7}" type="pres">
      <dgm:prSet presAssocID="{0F061E42-0D1A-4DB8-A4BC-90B27227B72F}" presName="item2" presStyleLbl="node1" presStyleIdx="1" presStyleCnt="3" custScaleX="152934" custScaleY="104566" custLinFactNeighborX="-18499" custLinFactNeighborY="-102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F0AF0-C8AB-4E47-9785-8D50350F68C2}" type="pres">
      <dgm:prSet presAssocID="{88747387-0B79-4AF8-B772-423A12356A8B}" presName="item3" presStyleLbl="node1" presStyleIdx="2" presStyleCnt="3" custScaleX="163471" custScaleY="104453" custLinFactNeighborX="19941" custLinFactNeighborY="8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C0F16-B3EA-4CDF-9395-3600E3F9B93C}" type="pres">
      <dgm:prSet presAssocID="{A38F804D-1395-4026-8112-04875791C6DF}" presName="funnel" presStyleLbl="trAlignAcc1" presStyleIdx="0" presStyleCnt="1" custScaleX="135838" custLinFactNeighborX="-1951" custLinFactNeighborY="10849"/>
      <dgm:spPr/>
    </dgm:pt>
  </dgm:ptLst>
  <dgm:cxnLst>
    <dgm:cxn modelId="{FF2948D6-B804-4D3E-AF8D-AE76421BFA13}" type="presOf" srcId="{BF3B6E18-4587-462D-ADC3-A9B34C45C44F}" destId="{DDBDA584-334D-4B39-B02A-8BFB7E08EAF7}" srcOrd="0" destOrd="0" presId="urn:microsoft.com/office/officeart/2005/8/layout/funnel1"/>
    <dgm:cxn modelId="{40839345-9EBD-448A-8B2B-0511958F0310}" type="presOf" srcId="{0F061E42-0D1A-4DB8-A4BC-90B27227B72F}" destId="{DF94E8E5-DEC5-474B-AA36-FD8D178E06C3}" srcOrd="0" destOrd="0" presId="urn:microsoft.com/office/officeart/2005/8/layout/funnel1"/>
    <dgm:cxn modelId="{09C23409-820A-4070-9D4B-0C7C8A18C4B9}" type="presOf" srcId="{C12E5E85-FD8D-43E5-A8C6-8C69F4075894}" destId="{3F5F0AF0-C8AB-4E47-9785-8D50350F68C2}" srcOrd="0" destOrd="0" presId="urn:microsoft.com/office/officeart/2005/8/layout/funnel1"/>
    <dgm:cxn modelId="{24574BBC-FCB8-4483-9490-91807E0EA405}" srcId="{A38F804D-1395-4026-8112-04875791C6DF}" destId="{C12E5E85-FD8D-43E5-A8C6-8C69F4075894}" srcOrd="0" destOrd="0" parTransId="{84A38B5E-1D08-4397-BA45-253F941764E1}" sibTransId="{DFF87CA8-5246-41A7-83E6-D958B5BFD846}"/>
    <dgm:cxn modelId="{66353B36-EB6F-4629-BBE0-F86B39B3BF58}" srcId="{A38F804D-1395-4026-8112-04875791C6DF}" destId="{88747387-0B79-4AF8-B772-423A12356A8B}" srcOrd="3" destOrd="0" parTransId="{B8ACD8FA-C3A1-4100-9B69-799D4F688BEA}" sibTransId="{73E64C5E-62F1-4833-B00A-5FC2EF9D92F5}"/>
    <dgm:cxn modelId="{0B8487F5-5C60-4DB3-A2C1-A50B2FC2E9BA}" type="presOf" srcId="{A38F804D-1395-4026-8112-04875791C6DF}" destId="{AFB42ADD-D235-4B8C-AE20-00538328357C}" srcOrd="0" destOrd="0" presId="urn:microsoft.com/office/officeart/2005/8/layout/funnel1"/>
    <dgm:cxn modelId="{52C584A1-F50F-4076-A753-1BE03F103029}" srcId="{A38F804D-1395-4026-8112-04875791C6DF}" destId="{BF3B6E18-4587-462D-ADC3-A9B34C45C44F}" srcOrd="1" destOrd="0" parTransId="{697D7A11-E08F-4E99-AFA6-1B215A17218F}" sibTransId="{4E3E4312-90E1-4A77-9809-C7A92A5BC870}"/>
    <dgm:cxn modelId="{3B2B2163-7313-47AF-AEA4-35F7CC12AF5E}" type="presOf" srcId="{88747387-0B79-4AF8-B772-423A12356A8B}" destId="{E757BF7E-119E-4807-B63A-8BC7A1A69768}" srcOrd="0" destOrd="0" presId="urn:microsoft.com/office/officeart/2005/8/layout/funnel1"/>
    <dgm:cxn modelId="{A6558225-8FCD-4A3E-9772-ED08F5BA48DC}" srcId="{A38F804D-1395-4026-8112-04875791C6DF}" destId="{0F061E42-0D1A-4DB8-A4BC-90B27227B72F}" srcOrd="2" destOrd="0" parTransId="{27B73AE3-50AE-43D4-B299-934B468D3304}" sibTransId="{6DA75200-6F9B-41C3-A749-3AEB537BE1FD}"/>
    <dgm:cxn modelId="{D9585544-5899-4CD9-B18C-4701395D429A}" type="presParOf" srcId="{AFB42ADD-D235-4B8C-AE20-00538328357C}" destId="{D86F196A-95F3-4F1D-93FB-EF8B1180230F}" srcOrd="0" destOrd="0" presId="urn:microsoft.com/office/officeart/2005/8/layout/funnel1"/>
    <dgm:cxn modelId="{3DF1A61B-5AE5-4198-A3A5-75DF4F8CD801}" type="presParOf" srcId="{AFB42ADD-D235-4B8C-AE20-00538328357C}" destId="{8464C32A-2447-47A7-BD01-08FA3C2D4FB7}" srcOrd="1" destOrd="0" presId="urn:microsoft.com/office/officeart/2005/8/layout/funnel1"/>
    <dgm:cxn modelId="{D7EA8E7F-7FC7-43F2-BAC3-6CC27F9928F3}" type="presParOf" srcId="{AFB42ADD-D235-4B8C-AE20-00538328357C}" destId="{E757BF7E-119E-4807-B63A-8BC7A1A69768}" srcOrd="2" destOrd="0" presId="urn:microsoft.com/office/officeart/2005/8/layout/funnel1"/>
    <dgm:cxn modelId="{AADEEF4E-4663-4F1B-8597-1C55837D0E2D}" type="presParOf" srcId="{AFB42ADD-D235-4B8C-AE20-00538328357C}" destId="{DF94E8E5-DEC5-474B-AA36-FD8D178E06C3}" srcOrd="3" destOrd="0" presId="urn:microsoft.com/office/officeart/2005/8/layout/funnel1"/>
    <dgm:cxn modelId="{B602F324-1291-40B6-AA93-504E434451E6}" type="presParOf" srcId="{AFB42ADD-D235-4B8C-AE20-00538328357C}" destId="{DDBDA584-334D-4B39-B02A-8BFB7E08EAF7}" srcOrd="4" destOrd="0" presId="urn:microsoft.com/office/officeart/2005/8/layout/funnel1"/>
    <dgm:cxn modelId="{1225AD5B-0EF1-42ED-8C9D-D1A3535ECCFF}" type="presParOf" srcId="{AFB42ADD-D235-4B8C-AE20-00538328357C}" destId="{3F5F0AF0-C8AB-4E47-9785-8D50350F68C2}" srcOrd="5" destOrd="0" presId="urn:microsoft.com/office/officeart/2005/8/layout/funnel1"/>
    <dgm:cxn modelId="{4CC693E7-A8E0-4C34-84E1-F0B793F55DED}" type="presParOf" srcId="{AFB42ADD-D235-4B8C-AE20-00538328357C}" destId="{6B9C0F16-B3EA-4CDF-9395-3600E3F9B93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196A-95F3-4F1D-93FB-EF8B1180230F}">
      <dsp:nvSpPr>
        <dsp:cNvPr id="0" name=""/>
        <dsp:cNvSpPr/>
      </dsp:nvSpPr>
      <dsp:spPr>
        <a:xfrm>
          <a:off x="2415607" y="89987"/>
          <a:ext cx="4238120" cy="1471843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4C32A-2447-47A7-BD01-08FA3C2D4FB7}">
      <dsp:nvSpPr>
        <dsp:cNvPr id="0" name=""/>
        <dsp:cNvSpPr/>
      </dsp:nvSpPr>
      <dsp:spPr>
        <a:xfrm>
          <a:off x="4071573" y="3817594"/>
          <a:ext cx="821341" cy="52565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1">
              <a:tint val="60000"/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E757BF7E-119E-4807-B63A-8BC7A1A69768}">
      <dsp:nvSpPr>
        <dsp:cNvPr id="0" name=""/>
        <dsp:cNvSpPr/>
      </dsp:nvSpPr>
      <dsp:spPr>
        <a:xfrm>
          <a:off x="2511025" y="4238120"/>
          <a:ext cx="3942438" cy="98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rPr>
            <a:t>Региональный компонент</a:t>
          </a:r>
          <a:endParaRPr lang="ru-RU" sz="2800" b="1" kern="1200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511025" y="4238120"/>
        <a:ext cx="3942438" cy="985609"/>
      </dsp:txXfrm>
    </dsp:sp>
    <dsp:sp modelId="{DF94E8E5-DEC5-474B-AA36-FD8D178E06C3}">
      <dsp:nvSpPr>
        <dsp:cNvPr id="0" name=""/>
        <dsp:cNvSpPr/>
      </dsp:nvSpPr>
      <dsp:spPr>
        <a:xfrm>
          <a:off x="2971185" y="2088228"/>
          <a:ext cx="2842591" cy="14784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Инклюзивное образование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387473" y="2304737"/>
        <a:ext cx="2010015" cy="1045396"/>
      </dsp:txXfrm>
    </dsp:sp>
    <dsp:sp modelId="{DDBDA584-334D-4B39-B02A-8BFB7E08EAF7}">
      <dsp:nvSpPr>
        <dsp:cNvPr id="0" name=""/>
        <dsp:cNvSpPr/>
      </dsp:nvSpPr>
      <dsp:spPr>
        <a:xfrm>
          <a:off x="2174777" y="504060"/>
          <a:ext cx="2260998" cy="15459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Краеведение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2505892" y="730454"/>
        <a:ext cx="1598768" cy="1093130"/>
      </dsp:txXfrm>
    </dsp:sp>
    <dsp:sp modelId="{3F5F0AF0-C8AB-4E47-9785-8D50350F68C2}">
      <dsp:nvSpPr>
        <dsp:cNvPr id="0" name=""/>
        <dsp:cNvSpPr/>
      </dsp:nvSpPr>
      <dsp:spPr>
        <a:xfrm>
          <a:off x="4176457" y="432042"/>
          <a:ext cx="2416778" cy="15442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6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40000"/>
              </a:schemeClr>
            </a:gs>
          </a:gsLst>
          <a:lin ang="16200000" scaled="1"/>
        </a:gradFill>
        <a:ln>
          <a:noFill/>
        </a:ln>
        <a:effectLst>
          <a:reflection blurRad="12700" stA="25000" endPos="28000" dist="38100" dir="5400000" sy="-100000" rotWithShape="0"/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>
          <a:bevelT w="139700" h="3810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Знакомство с истоками русской культуры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530386" y="658192"/>
        <a:ext cx="1708920" cy="1091948"/>
      </dsp:txXfrm>
    </dsp:sp>
    <dsp:sp modelId="{6B9C0F16-B3EA-4CDF-9395-3600E3F9B93C}">
      <dsp:nvSpPr>
        <dsp:cNvPr id="0" name=""/>
        <dsp:cNvSpPr/>
      </dsp:nvSpPr>
      <dsp:spPr>
        <a:xfrm>
          <a:off x="1268565" y="432054"/>
          <a:ext cx="6247883" cy="36796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4ABEC-1E3B-47B6-A0AB-983CFDB8D248}" type="datetimeFigureOut">
              <a:rPr lang="ru-RU" smtClean="0"/>
              <a:pPr/>
              <a:t>25.09.2019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1A89-DEEF-4DFC-922B-4902C2D9A42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74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3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8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3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6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7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2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0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5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7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6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25.09.2019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25.09.2019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2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9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25.09.2019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gif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w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gi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gif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gif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0.png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8.png"/><Relationship Id="rId7" Type="http://schemas.openxmlformats.org/officeDocument/2006/relationships/image" Target="../media/image3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-7653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58" y="-849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1600" y="498536"/>
            <a:ext cx="770485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</a:t>
            </a:r>
            <a:endParaRPr kumimoji="0" lang="ru-RU" sz="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Calibri"/>
              </a:rPr>
              <a:t>Адаптированная  образовательная программа дошкольного образования для детей с ограниченными возможностями здоровья </a:t>
            </a: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Calibri"/>
              </a:rPr>
              <a:t>(далее Программа)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Calibri"/>
              </a:rPr>
              <a:t>(со сложным дефектом развития)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Calibri"/>
              </a:rPr>
              <a:t>государственного </a:t>
            </a:r>
            <a:r>
              <a:rPr lang="ru-RU" sz="2400" spc="-10" dirty="0">
                <a:solidFill>
                  <a:srgbClr val="000000"/>
                </a:solidFill>
                <a:latin typeface="Times New Roman"/>
                <a:ea typeface="Calibri"/>
              </a:rPr>
              <a:t>бюджетного дошкольного образовательного учреждения детский сад № 4  комбинированного вида Кронштадтского района </a:t>
            </a:r>
            <a:endParaRPr lang="ru-RU" sz="2400" spc="-1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spc="-10" dirty="0" smtClean="0">
                <a:solidFill>
                  <a:srgbClr val="000000"/>
                </a:solidFill>
                <a:latin typeface="Times New Roman"/>
                <a:ea typeface="Calibri"/>
              </a:rPr>
              <a:t>Санкт-Петербурга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 изменениями и дополнениями на </a:t>
            </a: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01.09.2019 </a:t>
            </a:r>
            <a:r>
              <a:rPr lang="ru-RU" sz="1600" b="1" dirty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г. </a:t>
            </a:r>
            <a:r>
              <a:rPr lang="ru-RU" sz="1600" b="1" dirty="0" smtClean="0">
                <a:ln w="11430">
                  <a:noFill/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ru-RU" sz="1600" b="1" dirty="0">
              <a:ln w="11430">
                <a:noFill/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8" y="4422828"/>
            <a:ext cx="2627479" cy="217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01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33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359" y="287882"/>
            <a:ext cx="660008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1600" b="1" kern="0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Содержание </a:t>
            </a:r>
            <a:r>
              <a:rPr lang="ru-RU" sz="1600" b="1" kern="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Программы обеспечивает </a:t>
            </a:r>
            <a:r>
              <a:rPr lang="ru-RU" sz="1600" b="1" kern="0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развитие личности, мотивации и способностей детей </a:t>
            </a:r>
            <a:r>
              <a:rPr lang="ru-RU" sz="1600" b="1" kern="0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в рамках реализации образовательных областей</a:t>
            </a:r>
            <a:endParaRPr lang="ru-RU" sz="1600" b="1" kern="0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694447" y="3727641"/>
            <a:ext cx="1458263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5060" y="4457091"/>
            <a:ext cx="449246" cy="1800199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онструирование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08359" y="4445735"/>
            <a:ext cx="449246" cy="1799445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ФЭМП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63688" y="4444981"/>
            <a:ext cx="449246" cy="1800199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Окружающий мир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45414" y="4437112"/>
            <a:ext cx="44924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Сенсорное 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95990" y="4485237"/>
            <a:ext cx="630906" cy="1808068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Восприятие детской худ. литературы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307173" y="4462158"/>
            <a:ext cx="952800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и развитие произносительных навыков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31020" y="4441424"/>
            <a:ext cx="449246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Элементарные трудовые навыки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493420" y="4441424"/>
            <a:ext cx="807951" cy="1799444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позитивного отношения к</a:t>
            </a:r>
            <a:endParaRPr lang="ru-RU" sz="12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себе</a:t>
            </a:r>
            <a:endParaRPr lang="ru-RU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53" name="Стрелка вверх 52"/>
          <p:cNvSpPr/>
          <p:nvPr/>
        </p:nvSpPr>
        <p:spPr>
          <a:xfrm>
            <a:off x="4377859" y="3420847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>
            <a:off x="997943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>
            <a:off x="1432982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>
            <a:off x="1988311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>
            <a:off x="2670037" y="4232187"/>
            <a:ext cx="45719" cy="2049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flipH="1">
            <a:off x="3969922" y="4250308"/>
            <a:ext cx="45719" cy="2075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>
            <a:off x="4835579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>
            <a:off x="6655643" y="4221088"/>
            <a:ext cx="45719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0" name="Стрелка вверх 51199"/>
          <p:cNvSpPr/>
          <p:nvPr/>
        </p:nvSpPr>
        <p:spPr>
          <a:xfrm>
            <a:off x="7583818" y="4232187"/>
            <a:ext cx="45719" cy="213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1" name="Выгнутая влево стрелка 51200"/>
          <p:cNvSpPr/>
          <p:nvPr/>
        </p:nvSpPr>
        <p:spPr>
          <a:xfrm rot="20973825">
            <a:off x="4180239" y="1741813"/>
            <a:ext cx="486680" cy="7605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97943" y="2188097"/>
            <a:ext cx="2896928" cy="360783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изическое 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27983" y="1340768"/>
            <a:ext cx="167279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Музыкальное 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3" name="Выгнутая вправо стрелка 51202"/>
          <p:cNvSpPr/>
          <p:nvPr/>
        </p:nvSpPr>
        <p:spPr>
          <a:xfrm>
            <a:off x="8127562" y="1644331"/>
            <a:ext cx="519101" cy="8183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52510" y="1346677"/>
            <a:ext cx="184886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Художественное творчество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гнутая вправо стрелка 68"/>
          <p:cNvSpPr/>
          <p:nvPr/>
        </p:nvSpPr>
        <p:spPr>
          <a:xfrm rot="1079197">
            <a:off x="6860610" y="2422487"/>
            <a:ext cx="499201" cy="944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34479" y="2060848"/>
            <a:ext cx="3393083" cy="509610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4194" y="2780928"/>
            <a:ext cx="4885959" cy="648072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ОБЛАСТИ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Выгнутая влево стрелка 70"/>
          <p:cNvSpPr/>
          <p:nvPr/>
        </p:nvSpPr>
        <p:spPr>
          <a:xfrm rot="20945514">
            <a:off x="1548727" y="2599214"/>
            <a:ext cx="393263" cy="8260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204" name="Выгнутая вниз стрелка 51203"/>
          <p:cNvSpPr/>
          <p:nvPr/>
        </p:nvSpPr>
        <p:spPr>
          <a:xfrm rot="18311654">
            <a:off x="2810837" y="3670073"/>
            <a:ext cx="790827" cy="387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76464" y="3728131"/>
            <a:ext cx="2032831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Выгнутая вниз стрелка 73"/>
          <p:cNvSpPr/>
          <p:nvPr/>
        </p:nvSpPr>
        <p:spPr>
          <a:xfrm rot="13897117" flipV="1">
            <a:off x="5124318" y="3664541"/>
            <a:ext cx="815674" cy="4009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724128" y="3717032"/>
            <a:ext cx="3096344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оммуникативное развитие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7" name="Рисунок 512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" y="2512747"/>
            <a:ext cx="1268266" cy="1159999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997943" y="1451996"/>
            <a:ext cx="2421929" cy="504056"/>
          </a:xfrm>
          <a:prstGeom prst="rect">
            <a:avLst/>
          </a:prstGeom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Адаптивная физическая культура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трелка вверх 46"/>
          <p:cNvSpPr/>
          <p:nvPr/>
        </p:nvSpPr>
        <p:spPr>
          <a:xfrm flipH="1" flipV="1">
            <a:off x="2042226" y="1820976"/>
            <a:ext cx="45719" cy="3414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5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730736" y="796530"/>
            <a:ext cx="8172908" cy="6001355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" y="8369"/>
            <a:ext cx="1333922" cy="991549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566954" y="1530967"/>
            <a:ext cx="73041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аправлено на: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обеспечение квалифицированной коррекции тяжелых нарушений речи, коррекции  недостатков в психическом и физическом развитии;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осуществление индивидуально ориентированной  психолого-медико-педагогической помощи детям с ограниченными возможностями здоровья с учетом особенностей психофизического развития и индивидуальных возможностей детей (в соответствии с рекомендациями психолого-медико-педагогической комиссии);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обеспечение возможности освоения детьми с ограниченными возможностями здоровья Программы;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апробация модели  получения качественного дошкольного образования  детьми-инвалидами и детьми с ОВЗ в условиях инклюзивного образования, соответствующую интересам и запросам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семьи;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образовательный процесс обеспечивает  </a:t>
            </a: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оптимальные условия для социальной адаптации, эмоционального благополучия, обучения и воспитания ребёнка с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ограниченными возможностями здоровья.</a:t>
            </a:r>
            <a:endParaRPr lang="ru-RU" sz="16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7407" y="504659"/>
            <a:ext cx="710386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Содержание коррекционно-развивающей рабо</a:t>
            </a:r>
            <a:r>
              <a:rPr lang="ru-RU" b="1" cap="all" dirty="0" smtClean="0">
                <a:ln/>
                <a:solidFill>
                  <a:srgbClr val="0070C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ты</a:t>
            </a:r>
            <a:endParaRPr lang="ru-RU" b="1" cap="all" dirty="0">
              <a:ln/>
              <a:solidFill>
                <a:srgbClr val="0070C0"/>
              </a:solidFill>
              <a:effectLst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727432"/>
            <a:ext cx="2027321" cy="19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359532" y="485926"/>
            <a:ext cx="8316924" cy="607549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8285"/>
            <a:ext cx="9144000" cy="6297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088095" y="1340768"/>
            <a:ext cx="7574545" cy="46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аправлено на 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Представления о самом себе и элементарные навыки для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выстраивания адекватной системы положительных личностных оценок и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позитивного отношения к </a:t>
            </a:r>
            <a:r>
              <a:rPr lang="ru-RU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себе;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усвоение норм и ценностей, принятых в обществе, включая моральные и нравственные ценности;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общения и взаимодействия ребенка со взрослыми и сверстниками;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самостоятельности, целенаправленности и саморегуляции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позитивных установок к различным видам труда и творчества;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основ безопасного поведения в быту, социуме, природе.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25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6" descr="j03433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" y="5683115"/>
            <a:ext cx="1252901" cy="109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60552"/>
            <a:ext cx="534662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Социально-коммуникативное развитие  </a:t>
            </a: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3" y="3973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465210"/>
            <a:ext cx="4622042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Познавательное развитие  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1520" y="726820"/>
            <a:ext cx="8640960" cy="598494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43608" y="1556792"/>
            <a:ext cx="797874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интересов детей, любознательности и познавательной мотивации;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познавательных действий, становление сознания;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воображения и творческой активности;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32823"/>
            <a:ext cx="2160240" cy="16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93319" y="907977"/>
            <a:ext cx="8349462" cy="5185319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977513" y="1772816"/>
            <a:ext cx="7634684" cy="2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ключает: </a:t>
            </a:r>
          </a:p>
          <a:p>
            <a:pPr marL="361950" marR="444500" indent="-285750" hangingPunc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Накопление пассивного и активного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словаря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1950" marR="444500" indent="-285750" hangingPunc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развитие произносительных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навыков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1950" marR="444500" indent="-285750" hangingPunc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предпосылок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грамотности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ru-RU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1950" marR="444500" indent="-285750" hangingPunc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развитие умений восприятия произведений детской художественной литературы и малых фольклорных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форм;</a:t>
            </a:r>
            <a:endParaRPr lang="ru-RU" sz="1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61950" marR="444500" indent="-285750" hangingPunc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При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проведении работы по развитию речи необходимо учитывать ведущее нарушение.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8146" y="338742"/>
            <a:ext cx="432996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Речевое развитие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13" y="4941168"/>
            <a:ext cx="2232248" cy="15151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395536" y="972600"/>
            <a:ext cx="8172908" cy="5365577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15616" y="1642059"/>
            <a:ext cx="734481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предполагает: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  <a:endParaRPr lang="ru-RU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навыков слушания музыки, пения, выполнения музыкально-ритмических движений в танце, игры на музыкальных инструментах, с учётом степени выраженности дефектов, уровня сохранности тех или иных функций.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Способы предъявления звучания музыкальных инструментов, танцевальных движений, музыкальных инструментов для игры на них (для детей с двигательными нарушениями) должны учитывать специфику индивидуальных особенностей развития и индивидуальные возможности воспитанников с ОВЗ.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85442" y="196168"/>
            <a:ext cx="6010893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Художественно-эстетическое развитие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816" y="5013176"/>
            <a:ext cx="1656184" cy="1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61202" y="199123"/>
            <a:ext cx="8678800" cy="6304936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3922" cy="991549"/>
          </a:xfrm>
          <a:prstGeom prst="rect">
            <a:avLst/>
          </a:prstGeom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087996" y="991549"/>
            <a:ext cx="77860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включает: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стороны),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начальных представлений о некоторых видах спорта, овладение подвижными играми с правилами;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целенаправленности и саморегуляции в двигательной сфере;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0952" y="228067"/>
            <a:ext cx="4449168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indent="1825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>
                <a:ln/>
                <a:solidFill>
                  <a:srgbClr val="002060"/>
                </a:solidFill>
                <a:effectLst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Физическое развитие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286"/>
            <a:ext cx="2005089" cy="10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Рисунок 51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20" y="1779256"/>
            <a:ext cx="5079464" cy="38463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 rot="1202265">
            <a:off x="499814" y="2810026"/>
            <a:ext cx="3017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Дни открытых дверей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9379" y="131982"/>
            <a:ext cx="7601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Семьи воспитанников – непосредственные участники образовательного процесса</a:t>
            </a:r>
            <a:r>
              <a:rPr kumimoji="0" lang="ru-RU" sz="2000" b="1" i="0" u="none" strike="noStrike" cap="all" normalizeH="0" baseline="0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126" name="AutoShape 6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28" name="AutoShape 8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0" name="AutoShape 10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132" name="AutoShape 1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18437639">
            <a:off x="4002064" y="1639672"/>
            <a:ext cx="303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Родительские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собрания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19554945">
            <a:off x="4690077" y="2091975"/>
            <a:ext cx="3367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Совместная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1107449">
            <a:off x="5229862" y="3067794"/>
            <a:ext cx="3123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Проектная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деятельность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289314">
            <a:off x="3734137" y="3852454"/>
            <a:ext cx="508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Спортивные 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музыкальные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праздники</a:t>
            </a:r>
          </a:p>
        </p:txBody>
      </p:sp>
      <p:sp>
        <p:nvSpPr>
          <p:cNvPr id="28" name="Прямоугольник 27"/>
          <p:cNvSpPr/>
          <p:nvPr/>
        </p:nvSpPr>
        <p:spPr>
          <a:xfrm rot="2124134">
            <a:off x="4696657" y="5043406"/>
            <a:ext cx="3295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Вечера интересных встреч</a:t>
            </a:r>
          </a:p>
        </p:txBody>
      </p:sp>
      <p:sp>
        <p:nvSpPr>
          <p:cNvPr id="29" name="Прямоугольник 28"/>
          <p:cNvSpPr/>
          <p:nvPr/>
        </p:nvSpPr>
        <p:spPr>
          <a:xfrm rot="3865364">
            <a:off x="4313286" y="4976418"/>
            <a:ext cx="131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Конкурсы</a:t>
            </a:r>
          </a:p>
        </p:txBody>
      </p:sp>
      <p:sp>
        <p:nvSpPr>
          <p:cNvPr id="30" name="Прямоугольник 29"/>
          <p:cNvSpPr/>
          <p:nvPr/>
        </p:nvSpPr>
        <p:spPr>
          <a:xfrm rot="4849673">
            <a:off x="3839185" y="5278620"/>
            <a:ext cx="161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Субботники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1" name="Прямоугольник 30"/>
          <p:cNvSpPr/>
          <p:nvPr/>
        </p:nvSpPr>
        <p:spPr>
          <a:xfrm rot="10205876" flipV="1">
            <a:off x="267516" y="3998355"/>
            <a:ext cx="3264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Наглядная информация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0" name="Прямоугольник 5119"/>
          <p:cNvSpPr/>
          <p:nvPr/>
        </p:nvSpPr>
        <p:spPr>
          <a:xfrm rot="15871531">
            <a:off x="3214136" y="1863692"/>
            <a:ext cx="1507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Выставки</a:t>
            </a:r>
          </a:p>
        </p:txBody>
      </p:sp>
      <p:sp>
        <p:nvSpPr>
          <p:cNvPr id="5121" name="Прямоугольник 5120"/>
          <p:cNvSpPr/>
          <p:nvPr/>
        </p:nvSpPr>
        <p:spPr>
          <a:xfrm rot="19602167">
            <a:off x="538567" y="4944921"/>
            <a:ext cx="3104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Анкетирование и опросы</a:t>
            </a:r>
          </a:p>
        </p:txBody>
      </p:sp>
      <p:sp>
        <p:nvSpPr>
          <p:cNvPr id="5123" name="Прямоугольник 5122"/>
          <p:cNvSpPr/>
          <p:nvPr/>
        </p:nvSpPr>
        <p:spPr>
          <a:xfrm rot="188720">
            <a:off x="616168" y="3388801"/>
            <a:ext cx="2566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Клубы по интересам</a:t>
            </a:r>
          </a:p>
        </p:txBody>
      </p:sp>
      <p:sp>
        <p:nvSpPr>
          <p:cNvPr id="5125" name="Прямоугольник 5124"/>
          <p:cNvSpPr/>
          <p:nvPr/>
        </p:nvSpPr>
        <p:spPr>
          <a:xfrm rot="17408513">
            <a:off x="2855133" y="4976418"/>
            <a:ext cx="1553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Семинары</a:t>
            </a:r>
          </a:p>
        </p:txBody>
      </p:sp>
      <p:sp>
        <p:nvSpPr>
          <p:cNvPr id="5127" name="Прямоугольник 5126"/>
          <p:cNvSpPr/>
          <p:nvPr/>
        </p:nvSpPr>
        <p:spPr>
          <a:xfrm rot="14771083">
            <a:off x="2869195" y="2153937"/>
            <a:ext cx="1310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Тренинги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Прямоугольник 5128"/>
          <p:cNvSpPr/>
          <p:nvPr/>
        </p:nvSpPr>
        <p:spPr>
          <a:xfrm rot="16813603">
            <a:off x="3596563" y="1776505"/>
            <a:ext cx="200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Мастер-классы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Прямоугольник 5130"/>
          <p:cNvSpPr/>
          <p:nvPr/>
        </p:nvSpPr>
        <p:spPr>
          <a:xfrm rot="2275312">
            <a:off x="1837001" y="2426267"/>
            <a:ext cx="179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Консультации</a:t>
            </a:r>
          </a:p>
        </p:txBody>
      </p:sp>
      <p:sp>
        <p:nvSpPr>
          <p:cNvPr id="5134" name="Прямоугольник 5133"/>
          <p:cNvSpPr/>
          <p:nvPr/>
        </p:nvSpPr>
        <p:spPr>
          <a:xfrm>
            <a:off x="3196488" y="3058737"/>
            <a:ext cx="2023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Включенность семей воспитанников в образовательный процесс:</a:t>
            </a:r>
          </a:p>
        </p:txBody>
      </p:sp>
      <p:pic>
        <p:nvPicPr>
          <p:cNvPr id="5135" name="Рисунок 51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25" y="1078437"/>
            <a:ext cx="13716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7" y="9679"/>
            <a:ext cx="1333922" cy="991549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3500" y="803603"/>
            <a:ext cx="8678800" cy="5534574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8350" y="1675619"/>
            <a:ext cx="770485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Взаимодействие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родителями (законными представителями) по вопросам образования ребёнка происходит через непосредственное вовлечение их в образовательную деятельность, посредством создания образовательных проектов совместно с семьёй на основе выявления потребностей и поддержки образовательных инициатив семьи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 Эффективное взаимодействие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возможно при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соблюдении комплекса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условий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- поддержка эмоциональных сил ребёнка в процессе его взаимодействия с семьёй, осознание ценности семьи как «эмоционального тыла» для ребёнка;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нацеленность содержания общения с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семьей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на укрепление детско-родительских отношений;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практическая направленность психолого-педагогических технологий сотрудничества с семьями на овладение родителями разными видами контакта и общения с ребёнком (вербального, невербального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, игрового). </a:t>
            </a: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485925"/>
            <a:ext cx="529959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Взаимодействие с </a:t>
            </a:r>
            <a:r>
              <a:rPr lang="ru-RU" sz="24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семьями </a:t>
            </a:r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53" y="4719613"/>
            <a:ext cx="2547660" cy="19449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64514" name="AutoShape 2" descr="http://im2-tub-ru.yandex.net/i?id=8ed0c279511a67613efae712d5d6a05f-49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478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516" name="AutoShape 4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4518" name="AutoShape 6" descr="http://im1-tub-ru.yandex.net/i?id=90ace31e7f84533d30fdd278529a9f27-48-144&amp;n=21"/>
          <p:cNvSpPr>
            <a:spLocks noChangeAspect="1" noChangeArrowheads="1"/>
          </p:cNvSpPr>
          <p:nvPr/>
        </p:nvSpPr>
        <p:spPr bwMode="auto">
          <a:xfrm>
            <a:off x="63500" y="-136525"/>
            <a:ext cx="140970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8481" y="102971"/>
            <a:ext cx="72866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Условия </a:t>
            </a:r>
            <a:r>
              <a:rPr lang="ru-RU" sz="32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реализации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программы</a:t>
            </a:r>
            <a:r>
              <a:rPr kumimoji="0" lang="ru-RU" sz="3200" b="1" i="0" u="none" strike="noStrike" cap="all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512" y="3789040"/>
            <a:ext cx="3636404" cy="1512168"/>
          </a:xfrm>
          <a:prstGeom prst="roundRect">
            <a:avLst/>
          </a:prstGeom>
          <a:ln w="38100"/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Р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азвивающая  предметно-пространственная среда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85182" y="3861048"/>
            <a:ext cx="3096344" cy="151216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Кадровые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43548" y="1672444"/>
            <a:ext cx="3360899" cy="1540532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Материально-технические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 rot="17116701">
            <a:off x="2432616" y="4302887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Дуга 18"/>
          <p:cNvSpPr/>
          <p:nvPr/>
        </p:nvSpPr>
        <p:spPr>
          <a:xfrm>
            <a:off x="2339752" y="2456892"/>
            <a:ext cx="1927222" cy="4104456"/>
          </a:xfrm>
          <a:prstGeom prst="arc">
            <a:avLst>
              <a:gd name="adj1" fmla="val 16707540"/>
              <a:gd name="adj2" fmla="val 3238132"/>
            </a:avLst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endCxn id="12" idx="1"/>
          </p:cNvCxnSpPr>
          <p:nvPr/>
        </p:nvCxnSpPr>
        <p:spPr>
          <a:xfrm rot="5400000" flipH="1" flipV="1">
            <a:off x="3755012" y="4923166"/>
            <a:ext cx="1836204" cy="1224136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1" idx="3"/>
          </p:cNvCxnSpPr>
          <p:nvPr/>
        </p:nvCxnSpPr>
        <p:spPr>
          <a:xfrm rot="16200000" flipV="1">
            <a:off x="3167844" y="5193196"/>
            <a:ext cx="1548172" cy="252028"/>
          </a:xfrm>
          <a:prstGeom prst="curvedConnector2">
            <a:avLst/>
          </a:prstGeom>
          <a:ln w="57150">
            <a:solidFill>
              <a:srgbClr val="0070C0"/>
            </a:solidFill>
          </a:ln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95535" y="1763196"/>
            <a:ext cx="3440381" cy="1521788"/>
          </a:xfrm>
          <a:prstGeom prst="roundRect">
            <a:avLst/>
          </a:prstGeom>
          <a:ln w="38100">
            <a:solidFill>
              <a:srgbClr val="0070C0"/>
            </a:solidFill>
          </a:ln>
          <a:scene3d>
            <a:camera prst="perspectiveRelaxedModerately"/>
            <a:lightRig rig="twoPt" dir="t"/>
          </a:scene3d>
          <a:sp3d contourW="12700" prstMaterial="softEdge">
            <a:bevelT h="50800"/>
            <a:contourClr>
              <a:schemeClr val="accent1">
                <a:tint val="100000"/>
                <a:shade val="100000"/>
                <a:satMod val="100000"/>
              </a:schemeClr>
            </a:contourClr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/>
            <a:endParaRPr lang="ru-RU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Психолого-               педагогические условия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Выгнутая вверх стрелка 17"/>
          <p:cNvSpPr/>
          <p:nvPr/>
        </p:nvSpPr>
        <p:spPr>
          <a:xfrm rot="17116701">
            <a:off x="2417818" y="4302886"/>
            <a:ext cx="4214234" cy="308032"/>
          </a:xfrm>
          <a:prstGeom prst="curvedDownArrow">
            <a:avLst>
              <a:gd name="adj1" fmla="val 14630"/>
              <a:gd name="adj2" fmla="val 17824"/>
              <a:gd name="adj3" fmla="val 0"/>
            </a:avLst>
          </a:prstGeom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9" y="1998252"/>
            <a:ext cx="765584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1" y="4073300"/>
            <a:ext cx="854238" cy="7672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20697" y="1900299"/>
            <a:ext cx="942146" cy="7920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4512" name="Рисунок 645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39026"/>
            <a:ext cx="962012" cy="10360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-180528" y="576050"/>
            <a:ext cx="9331447" cy="6294594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ru-RU" b="1" spc="-10" dirty="0">
                <a:latin typeface="Times New Roman"/>
                <a:ea typeface="Calibri"/>
                <a:cs typeface="Times New Roman"/>
              </a:rPr>
              <a:t>Нормативно-правовое обеспечение </a:t>
            </a:r>
            <a:r>
              <a:rPr lang="ru-RU" b="1" spc="-1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адаптированной  образовательной программы дошкольного образования</a:t>
            </a:r>
            <a:r>
              <a:rPr lang="ru-RU" b="1" spc="-10" dirty="0">
                <a:latin typeface="Times New Roman"/>
                <a:ea typeface="Calibri"/>
                <a:cs typeface="Times New Roman"/>
              </a:rPr>
              <a:t>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Федеральный закон «Об образовании в РФ» № 273-ФЗ от 29 декабря 2012 года. Федеральный закон принят Госдумой 21 декабря 2012 года и одобрен Советом Федерации 26 декабря 2012 года.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Федеральный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закон от 03.05.2012 N 46-ФЗ "О ратификации Конвенции о правах инвалидов"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Федеральный закон от 24.07.1998 № 124-ФЗ «Об основных гарантиях прав ребёнка в Российской Федерации».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Федеральный закон от 24.11.1995 № 181-ФЗ «О социальной защите инвалидов в Российской Федерации».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Конституция Российской Федерации от </a:t>
            </a: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12.12.1993.</a:t>
            </a: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Концепция </a:t>
            </a: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образования детей с ограниченными возможностями здоровья в образовательном пространстве Санкт-Петербурга № 1263-р от 05.05.2012.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Устав Государственного бюджетного дошкольного образовательного учреждения детский сад № 4 комбинированного вида Кронштадтского района  </a:t>
            </a:r>
            <a:endParaRPr lang="ru-RU" sz="16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ru-RU" sz="16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Санкт-Петербурга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endParaRPr lang="ru-RU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2" y="0"/>
            <a:ext cx="1333922" cy="991549"/>
          </a:xfrm>
          <a:prstGeom prst="rect">
            <a:avLst/>
          </a:prstGeom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55576" y="-208781"/>
            <a:ext cx="7157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pc="-1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Адаптированная  образовательная программа дошкольного образования для детей с ограниченными возможностями здоровья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pc="-1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(со сложным дефектом развития)</a:t>
            </a:r>
          </a:p>
        </p:txBody>
      </p:sp>
      <p:pic>
        <p:nvPicPr>
          <p:cNvPr id="11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46" y="5361925"/>
            <a:ext cx="1855407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7011" y="191268"/>
            <a:ext cx="6048671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pc="-1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Адаптированная  образовательная программа дошкольного образования для детей с ограниченными возможностями здоровья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pc="-1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(со сложным дефектом развития)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0" y="684414"/>
            <a:ext cx="8973382" cy="6232050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spc="-1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spc="-1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spc="-1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spc="-1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spc="-1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b="1" spc="-1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spc="-1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Согласно </a:t>
            </a:r>
            <a:r>
              <a:rPr lang="ru-RU" sz="1600" b="1" spc="-1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п.28 ст. 2 Закона № 273-ФЗ </a:t>
            </a:r>
            <a:r>
              <a:rPr lang="ru-RU" sz="1600" spc="-1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адаптированная образовательная программа – это образовательная программа, адаптированная для обучения детей с ограниченными возможностями здоровья с учетом особенностей их психофизического развития, индивидуальных возможностей и при необходимости, обеспечивающая коррекцию нарушений развития и социальную адаптацию указанных лиц.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spc="-1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АОП ДО обеспечивает </a:t>
            </a:r>
            <a:r>
              <a:rPr lang="ru-RU" sz="1600" spc="-1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разностороннее развитие детей со сложным дефектом развития и с аутизмом в возрасте от 3 до 8 лет с учетом их возрастных и индивидуальных особенностей по основным направлениям развития: физическому, социально-коммуникативному, познавательному, речевому и художественно-эстетическому. 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Программа адресована воспитателям, специалистам образовательной организации, работающим с воспитанниками данной категории и родителям. В программе отражены содержание воспитания и обучения детей, особенности организации образовательной деятельности в зависимости от возраста воспитанников и их образовательного маршрута, определённого направленностью групп, а также – участие родителей в реализации программы.</a:t>
            </a: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	</a:t>
            </a:r>
            <a:endParaRPr lang="ru-RU" sz="14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15990" y="3351768"/>
            <a:ext cx="75608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06" y="5474020"/>
            <a:ext cx="1584176" cy="13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8" y="142103"/>
            <a:ext cx="1117395" cy="830597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0" y="1700808"/>
            <a:ext cx="9036496" cy="5472608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spc="-10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Цель Программы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— </a:t>
            </a:r>
            <a:r>
              <a:rPr lang="ru-RU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создание оптимальных условий для позитивной социализации и  развития личности детей с ОВЗ (а именно, со сложным дефектом развития и с аутизмом) через индивидуализацию коррекционно-образовательного процесса</a:t>
            </a:r>
            <a:r>
              <a:rPr lang="ru-RU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Основными </a:t>
            </a:r>
            <a:r>
              <a:rPr lang="ru-RU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задачами программы являются</a:t>
            </a:r>
            <a:r>
              <a:rPr lang="ru-RU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ru-RU" sz="16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Осуществлять охрану и укрепление здоровья воспитанников, заботу об их эмоциональном благополучии.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Оказывать своевременную, комплексную помощь детям с ОВЗ с учетом индивидуальных особенностей их развития.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Способствовать речевому развитию детей с ОВЗ, коррекции их психофизического развития, подготовке их к обучению в школе.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Обеспечивать  вариативность и разнообразие содержания программы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Формировать развивающую  предметно-пространственную среду, соответствующую возрастным и индивидуальным психологическим и физиологическим особенностям детей.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Обеспечивать психолого-педагогическую поддержку семьи и повышать компетентность родителей (законных представителей) в вопросах развития и образования, охраны и укрепления здоровья детей.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Создавать благоприятные условия для реализации инклюзивной политики и внедрения инклюзивной практики.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971600" y="3479936"/>
            <a:ext cx="756084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00274"/>
            <a:ext cx="1994524" cy="145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712" y="613669"/>
            <a:ext cx="8640575" cy="5916951"/>
          </a:xfrm>
          <a:prstGeom prst="horizontalScroll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Наличие </a:t>
            </a: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познавательной мотивации и достижение ребенком максимального для него уровня познавательной активности, согласно его особым образовательным </a:t>
            </a: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потребностям</a:t>
            </a:r>
          </a:p>
          <a:p>
            <a:pPr lvl="0" algn="just"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Результат </a:t>
            </a: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освоения </a:t>
            </a: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программы </a:t>
            </a: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предполагает повышение  уровня развития ребенка по отношению к самому себе, в соответствии с индивидуальным образовательным маршрутом (сравнение результатов диагностики уровня развития ребенка на начало и конец учебного года).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 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Ребенок </a:t>
            </a: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 соответствии с его индивидуальными возможностями владеет основными движениями. В соответствии уровнем его психофизического развития контролирует свои движения и управляет ими. </a:t>
            </a:r>
            <a:endParaRPr lang="ru-RU" sz="14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Ребенок в соответствии с его образовательными потребностями и индивидуальными возможностями владеет элементарными нормами и правилами здорового образа </a:t>
            </a: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жизни.</a:t>
            </a:r>
          </a:p>
          <a:p>
            <a:pPr lvl="0" algn="just">
              <a:spcAft>
                <a:spcPts val="0"/>
              </a:spcAft>
              <a:tabLst>
                <a:tab pos="270510" algn="l"/>
              </a:tabLst>
            </a:pPr>
            <a:endParaRPr lang="ru-RU" sz="1400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Ребёнок </a:t>
            </a: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владеет определёнными знаниями, необходимыми для удовлетворения его особых образовательных потребностей. У ребёнка сформирована готовность к обучению на следующих уровнях образования в соответствии с </a:t>
            </a: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ФГОС ДО </a:t>
            </a: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для детей с  </a:t>
            </a:r>
            <a:r>
              <a:rPr lang="ru-RU" sz="14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ограниченными возможностями здоровья.</a:t>
            </a:r>
            <a:endParaRPr lang="ru-RU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Целевые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ориентиры Программы выступают основаниями преемственности дошкольного и начального общего образования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6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6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600" dirty="0">
              <a:effectLst/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  <a:tabLst>
                <a:tab pos="270510" algn="l"/>
              </a:tabLst>
            </a:pP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" y="2525"/>
            <a:ext cx="1333922" cy="991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16" y="116632"/>
            <a:ext cx="1323470" cy="99407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001093"/>
          </a:xfrm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Целевые ориентиры для детей со сложными дефектами развития и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аутизмом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" y="106639"/>
            <a:ext cx="1333922" cy="99154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-11427" y="1299324"/>
            <a:ext cx="7445336" cy="98816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/>
          <a:scene3d>
            <a:camera prst="orthographicFront">
              <a:rot lat="0" lon="0" rev="0"/>
            </a:camera>
            <a:lightRig rig="freezing" dir="t"/>
          </a:scene3d>
          <a:sp3d contourW="12700" prstMaterial="softEdge">
            <a:bevelT w="139700" h="38100"/>
            <a:contourClr>
              <a:schemeClr val="accent1">
                <a:lumMod val="40000"/>
                <a:lumOff val="6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Педагогическая диагностика освоения образовательных областей: социально-коммуникативное развитие, познавательное развитие, речевое развитие, художественно-эстетическое развитие, физическое развитие в виде достижения целевых ориентиров программы (осуществляет воспитатель);</a:t>
            </a:r>
            <a:endParaRPr lang="ru-RU" sz="105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028" name="Picture 4" descr="&amp;Kcy;&amp;ocy;&amp;mcy;&amp;pcy;&amp;lcy;&amp;iecy;&amp;kcy;&amp;scy;&amp;ncy;&amp;ocy;-&amp;tcy;&amp;iecy;&amp;mcy;&amp;acy;&amp;tcy;&amp;icy;&amp;chcy;&amp;iecy;&amp;scy;&amp;kcy;&amp;ocy;&amp;iecy; &amp;pcy;&amp;lcy;&amp;acy;&amp;ncy;&amp;icy;&amp;rcy;&amp;ocy;&amp;vcy;&amp;acy;&amp;ncy;&amp;icy;&amp;iecy; &amp;Scy;&amp;acy;&amp;jcy;&amp;tcy; &amp;dcy;&amp;iecy;&amp;tcy;&amp;scy;&amp;kcy;&amp;ocy;&amp;gcy;&amp;ocy; &amp;scy;&amp;acy;&amp;dcy;&amp;acy; 14 &amp;gcy;. &amp;Icy;&amp;shcy;&amp;icy;&amp;mcy;&amp;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" y="5740688"/>
            <a:ext cx="1489077" cy="11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106506" y="-208781"/>
            <a:ext cx="672712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Система оценки достижения планируемых 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результатов </a:t>
            </a:r>
            <a:r>
              <a:rPr lang="ru-RU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проводится </a:t>
            </a:r>
            <a:r>
              <a:rPr lang="ru-RU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по 2-м направлениям</a:t>
            </a:r>
            <a:r>
              <a:rPr lang="ru-RU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endParaRPr lang="ru-RU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979712" y="4546713"/>
            <a:ext cx="6379118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январе – промежуточная (определение динамики развития ребенка, эффективности проводимой работы, по необходимости корректировка образовательного маршрута),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312623" y="5499902"/>
            <a:ext cx="6107172" cy="820945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algn="just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мае итоговая (определение результативности работы за учебный год и определение дальнейшего образовательного маршрута). </a:t>
            </a:r>
          </a:p>
          <a:p>
            <a:pPr marL="9017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42325" y="3379576"/>
            <a:ext cx="6877470" cy="86409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/>
            <a:r>
              <a:rPr lang="ru-RU" sz="1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Диагностика развития ребенка специалистами проводится 3 раза в рамках учебного года:   </a:t>
            </a:r>
            <a:r>
              <a:rPr lang="ru-RU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сентябре – первичная (определение исходного уровня развития ребенка, разработка индивидуальных образовательных маршрутов)</a:t>
            </a:r>
            <a:endParaRPr lang="ru-RU" sz="14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123729" y="2420888"/>
            <a:ext cx="6384754" cy="72008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effectLst/>
          <a:scene3d>
            <a:camera prst="orthographicFront"/>
            <a:lightRig rig="freezing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Диагностика развития ребенка специалистами (осуществляет учитель-логопед, учитель-дефектолог, педагог-психолог).</a:t>
            </a:r>
            <a:endParaRPr lang="ru-RU" sz="1200" b="1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48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6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24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4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animBg="1"/>
      <p:bldP spid="10" grpId="0" animBg="1"/>
      <p:bldP spid="11" grpId="0" animBg="1"/>
      <p:bldP spid="1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7542" y="85450"/>
            <a:ext cx="79371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Адаптированная образовательная программа дошкольного образования 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состоит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из обязательной части и части, 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формируемой</a:t>
            </a: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участниками образовательных отношений (вариативная часть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16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и </a:t>
            </a:r>
            <a:r>
              <a:rPr lang="ru-RU" sz="1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содержит</a:t>
            </a:r>
            <a:r>
              <a:rPr lang="ru-RU" sz="1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684063">
            <a:off x="1436917" y="2886466"/>
            <a:ext cx="2232248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-61532" y="1476028"/>
            <a:ext cx="3180179" cy="1601687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/>
              <a:t>Обязательная часть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Выгнутая вниз стрелка 13"/>
          <p:cNvSpPr/>
          <p:nvPr/>
        </p:nvSpPr>
        <p:spPr>
          <a:xfrm>
            <a:off x="1671928" y="5478283"/>
            <a:ext cx="2252000" cy="864096"/>
          </a:xfrm>
          <a:prstGeom prst="curvedUpArrow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rot="21356254">
            <a:off x="455720" y="4267260"/>
            <a:ext cx="3087639" cy="1508240"/>
          </a:xfrm>
          <a:prstGeom prst="round2DiagRect">
            <a:avLst/>
          </a:prstGeom>
          <a:ln w="28575"/>
          <a:scene3d>
            <a:camera prst="perspectiveContrastingRigh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</a:pPr>
            <a:r>
              <a:rPr lang="en-US" dirty="0" smtClean="0"/>
              <a:t>        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Вариативный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(региональный) компонент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8462"/>
            <a:ext cx="827584" cy="1093916"/>
          </a:xfrm>
          <a:prstGeom prst="rect">
            <a:avLst/>
          </a:prstGeom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3923928" y="3645025"/>
            <a:ext cx="5206280" cy="269735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 образовательные потребности детей и членов их семей и возрастными и психофизиологическими  особенностями воспитанников.</a:t>
            </a: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Ориентирована</a:t>
            </a:r>
          </a:p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 специфику национальных, социокультурных и иных условий, в которых осуществляется образовательная деятельность;</a:t>
            </a:r>
            <a:endParaRPr lang="ru-RU" sz="1600" i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выбор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парциальных программ и форм ДОО работы с детьми, которые в наибольшей степени соответствуют потребностям и интересам детей;</a:t>
            </a:r>
            <a:endParaRPr lang="ru-RU" sz="1600" i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сложившиеся 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традиции ДОО и определённой группы.</a:t>
            </a:r>
            <a:endParaRPr lang="ru-RU" sz="1400" i="1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923928" y="1171864"/>
            <a:ext cx="5206280" cy="232914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разделе представлено содержание коррекционно-развивающей  работы по освоению детьми образовательных  областей «Физическое развитие», «Социально-коммуникативное развитие», «Познавательное развитие», «Речевое развитие», «Художественно-эстетическое развитие», комплексно-тематическое планирование  в группах  для детей с ОВЗ.</a:t>
            </a:r>
            <a:endParaRPr lang="ru-RU" sz="1200" i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endParaRPr lang="ru-RU" sz="12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Вариативная часть </a:t>
            </a:r>
          </a:p>
          <a:p>
            <a:pPr algn="ctr"/>
            <a:r>
              <a:rPr lang="ru-RU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программы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53983998"/>
              </p:ext>
            </p:extLst>
          </p:nvPr>
        </p:nvGraphicFramePr>
        <p:xfrm>
          <a:off x="179512" y="1268760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754"/>
            <a:ext cx="1237817" cy="920111"/>
          </a:xfrm>
          <a:prstGeom prst="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269836" y="123754"/>
            <a:ext cx="4752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СТРУКТУРА ПРОГРАММЫ</a:t>
            </a: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14282" y="1071546"/>
            <a:ext cx="2592288" cy="2143140"/>
            <a:chOff x="4418" y="1206"/>
            <a:chExt cx="420" cy="238"/>
          </a:xfrm>
          <a:noFill/>
        </p:grpSpPr>
        <p:sp>
          <p:nvSpPr>
            <p:cNvPr id="13" name="AutoShape 25"/>
            <p:cNvSpPr>
              <a:spLocks noChangeArrowheads="1"/>
            </p:cNvSpPr>
            <p:nvPr/>
          </p:nvSpPr>
          <p:spPr bwMode="gray">
            <a:xfrm>
              <a:off x="4418" y="1206"/>
              <a:ext cx="420" cy="238"/>
            </a:xfrm>
            <a:prstGeom prst="roundRect">
              <a:avLst>
                <a:gd name="adj" fmla="val 11921"/>
              </a:avLst>
            </a:prstGeom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ru-RU" dirty="0">
                  <a:latin typeface="Arial" charset="0"/>
                </a:rPr>
                <a:t> </a:t>
              </a: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gray">
            <a:xfrm>
              <a:off x="4421" y="1206"/>
              <a:ext cx="386" cy="23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I. </a:t>
              </a:r>
              <a:r>
                <a:rPr lang="ru-RU" sz="1400" b="1" dirty="0" smtClean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Целевой </a:t>
              </a:r>
              <a:r>
                <a:rPr lang="ru-RU" sz="1400" b="1" dirty="0">
                  <a:solidFill>
                    <a:srgbClr val="3333CC"/>
                  </a:solidFill>
                  <a:latin typeface="Arial" pitchFamily="34" charset="0"/>
                  <a:cs typeface="Arial" pitchFamily="34" charset="0"/>
                </a:rPr>
                <a:t>раздел</a:t>
              </a:r>
            </a:p>
            <a:p>
              <a:pPr algn="ctr">
                <a:defRPr/>
              </a:pPr>
              <a:r>
                <a:rPr lang="ru-RU" sz="1100" dirty="0" smtClean="0">
                  <a:latin typeface="Arial" pitchFamily="34" charset="0"/>
                  <a:cs typeface="Arial" pitchFamily="34" charset="0"/>
                </a:rPr>
                <a:t>В </a:t>
              </a:r>
              <a:r>
                <a:rPr lang="ru-RU" sz="1100" dirty="0">
                  <a:latin typeface="Arial" pitchFamily="34" charset="0"/>
                  <a:cs typeface="Arial" pitchFamily="34" charset="0"/>
                </a:rPr>
                <a:t>целевом разделе представлены цели и задачи реализации программы, принципы и подходы к её формированию, возрастные и индивидуальные характеристики детей, воспитывающихся в образовательном учреждении, планируемые результаты освоения программы</a:t>
              </a:r>
              <a:endParaRPr lang="ru-RU" sz="11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endParaRPr lang="ru-RU" b="1" dirty="0">
                <a:solidFill>
                  <a:srgbClr val="3333CC"/>
                </a:solidFill>
                <a:cs typeface="Times New Roman" pitchFamily="18" charset="0"/>
              </a:endParaRPr>
            </a:p>
          </p:txBody>
        </p:sp>
      </p:grpSp>
      <p:sp>
        <p:nvSpPr>
          <p:cNvPr id="15" name="AutoShape 25"/>
          <p:cNvSpPr>
            <a:spLocks noChangeArrowheads="1"/>
          </p:cNvSpPr>
          <p:nvPr/>
        </p:nvSpPr>
        <p:spPr bwMode="gray">
          <a:xfrm>
            <a:off x="2806570" y="684415"/>
            <a:ext cx="3622818" cy="2680066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16" name="Freeform 26"/>
          <p:cNvSpPr>
            <a:spLocks/>
          </p:cNvSpPr>
          <p:nvPr/>
        </p:nvSpPr>
        <p:spPr bwMode="gray">
          <a:xfrm>
            <a:off x="2915816" y="684415"/>
            <a:ext cx="3312368" cy="2384546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noFill/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514350" indent="-514350" algn="ctr">
              <a:defRPr/>
            </a:pPr>
            <a:r>
              <a:rPr lang="en-US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. Содержательный раздел</a:t>
            </a:r>
          </a:p>
          <a:p>
            <a:pPr algn="ctr">
              <a:defRPr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В содержательном разделе программы представлено описание образовательной деятельности по пяти образовательным областям (направлениям развития ребёнка): физическому развитию, социально-коммуникативному развитию, познавательному развитию, речевому развитию, художественно-эстетическому развитию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 Коррекционно-развивающая работа с детьми с ограниченными возможностями здоровья. 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Так же в этом разделе дано описание вариативных форм, средств и методов реализации программы, форм работы с родителями в процессе освоения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программы. Традиции ДОО,</a:t>
            </a:r>
            <a:endParaRPr lang="ru-RU" sz="11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gray">
          <a:xfrm>
            <a:off x="6429388" y="1000108"/>
            <a:ext cx="2571768" cy="2089307"/>
          </a:xfrm>
          <a:prstGeom prst="roundRect">
            <a:avLst>
              <a:gd name="adj" fmla="val 11921"/>
            </a:avLst>
          </a:prstGeom>
          <a:ln w="28575"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357950" y="1071546"/>
            <a:ext cx="278605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3333CC"/>
                </a:solidFill>
                <a:cs typeface="Times New Roman" pitchFamily="18" charset="0"/>
              </a:rPr>
              <a:t>III</a:t>
            </a:r>
            <a:r>
              <a:rPr lang="ru-RU" sz="1400" b="1" dirty="0">
                <a:solidFill>
                  <a:srgbClr val="3333CC"/>
                </a:solidFill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Организационный раздел</a:t>
            </a:r>
          </a:p>
          <a:p>
            <a:pPr algn="ctr"/>
            <a:r>
              <a:rPr lang="ru-RU" sz="11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организационном разделе содержится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описание кадрового обеспечения, учебно-методического обеспечения, 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материально-технической базы,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предметно-пространственной развивающей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среды, режим дня детей,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взаимодействия с семьей, порядок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организации образовательной деятельности. </a:t>
            </a: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  <a:p>
            <a:pPr algn="ctr"/>
            <a:endParaRPr lang="ru-RU" sz="1400" b="1" dirty="0">
              <a:solidFill>
                <a:srgbClr val="3333CC"/>
              </a:solidFill>
            </a:endParaRPr>
          </a:p>
        </p:txBody>
      </p:sp>
      <p:sp>
        <p:nvSpPr>
          <p:cNvPr id="22" name="Прямоугольник 39"/>
          <p:cNvSpPr>
            <a:spLocks noChangeArrowheads="1"/>
          </p:cNvSpPr>
          <p:nvPr/>
        </p:nvSpPr>
        <p:spPr bwMode="auto">
          <a:xfrm>
            <a:off x="714348" y="3708400"/>
            <a:ext cx="8208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Ведущие  принципы  формирования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программы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46"/>
          <p:cNvSpPr>
            <a:spLocks noChangeArrowheads="1"/>
          </p:cNvSpPr>
          <p:nvPr/>
        </p:nvSpPr>
        <p:spPr bwMode="auto">
          <a:xfrm>
            <a:off x="660585" y="4076700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принцип развивающего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принципа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научной обоснованности и практической применимости;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единство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воспитательных, развивающих и обучающих целей и задач процесса образования;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комплексно-тематический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принцип построения образовательного процесса;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построение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образовательного процесса на адекватных возрасту формах работы с детьми;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принципы </a:t>
            </a:r>
            <a:r>
              <a:rPr lang="ru-RU" sz="1200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гуманизации, дифференциации и индивидуализации, непрерывности и системности образования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51"/>
          <p:cNvSpPr>
            <a:spLocks noChangeArrowheads="1"/>
          </p:cNvSpPr>
          <p:nvPr/>
        </p:nvSpPr>
        <p:spPr bwMode="auto">
          <a:xfrm>
            <a:off x="714348" y="5786454"/>
            <a:ext cx="8208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Ведущие методологические подходы:</a:t>
            </a:r>
          </a:p>
          <a:p>
            <a:pPr algn="ctr"/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системность и личностно-ориентированное образование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785918" y="3286124"/>
            <a:ext cx="35719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4439384" y="3393281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7572380" y="3160654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467729" y="5346745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75" y="-849"/>
            <a:ext cx="1296144" cy="9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  <p:bldP spid="17" grpId="0" animBg="1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2227</TotalTime>
  <Words>1893</Words>
  <Application>Microsoft Office PowerPoint</Application>
  <PresentationFormat>Экран (4:3)</PresentationFormat>
  <Paragraphs>247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4_Тема1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Целевые ориентиры для детей со сложными дефектами развития и аутизмом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220</cp:revision>
  <cp:lastPrinted>2014-11-29T18:08:15Z</cp:lastPrinted>
  <dcterms:created xsi:type="dcterms:W3CDTF">2014-05-14T16:31:48Z</dcterms:created>
  <dcterms:modified xsi:type="dcterms:W3CDTF">2019-09-25T06:48:19Z</dcterms:modified>
</cp:coreProperties>
</file>