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</p:sldMasterIdLst>
  <p:notesMasterIdLst>
    <p:notesMasterId r:id="rId39"/>
  </p:notesMasterIdLst>
  <p:sldIdLst>
    <p:sldId id="263" r:id="rId19"/>
    <p:sldId id="297" r:id="rId20"/>
    <p:sldId id="285" r:id="rId21"/>
    <p:sldId id="308" r:id="rId22"/>
    <p:sldId id="288" r:id="rId23"/>
    <p:sldId id="304" r:id="rId24"/>
    <p:sldId id="305" r:id="rId25"/>
    <p:sldId id="309" r:id="rId26"/>
    <p:sldId id="306" r:id="rId27"/>
    <p:sldId id="299" r:id="rId28"/>
    <p:sldId id="310" r:id="rId29"/>
    <p:sldId id="311" r:id="rId30"/>
    <p:sldId id="312" r:id="rId31"/>
    <p:sldId id="313" r:id="rId32"/>
    <p:sldId id="314" r:id="rId33"/>
    <p:sldId id="301" r:id="rId34"/>
    <p:sldId id="315" r:id="rId35"/>
    <p:sldId id="316" r:id="rId36"/>
    <p:sldId id="307" r:id="rId37"/>
    <p:sldId id="31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5" d="100"/>
          <a:sy n="75" d="100"/>
        </p:scale>
        <p:origin x="-79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3.png"/><Relationship Id="rId7" Type="http://schemas.openxmlformats.org/officeDocument/2006/relationships/image" Target="../media/image2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27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8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2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30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7.png"/><Relationship Id="rId7" Type="http://schemas.openxmlformats.org/officeDocument/2006/relationships/image" Target="../media/image3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2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8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76" y="-11652"/>
            <a:ext cx="1280673" cy="951967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43608" y="1340768"/>
            <a:ext cx="742955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 для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 ограниченными возможностями здоровья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 интеллектуальной недостаточностью)</a:t>
            </a:r>
            <a:endParaRPr kumimoji="0" lang="ru-RU" b="1" i="0" u="none" strike="noStrike" normalizeH="0" baseline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новая редакция)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бюджетное дошкольного образовательного учреждения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</a:pPr>
            <a:r>
              <a:rPr lang="ru-RU" sz="2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№ 4 комбинированного вида Кронштадтского района Санкт-Петербурга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07504" y="35440"/>
            <a:ext cx="1474558" cy="1628800"/>
          </a:xfrm>
          <a:prstGeom prst="rect">
            <a:avLst/>
          </a:prstGeom>
        </p:spPr>
      </p:pic>
      <p:pic>
        <p:nvPicPr>
          <p:cNvPr id="8" name="Рисунок 7" descr="C:\Users\Сотрудники\Desktop\0_f3bd6_64ac3a17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20272" y="4581128"/>
            <a:ext cx="1907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683567" y="3373996"/>
            <a:ext cx="3011375" cy="1284612"/>
            <a:chOff x="683567" y="3373996"/>
            <a:chExt cx="3011375" cy="128461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83567" y="3373996"/>
              <a:ext cx="3011375" cy="1284612"/>
              <a:chOff x="683567" y="3373996"/>
              <a:chExt cx="3011375" cy="128461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83567" y="357848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190" y="3373996"/>
                <a:ext cx="936104" cy="936104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218325" y="3862464"/>
              <a:ext cx="2230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Художественно-</a:t>
              </a:r>
            </a:p>
            <a:p>
              <a:pPr algn="ctr"/>
              <a:r>
                <a: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стетическое развитие</a:t>
              </a:r>
              <a:endParaRPr lang="ru-RU" sz="1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410503" y="3397126"/>
            <a:ext cx="3064422" cy="1371962"/>
            <a:chOff x="5410503" y="3397126"/>
            <a:chExt cx="3064422" cy="1371962"/>
          </a:xfrm>
        </p:grpSpPr>
        <p:sp>
          <p:nvSpPr>
            <p:cNvPr id="25" name="Овал 24"/>
            <p:cNvSpPr/>
            <p:nvPr/>
          </p:nvSpPr>
          <p:spPr>
            <a:xfrm>
              <a:off x="5410503" y="3789040"/>
              <a:ext cx="3011375" cy="980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elaxed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5620886" y="3397126"/>
              <a:ext cx="2854039" cy="1151835"/>
              <a:chOff x="5620886" y="3397126"/>
              <a:chExt cx="2854039" cy="115183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723" y="3397126"/>
                <a:ext cx="1184202" cy="889844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620886" y="4025741"/>
                <a:ext cx="264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Социально-</a:t>
                </a:r>
              </a:p>
              <a:p>
                <a:pPr algn="ctr"/>
                <a:r>
                  <a:rPr lang="ru-RU" sz="1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оммуникативное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Прямая со стрелкой 34"/>
          <p:cNvCxnSpPr/>
          <p:nvPr/>
        </p:nvCxnSpPr>
        <p:spPr>
          <a:xfrm flipH="1">
            <a:off x="2411760" y="1703257"/>
            <a:ext cx="1584176" cy="2322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20886" y="1703257"/>
            <a:ext cx="1183362" cy="242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4900" y="4941168"/>
            <a:ext cx="8280919" cy="1477328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адаптированной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программы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образования для детей с ОВЗ (с интеллектуальной недостаточностью) представляет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собой единую систему, состоящую из нескольких взаимосвязанных разделов. Данные разделы позволяют обеспечить психолого-педагогическую работу с ребенком с ОВЗ по различным направлениям.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975" y="1703257"/>
            <a:ext cx="3011375" cy="1490635"/>
            <a:chOff x="206975" y="1703257"/>
            <a:chExt cx="3011375" cy="149063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06975" y="2113772"/>
              <a:ext cx="3011375" cy="1080120"/>
              <a:chOff x="206975" y="2113772"/>
              <a:chExt cx="3011375" cy="108012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06975" y="2113772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4475" y="2645163"/>
                <a:ext cx="2033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Речевое развитие</a:t>
                </a:r>
                <a:endParaRPr lang="ru-RU" sz="1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91" y="1703257"/>
              <a:ext cx="1224636" cy="1007689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146405" y="2125824"/>
            <a:ext cx="3011375" cy="1452664"/>
            <a:chOff x="3146405" y="2125824"/>
            <a:chExt cx="3011375" cy="145266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146405" y="2498368"/>
              <a:ext cx="3011375" cy="1080120"/>
              <a:chOff x="3146405" y="2498368"/>
              <a:chExt cx="3011375" cy="108012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3146405" y="249836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0667" y="2822648"/>
                <a:ext cx="1445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Физическое</a:t>
                </a:r>
              </a:p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348" y="2125824"/>
              <a:ext cx="1111111" cy="1124744"/>
            </a:xfrm>
            <a:prstGeom prst="rect">
              <a:avLst/>
            </a:prstGeom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4466961" y="1844824"/>
            <a:ext cx="0" cy="997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411761" y="1703257"/>
            <a:ext cx="1037368" cy="94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6157780" y="1703257"/>
            <a:ext cx="3011375" cy="1555644"/>
            <a:chOff x="6157780" y="1703257"/>
            <a:chExt cx="3011375" cy="155564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157780" y="2178781"/>
              <a:ext cx="3011375" cy="1080120"/>
              <a:chOff x="6157780" y="2178781"/>
              <a:chExt cx="3011375" cy="10801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157780" y="2178781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50800" y="2688196"/>
                <a:ext cx="2525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Познавательное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67" y="1703257"/>
              <a:ext cx="1214480" cy="1020163"/>
            </a:xfrm>
            <a:prstGeom prst="rect">
              <a:avLst/>
            </a:prstGeom>
          </p:spPr>
        </p:pic>
      </p:grpSp>
      <p:cxnSp>
        <p:nvCxnSpPr>
          <p:cNvPr id="43" name="Прямая со стрелкой 42"/>
          <p:cNvCxnSpPr/>
          <p:nvPr/>
        </p:nvCxnSpPr>
        <p:spPr>
          <a:xfrm>
            <a:off x="5939572" y="1674386"/>
            <a:ext cx="1512748" cy="970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3144446" y="188640"/>
            <a:ext cx="3011375" cy="1867307"/>
            <a:chOff x="3192333" y="130104"/>
            <a:chExt cx="3011375" cy="186730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192333" y="130104"/>
              <a:ext cx="3011375" cy="1867307"/>
              <a:chOff x="3131840" y="263673"/>
              <a:chExt cx="3011375" cy="1867307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131840" y="1050860"/>
                <a:ext cx="3011375" cy="108012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784" y="263673"/>
                <a:ext cx="1106616" cy="126470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298186" y="1321604"/>
              <a:ext cx="2668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Полноценное всестороннее</a:t>
              </a:r>
            </a:p>
            <a:p>
              <a:pPr algn="ctr"/>
              <a:r>
                <a:rPr lang="ru-RU" sz="1400" b="1" dirty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азвитие ребёнка</a:t>
              </a:r>
              <a:endParaRPr lang="ru-RU" sz="1400" b="1" dirty="0">
                <a:ln w="1143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59532" y="485926"/>
            <a:ext cx="8316924" cy="607549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285"/>
            <a:ext cx="9144000" cy="629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088095" y="1340768"/>
            <a:ext cx="7574545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направлено на :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Представления о самом себе и элементарные навыки для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выстраивания адекватной системы положительных личностных оценок и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позитивного отношения к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себе; 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норм и ценностей, принятых в обществе, включая моральные и нравственные ценности;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общения и взаимодействия ребенка со взрослыми и сверстниками;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позитивных установок к различным видам труда и творчества;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основ безопасного поведения в быту, социуме, природе.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25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j03433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" y="5683115"/>
            <a:ext cx="1252901" cy="10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60552"/>
            <a:ext cx="534662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  </a:t>
            </a:r>
          </a:p>
        </p:txBody>
      </p:sp>
    </p:spTree>
    <p:extLst>
      <p:ext uri="{BB962C8B-B14F-4D97-AF65-F5344CB8AC3E}">
        <p14:creationId xmlns:p14="http://schemas.microsoft.com/office/powerpoint/2010/main" val="9044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3" y="3973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65210"/>
            <a:ext cx="462204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 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5708" y="726820"/>
            <a:ext cx="8640960" cy="598494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595634"/>
            <a:ext cx="76032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интересов детей, любознательности и познавательной мотивации;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32823"/>
            <a:ext cx="2160240" cy="16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93319" y="907977"/>
            <a:ext cx="8349462" cy="518531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77513" y="1659548"/>
            <a:ext cx="7634684" cy="291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 </a:t>
            </a: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Накопление пассивного и активного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словаря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развитие произносительных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навыков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предпосылок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грамотности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развитие умений восприятия произведений детской художественной литературы и малых фольклорных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форм;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проведении работы по развитию речи необходимо учитывать ведущее нарушение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61950" marR="444500" indent="-285750" hangingPunct="0">
              <a:lnSpc>
                <a:spcPct val="92000"/>
              </a:lnSpc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182563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8146" y="338742"/>
            <a:ext cx="432996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13" y="4941168"/>
            <a:ext cx="2232248" cy="1515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972600"/>
            <a:ext cx="8172908" cy="536557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642059"/>
            <a:ext cx="73448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навыков слушания музыки, пения, выполнения музыкально-ритмических движений в танце, игры на музыкальных инструментах, с учётом степени выраженности дефектов, уровня сохранности тех или иных функций.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Способы предъявления звучания музыкальных инструментов, танцевальных движений, музыкальных инструментов для игры на них (для детей с двигательными нарушениями) должны учитывать специфику индивидуальных особенностей развития и индивидуальные возможности воспитанников с ОВЗ.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5442" y="196168"/>
            <a:ext cx="601089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16" y="5013176"/>
            <a:ext cx="1656184" cy="1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1202" y="199123"/>
            <a:ext cx="8678800" cy="630493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87996" y="991549"/>
            <a:ext cx="778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некоторых видах спорта, овладение подвижными играми с правилами;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целенаправленности и саморегуляции в двигательной сфере;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0952" y="228067"/>
            <a:ext cx="444916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 развитие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6"/>
            <a:ext cx="2005089" cy="10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3" y="-639450"/>
            <a:ext cx="4824537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108" cy="11247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9672" y="404664"/>
            <a:ext cx="590465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Инновационная  деятельность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95" y="0"/>
            <a:ext cx="1593306" cy="1196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736303" cy="3905190"/>
          </a:xfrm>
          <a:prstGeom prst="rect">
            <a:avLst/>
          </a:prstGeom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475656" y="2060849"/>
            <a:ext cx="5904656" cy="3528392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В процессе инновационной деятельности осуществляется внедрение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Модели инклюзивного образования детей с ограниченными возможностями здоровья «Равные возможности» в условиях ДОО в соответствии с ФГОС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ДО» </a:t>
            </a: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организация  доступности качественного образования детьми с ограниченными возможностями здоровья и их нормально развивающимся сверстниками в рамках инклюзивного образования.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" y="9679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00" y="803603"/>
            <a:ext cx="8678800" cy="553457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8350" y="1675619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Эффективное взаимодействие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 при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соблюдении комплекса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условий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нацеленность содержания общения 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семьей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укрепление детско-родительских отношений;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игрового).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5925"/>
            <a:ext cx="52995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семьями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3" y="4719613"/>
            <a:ext cx="2547660" cy="1944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 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723" y="-639450"/>
            <a:ext cx="4824537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108" cy="11247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9672" y="404664"/>
            <a:ext cx="59046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Программно-методическое сопровождение коррекционной работы с детьми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95" y="0"/>
            <a:ext cx="1593306" cy="1196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736303" cy="3905190"/>
          </a:xfrm>
          <a:prstGeom prst="rect">
            <a:avLst/>
          </a:prstGeom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475656" y="2060849"/>
            <a:ext cx="5904656" cy="3528392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  <a:buFont typeface="+mj-lt"/>
              <a:buAutoNum type="arabicPeriod"/>
            </a:pP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Баряева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Л.Б. Диагностика-развитие-коррекция. Программа дошкольного образования детей с интеллектуальной недостаточностью./ 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Спб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ЦДК Л.Б. 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Баряевой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2012г.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Примерная общеобразовательная программа дошкольного образования «От рождения до школы». Под ред. Н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Е. Вераксы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Т.С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Комаровой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М.А. Васильевой. – Москва «Мозаика-Синтез»,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2014г</a:t>
            </a:r>
          </a:p>
          <a:p>
            <a:pPr lvl="0" algn="l"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Забрамная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С.Д...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Т.И.Исаева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«Изучаем  обучая», Москва, Сфера 2001г.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Лебедева Е.Н.. Ознакомление детей с отклонениями в умственном     развитии со звуками окружающей действительности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Москва, Классик-Стиль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2007 г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Зарин А., С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Кудрина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«От буквы к букве». СПб, Из-во 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Каро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.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2004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Зарин А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Содержание 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оценка результатов психолого-педагогического обследования дошкольников с интеллектуальной недостаточностью. Карта развития ребенка./ СПБ: РГПУ им. А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И. Герцена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2010г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Инклюзивная практика в дошкольном </a:t>
            </a:r>
            <a:r>
              <a:rPr lang="ru-R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образовании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Пособие для педагогов дошкольных учреждений / Под ред. Т. В. 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Волосовец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Е. Н. </a:t>
            </a:r>
            <a:r>
              <a:rPr lang="ru-RU" sz="1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Кутеповой</a:t>
            </a: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.- М. : МОЗАИКА – СИНТЕЗ, 2011.</a:t>
            </a:r>
          </a:p>
          <a:p>
            <a:pPr lvl="0" algn="l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2" y="-62338"/>
            <a:ext cx="5400600" cy="770485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-3552"/>
            <a:ext cx="1455631" cy="1093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-355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470" y="1520238"/>
            <a:ext cx="5175001" cy="45397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ст. 79 Федерального закона от 29.12.2012 № 273-ФЗ "Об образовании в Российской Федерации" (далее – Закон № 273-ФЗ)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адаптированной образовательной программой. </a:t>
            </a:r>
          </a:p>
          <a:p>
            <a:pPr algn="just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Адаптированная образовательная программа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обеспечивающая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коррекцию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 развития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социальную адаптацию указанных лиц.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3668" y="76723"/>
            <a:ext cx="54726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образовательная программа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44505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8481" y="102971"/>
            <a:ext cx="7286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Условия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реализации</a:t>
            </a:r>
            <a:r>
              <a:rPr lang="ru-RU" sz="32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программы </a:t>
            </a:r>
            <a:endParaRPr lang="ru-RU" sz="32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789040"/>
            <a:ext cx="3636404" cy="1512168"/>
          </a:xfrm>
          <a:prstGeom prst="roundRect">
            <a:avLst/>
          </a:prstGeom>
          <a:ln w="38100"/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Р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азвивающая  предметно-пространственная среда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5182" y="3861048"/>
            <a:ext cx="3096344" cy="151216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Кадровые 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условия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3548" y="1672444"/>
            <a:ext cx="3360899" cy="1540532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Материально-технические условия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17116701">
            <a:off x="2432616" y="4302887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2339752" y="2456892"/>
            <a:ext cx="1927222" cy="4104456"/>
          </a:xfrm>
          <a:prstGeom prst="arc">
            <a:avLst>
              <a:gd name="adj1" fmla="val 16707540"/>
              <a:gd name="adj2" fmla="val 3238132"/>
            </a:avLst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12" idx="1"/>
          </p:cNvCxnSpPr>
          <p:nvPr/>
        </p:nvCxnSpPr>
        <p:spPr>
          <a:xfrm rot="5400000" flipH="1" flipV="1">
            <a:off x="3755012" y="4923166"/>
            <a:ext cx="1836204" cy="1224136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16200000" flipV="1">
            <a:off x="3167844" y="5193196"/>
            <a:ext cx="1548172" cy="252028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5535" y="1763196"/>
            <a:ext cx="3440381" cy="152178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Психолого-               педагогические условия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7116701">
            <a:off x="2417818" y="4302886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" y="1998252"/>
            <a:ext cx="76558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" y="4073300"/>
            <a:ext cx="854238" cy="767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697" y="1900299"/>
            <a:ext cx="942146" cy="792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4512" name="Рисунок 645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026"/>
            <a:ext cx="962012" cy="1036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930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377" y="411198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Адаптированная о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бразовательная </a:t>
            </a:r>
          </a:p>
          <a:p>
            <a:pPr algn="ctr"/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программа 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дошкольного образования для детей с ограниченными возможностями здоровья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разработана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для: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sp>
        <p:nvSpPr>
          <p:cNvPr id="9" name="Шестиугольник 8"/>
          <p:cNvSpPr/>
          <p:nvPr/>
        </p:nvSpPr>
        <p:spPr>
          <a:xfrm>
            <a:off x="2771800" y="3789040"/>
            <a:ext cx="3240360" cy="2376264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детей с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ОВЗ легкой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степенью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умственной отсталости 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292080" y="1340768"/>
            <a:ext cx="72008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1340768"/>
            <a:ext cx="45719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1733"/>
            <a:ext cx="2040170" cy="1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" y="142103"/>
            <a:ext cx="1117395" cy="83059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0" y="1988840"/>
            <a:ext cx="9036496" cy="518457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 Программы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—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оптимальных условий для позитивной социализации и  развития личности детей с ОВЗ (а именно,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 интеллектуальной недостаточностью)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через индивидуализацию коррекционно-образовательного процесса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Основными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задачами программы являются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Осуществлять охрану и укрепление здоровья воспитанников, заботу об их эмоциональном благополучии.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Оказывать своевременную, комплексную помощь детям с ОВЗ с учетом индивидуальных особенностей их развития.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Способствовать речевому развитию детей с ОВЗ, коррекции их психофизического развития, подготовке их к обучению в школе.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Обеспечивать  вариативность и разнообразие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Формировать развивающую  предметно-пространственную среду, соответствующую возрастным и индивидуальным психологическим и физиологическим особенностям детей.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Обеспечивать психолого-педагогическую поддержку семьи и повышать компетентность родителей (законных представителей) в вопросах развития и образования, охраны и укрепления здоровья детей.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Создавать благоприятные условия для реализации инклюзивной политики и внедрения инклюзивной практики.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3479936"/>
            <a:ext cx="75608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0274"/>
            <a:ext cx="1994524" cy="14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299" y="-333510"/>
            <a:ext cx="5366255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7641" y="2894009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Пояснительная записка: включает в себя психолого-педагогическую характеристику ребенка, цели и задачи сопровождения.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642" y="3417229"/>
            <a:ext cx="639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Условия реализации программы коррекционно-развивающей  работы: кадровое, программно-методическое, информационное, материально-техническое сопровождение.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0212" y="4086364"/>
            <a:ext cx="64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Индивидуальный учебный план: содержание образования с включением календарно-тематического планирования, направления коррекционной работы, ее приемы и методы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796750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Содержание программы: включает в себя обучение воспитанника по образовательным областям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5062" y="5351978"/>
            <a:ext cx="628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Заключение и рекомендации: формируются заключения о реализации адаптированной программы или вносятся коррективы в программу.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9967" y="2546858"/>
            <a:ext cx="6466409" cy="792087"/>
          </a:xfrm>
        </p:spPr>
        <p:txBody>
          <a:bodyPr>
            <a:normAutofit fontScale="90000"/>
          </a:bodyPr>
          <a:lstStyle/>
          <a:p>
            <a:pPr lvl="0" rt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Индивидуальная адресованность: включает в себя назначение программы, срок реализации, ФИО воспитанника, год обучения, гриф утверждения, согласование с родителями.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Состоит: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I. </a:t>
            </a:r>
            <a: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Целевой </a:t>
            </a:r>
            <a:r>
              <a:rPr lang="ru-RU" sz="1400" b="1" kern="1200" dirty="0" smtClean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раздел </a:t>
            </a:r>
            <a:r>
              <a:rPr lang="en-US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II</a:t>
            </a:r>
            <a: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. Содержательный </a:t>
            </a:r>
            <a:r>
              <a:rPr lang="ru-RU" sz="1400" b="1" kern="1200" dirty="0" smtClean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раздел</a:t>
            </a:r>
            <a:r>
              <a:rPr lang="en-US" sz="1400" b="1" kern="1200" dirty="0">
                <a:solidFill>
                  <a:srgbClr val="3333CC"/>
                </a:solidFill>
                <a:ea typeface="+mn-ea"/>
                <a:cs typeface="Times New Roman" pitchFamily="18" charset="0"/>
              </a:rPr>
              <a:t>III</a:t>
            </a:r>
            <a:r>
              <a:rPr lang="ru-RU" sz="1400" b="1" kern="1200" dirty="0">
                <a:solidFill>
                  <a:srgbClr val="3333CC"/>
                </a:solidFill>
                <a:ea typeface="+mn-ea"/>
                <a:cs typeface="Times New Roman" pitchFamily="18" charset="0"/>
              </a:rPr>
              <a:t>. </a:t>
            </a:r>
            <a: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>Организационный раздел</a:t>
            </a:r>
            <a:b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4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6289" y="213068"/>
            <a:ext cx="622691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Структура адаптированной образовательной программы дошкольного образования:</a:t>
            </a:r>
          </a:p>
          <a:p>
            <a:pPr lvl="0"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состоит из обязательной части и части, формируемой</a:t>
            </a:r>
          </a:p>
          <a:p>
            <a:pPr lvl="0"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участниками образовательных отношений (вариативная часть)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49016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53076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61" y="0"/>
            <a:ext cx="1497439" cy="1124744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4572000" y="1556792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580112" y="1556792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51" idx="0"/>
          </p:cNvCxnSpPr>
          <p:nvPr/>
        </p:nvCxnSpPr>
        <p:spPr>
          <a:xfrm>
            <a:off x="2267744" y="3140968"/>
            <a:ext cx="85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627784" y="15567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87625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260648"/>
            <a:ext cx="5832648" cy="12241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Индивидуализация образования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социальная адаптация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ребенка с ОВЗ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1988840"/>
            <a:ext cx="2940060" cy="126034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4"/>
          <p:cNvGrpSpPr/>
          <p:nvPr/>
        </p:nvGrpSpPr>
        <p:grpSpPr>
          <a:xfrm>
            <a:off x="730894" y="3717032"/>
            <a:ext cx="3000470" cy="792088"/>
            <a:chOff x="1071273" y="1302180"/>
            <a:chExt cx="3000470" cy="928997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071273" y="1342634"/>
              <a:ext cx="3000470" cy="888543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1152128" y="1302180"/>
              <a:ext cx="2913704" cy="8017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Карта развития</a:t>
              </a:r>
              <a:endParaRPr lang="ru-RU" sz="20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835696" y="4941167"/>
            <a:ext cx="3312368" cy="1440162"/>
            <a:chOff x="58286" y="1122661"/>
            <a:chExt cx="3054032" cy="105834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8286" y="1122661"/>
              <a:ext cx="3054032" cy="1058344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8286" y="1122662"/>
              <a:ext cx="2876296" cy="79375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Создание и реализация а</a:t>
              </a:r>
              <a:r>
                <a:rPr lang="ru-RU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даптированной индивидуальной образовательной программы 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11560" y="19888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Квалифицированная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психолого-педагогическая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диагностика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6135" y="19168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68144" y="1988840"/>
            <a:ext cx="3096344" cy="1759320"/>
          </a:xfrm>
          <a:prstGeom prst="roundRect">
            <a:avLst>
              <a:gd name="adj" fmla="val 1667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5000" endPos="28000" dist="38100" dir="5400000" sy="-100000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58"/>
          <p:cNvSpPr txBox="1"/>
          <p:nvPr/>
        </p:nvSpPr>
        <p:spPr>
          <a:xfrm>
            <a:off x="5948535" y="2069233"/>
            <a:ext cx="3096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15"/>
          <p:cNvGrpSpPr/>
          <p:nvPr/>
        </p:nvGrpSpPr>
        <p:grpSpPr>
          <a:xfrm>
            <a:off x="5313682" y="4190022"/>
            <a:ext cx="2930726" cy="1057941"/>
            <a:chOff x="3035249" y="3029015"/>
            <a:chExt cx="2837116" cy="1057941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035249" y="3029015"/>
              <a:ext cx="2837116" cy="1057941"/>
            </a:xfrm>
            <a:prstGeom prst="roundRect">
              <a:avLst>
                <a:gd name="adj" fmla="val 1667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12700" stA="25000" endPos="28000" dist="38100" dir="5400000" sy="-100000" rotWithShape="0"/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3223461" y="3060081"/>
              <a:ext cx="2579196" cy="978923"/>
            </a:xfrm>
            <a:prstGeom prst="rect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Индивидуальный образовательный маршрут</a:t>
              </a:r>
              <a:endParaRPr lang="ru-RU" sz="1900" b="1" kern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7" name="Прямая со стрелкой 86"/>
          <p:cNvCxnSpPr/>
          <p:nvPr/>
        </p:nvCxnSpPr>
        <p:spPr>
          <a:xfrm flipV="1">
            <a:off x="6948264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339752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flipV="1">
            <a:off x="5148064" y="5301208"/>
            <a:ext cx="1512168" cy="576064"/>
          </a:xfrm>
          <a:prstGeom prst="bentConnector3">
            <a:avLst>
              <a:gd name="adj1" fmla="val 995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563888" y="155679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2" y="85450"/>
            <a:ext cx="79371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Адаптированная образовательная программа дошкольного образования 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состоит из обязательной части и части, формируемой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участниками образовательных отношений (вариативная часть)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содержит: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684063">
            <a:off x="1436917" y="2886466"/>
            <a:ext cx="2232248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-61532" y="1476028"/>
            <a:ext cx="3180179" cy="1601687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</a:rPr>
              <a:t>Обязательная часть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671928" y="5478283"/>
            <a:ext cx="2252000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21356254">
            <a:off x="455720" y="4267260"/>
            <a:ext cx="3087639" cy="1508240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Вариативный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(региональный) компонент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462"/>
            <a:ext cx="827584" cy="10939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923928" y="3645025"/>
            <a:ext cx="5206280" cy="269735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 образовательные потребности детей и членов их семей и возрастными и психофизиологическими  особенностями воспитанников.</a:t>
            </a:r>
            <a:endParaRPr lang="ru-RU" sz="1400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Ориентирована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специфику национальных, социокультурных и иных условий, в которых осуществляется образовательная деятельность;</a:t>
            </a:r>
            <a:endParaRPr lang="ru-RU" sz="1600" i="1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выбор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парциальных программ и форм ДОО работы с детьми, которые в наибольшей степени соответствуют потребностям и интересам детей;</a:t>
            </a:r>
            <a:endParaRPr lang="ru-RU" sz="1600" i="1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сложившиеся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традиции ДОО и определённой группы.</a:t>
            </a:r>
            <a:endParaRPr lang="ru-RU" sz="1400" i="1" dirty="0">
              <a:solidFill>
                <a:prstClr val="white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923928" y="1171864"/>
            <a:ext cx="5206280" cy="23291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разделе представлено содержание коррекционно-развивающей  работы по освоению детьми образовательных  областей «Физическое развитие», «Социально-коммуникативное развитие», «Познавательное развитие», «Речевое развитие», «Художественно-эстетическое развитие», комплексно-тематическое планирование  в группах  для детей с ОВЗ.</a:t>
            </a:r>
            <a:endParaRPr lang="ru-RU" sz="12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90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" y="106639"/>
            <a:ext cx="1333922" cy="9915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1427" y="1299324"/>
            <a:ext cx="7445336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Педагогическая диагностика освоения образовательных областей: социально-коммуникативное развитие, познавательное развитие, речевое развитие, художественно-эстетическое развитие, физическое развитие в виде достижения целевых ориентиров программы (осуществляет воспитатель);</a:t>
            </a:r>
            <a:endParaRPr lang="ru-RU" sz="105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8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" y="5740688"/>
            <a:ext cx="1489077" cy="11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06506" y="-208781"/>
            <a:ext cx="672712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Система оценки достижения планируемых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проводится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2-м направлениям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979712" y="4546713"/>
            <a:ext cx="6379118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январе – промежуточная (определение динамики развития ребенка, эффективности проводимой работы, по необходимости корректировка образовательного маршрута), </a:t>
            </a:r>
            <a:endParaRPr lang="ru-RU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312623" y="5499902"/>
            <a:ext cx="6107172" cy="820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algn="just">
              <a:lnSpc>
                <a:spcPct val="115000"/>
              </a:lnSpc>
            </a:pPr>
            <a:endParaRPr lang="ru-RU" sz="1400" b="1" dirty="0" smtClean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0170" algn="just">
              <a:lnSpc>
                <a:spcPct val="115000"/>
              </a:lnSpc>
            </a:pPr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мае итоговая (определение результативности работы за учебный год и определение дальнейшего образовательного маршрута). </a:t>
            </a:r>
          </a:p>
          <a:p>
            <a:pPr marL="90170" algn="just">
              <a:lnSpc>
                <a:spcPct val="115000"/>
              </a:lnSpc>
            </a:pPr>
            <a:r>
              <a:rPr lang="ru-RU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2325" y="3379576"/>
            <a:ext cx="6877470" cy="86409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Диагностика развития ребенка специалистами проводится 3 раза в рамках учебного года:   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сентябре – первичная (определение исходного уровня развития ребенка, разработка индивидуальных образовательных маршрутов)</a:t>
            </a:r>
            <a:endParaRPr lang="ru-RU" sz="1400" b="1" dirty="0" smtClean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23729" y="2420888"/>
            <a:ext cx="6384754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Диагностика развития ребенка специалистами (осуществляет учитель-логопед, учитель-дефектолог, педагог-психолог).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8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6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4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359" y="287882"/>
            <a:ext cx="660008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Содержание Программы обеспечивает развитие личности, мотивации и способностей детей  в рамках реализации образовательных областей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4447" y="3727641"/>
            <a:ext cx="1458263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060" y="445709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онструирование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08359" y="4445735"/>
            <a:ext cx="449246" cy="1799445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ФЭМП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444498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Окружающий мир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5414" y="4437112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Сенсорное 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95990" y="4485237"/>
            <a:ext cx="63090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Восприятие детской худ. литературы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07173" y="4462158"/>
            <a:ext cx="952800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произносительных навыков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1020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Элементарные трудовые навыки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93420" y="4441424"/>
            <a:ext cx="807951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позитивного отношения к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себе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377859" y="3420847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 вверх 56"/>
          <p:cNvSpPr/>
          <p:nvPr/>
        </p:nvSpPr>
        <p:spPr>
          <a:xfrm>
            <a:off x="997943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трелка вверх 57"/>
          <p:cNvSpPr/>
          <p:nvPr/>
        </p:nvSpPr>
        <p:spPr>
          <a:xfrm>
            <a:off x="1432982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трелка вверх 58"/>
          <p:cNvSpPr/>
          <p:nvPr/>
        </p:nvSpPr>
        <p:spPr>
          <a:xfrm>
            <a:off x="1988311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верх 59"/>
          <p:cNvSpPr/>
          <p:nvPr/>
        </p:nvSpPr>
        <p:spPr>
          <a:xfrm>
            <a:off x="2670037" y="4232187"/>
            <a:ext cx="45719" cy="204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трелка вверх 60"/>
          <p:cNvSpPr/>
          <p:nvPr/>
        </p:nvSpPr>
        <p:spPr>
          <a:xfrm flipH="1">
            <a:off x="3969922" y="4250308"/>
            <a:ext cx="45719" cy="207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трелка вверх 61"/>
          <p:cNvSpPr/>
          <p:nvPr/>
        </p:nvSpPr>
        <p:spPr>
          <a:xfrm>
            <a:off x="4835579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трелка вверх 62"/>
          <p:cNvSpPr/>
          <p:nvPr/>
        </p:nvSpPr>
        <p:spPr>
          <a:xfrm>
            <a:off x="6655643" y="422108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200" name="Стрелка вверх 51199"/>
          <p:cNvSpPr/>
          <p:nvPr/>
        </p:nvSpPr>
        <p:spPr>
          <a:xfrm>
            <a:off x="7583818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201" name="Выгнутая влево стрелка 51200"/>
          <p:cNvSpPr/>
          <p:nvPr/>
        </p:nvSpPr>
        <p:spPr>
          <a:xfrm rot="20973825">
            <a:off x="4180239" y="1741813"/>
            <a:ext cx="486680" cy="760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97943" y="2188097"/>
            <a:ext cx="2896928" cy="36078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изическое 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3" y="1340768"/>
            <a:ext cx="167279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Музыкальное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Выгнутая вправо стрелка 51202"/>
          <p:cNvSpPr/>
          <p:nvPr/>
        </p:nvSpPr>
        <p:spPr>
          <a:xfrm>
            <a:off x="8127562" y="1644331"/>
            <a:ext cx="519101" cy="818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2510" y="1346677"/>
            <a:ext cx="184886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Художественное творчество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79197">
            <a:off x="6860610" y="2422487"/>
            <a:ext cx="499201" cy="94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4479" y="2060848"/>
            <a:ext cx="3393083" cy="50961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194" y="2780928"/>
            <a:ext cx="4885959" cy="648072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ОБЛАСТИ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0945514">
            <a:off x="1548727" y="2599214"/>
            <a:ext cx="393263" cy="826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04" name="Выгнутая вниз стрелка 51203"/>
          <p:cNvSpPr/>
          <p:nvPr/>
        </p:nvSpPr>
        <p:spPr>
          <a:xfrm rot="18311654">
            <a:off x="2810837" y="3670073"/>
            <a:ext cx="790827" cy="387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6464" y="3728131"/>
            <a:ext cx="203283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3897117" flipV="1">
            <a:off x="5124318" y="3664541"/>
            <a:ext cx="815674" cy="400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717032"/>
            <a:ext cx="3096344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оммуникативное развитие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7" name="Рисунок 51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" y="2512747"/>
            <a:ext cx="1268266" cy="115999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97943" y="1451996"/>
            <a:ext cx="2421929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Адаптивная физическая культура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трелка вверх 46"/>
          <p:cNvSpPr/>
          <p:nvPr/>
        </p:nvSpPr>
        <p:spPr>
          <a:xfrm flipH="1" flipV="1">
            <a:off x="2042226" y="1820976"/>
            <a:ext cx="45719" cy="341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2605</TotalTime>
  <Words>1749</Words>
  <Application>Microsoft Office PowerPoint</Application>
  <PresentationFormat>Экран (4:3)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10_Тема1</vt:lpstr>
      <vt:lpstr>11_Тема1</vt:lpstr>
      <vt:lpstr>12_Тема1</vt:lpstr>
      <vt:lpstr>13_Тема1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1. Индивидуальная адресованность: включает в себя назначение программы, срок реализации, ФИО воспитанника, год обучения, гриф утверждения, согласование с родителями. Состоит: I. Целевой раздел II. Содержательный разделIII. Организационный раздел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185</cp:revision>
  <dcterms:created xsi:type="dcterms:W3CDTF">2014-05-14T16:31:48Z</dcterms:created>
  <dcterms:modified xsi:type="dcterms:W3CDTF">2019-09-25T06:46:11Z</dcterms:modified>
</cp:coreProperties>
</file>