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</p:sldMasterIdLst>
  <p:sldIdLst>
    <p:sldId id="256" r:id="rId12"/>
    <p:sldId id="259" r:id="rId13"/>
    <p:sldId id="275" r:id="rId14"/>
    <p:sldId id="274" r:id="rId15"/>
    <p:sldId id="276" r:id="rId16"/>
    <p:sldId id="285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4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8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9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8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5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6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7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19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4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4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5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5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00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35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62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71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06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52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66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64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2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2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92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29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76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3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5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46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81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82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7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11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1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0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3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32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24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71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6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69132" y="188640"/>
            <a:ext cx="195567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084449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Модераторы: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Горчакова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Алла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Зигмантасовна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заведующий ГБДОУ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Казакова Оксана Юрьевна, педагог – психолог 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623" y="2175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дошкольное образовательное учреждение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4 комбинированного вида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Кронштадтского района Санкт-Петербурга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783093" y="2060848"/>
            <a:ext cx="7577814" cy="1944216"/>
          </a:xfrm>
        </p:spPr>
        <p:txBody>
          <a:bodyPr>
            <a:noAutofit/>
          </a:bodyPr>
          <a:lstStyle/>
          <a:p>
            <a:pPr algn="ctr" rtl="0"/>
            <a:r>
              <a:rPr lang="ru-RU" sz="20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ПЕДАГОГИЧЕСКИЕ </a:t>
            </a:r>
            <a:r>
              <a:rPr lang="ru-RU" sz="2000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ЧТЕНИЯ – 2017</a:t>
            </a:r>
            <a:br>
              <a:rPr lang="ru-RU" sz="2000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"Совершенствование педагогического процесса в условиях инновационных изменений в образовании".</a:t>
            </a:r>
            <a:r>
              <a:rPr lang="ru-RU" sz="20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Секция 4 </a:t>
            </a:r>
            <a:br>
              <a:rPr lang="ru-RU" sz="20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Проблемы усиления субъектной позиции родителей в образовательном процессе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0561" y="5589240"/>
            <a:ext cx="199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921855" cy="162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Спасибо за работу!</a:t>
            </a:r>
            <a:endParaRPr lang="ru-RU" sz="36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 descr="http://onyx.fire-house.net/wordpress/wp-content/uploads/2012/12/LetsMakeADe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7" b="97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9650"/>
            <a:ext cx="4037567" cy="40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72808" cy="1368151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Основания включения родителей в образовательную деятельность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79512" y="1309236"/>
            <a:ext cx="8784976" cy="5144100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Конституция Российской Федерации</a:t>
            </a: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«Семейный кодекс Российской Федерации» от 29.12.1995 N 223-ФЗ</a:t>
            </a:r>
          </a:p>
          <a:p>
            <a:pPr lvl="0"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«Конвенция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правах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ребенка»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принята резолюцией 44/25 Генеральной Ассамблеи от 20 ноября 1989 года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Федеральный закон "Об образовании в Российской Федерации"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29.12.2012 N 273-ФЗ</a:t>
            </a:r>
          </a:p>
          <a:p>
            <a:pPr lvl="0"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Приказ Минобрнауки России от 17 октября 2013 г. N 1155 «Об утверждении федерального государственного образовательного стандарта дошкольного образования»</a:t>
            </a:r>
          </a:p>
          <a:p>
            <a:pPr lvl="0"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Приказ Минобрнауки России от 6 октября 2009 г. № 373 «Об утверждении и введении в действие федерального государственного образовательного стандарта начального общего образования»</a:t>
            </a:r>
          </a:p>
          <a:p>
            <a:pPr lvl="0">
              <a:buNone/>
            </a:pPr>
            <a:endParaRPr lang="ru-RU" sz="2000" dirty="0" smtClean="0"/>
          </a:p>
        </p:txBody>
      </p:sp>
      <p:pic>
        <p:nvPicPr>
          <p:cNvPr id="2050" name="Picture 2" descr="http://www.rc-buzuluk.ru/upload/Image/news/108947313_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12" y="292494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0"/>
            <a:ext cx="7272808" cy="1296144"/>
          </a:xfrm>
        </p:spPr>
        <p:txBody>
          <a:bodyPr>
            <a:noAutofit/>
          </a:bodyPr>
          <a:lstStyle/>
          <a:p>
            <a:pPr algn="ctr"/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Компоненты субъектной позиции родителей обучающихся в образовательном процессе</a:t>
            </a: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10369" y="3037602"/>
            <a:ext cx="8784976" cy="2593623"/>
          </a:xfrm>
        </p:spPr>
        <p:txBody>
          <a:bodyPr>
            <a:noAutofit/>
          </a:bodyPr>
          <a:lstStyle/>
          <a:p>
            <a:pPr algn="r">
              <a:buNone/>
            </a:pPr>
            <a:endParaRPr lang="ru-RU" sz="1600" i="1" dirty="0" smtClean="0"/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Мотивационно - смысловой компонент</a:t>
            </a:r>
          </a:p>
          <a:p>
            <a:pPr lvl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Деятельностный компонент</a:t>
            </a:r>
          </a:p>
          <a:p>
            <a:pPr algn="r"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941800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«В семье закладываются корни, </a:t>
            </a:r>
            <a:r>
              <a:rPr lang="ru-RU" sz="2000" dirty="0" smtClean="0"/>
              <a:t>из </a:t>
            </a:r>
            <a:r>
              <a:rPr lang="ru-RU" sz="2000" dirty="0"/>
              <a:t>которых вырастают потом и ветви</a:t>
            </a:r>
            <a:r>
              <a:rPr lang="ru-RU" sz="2000" dirty="0" smtClean="0"/>
              <a:t>,  </a:t>
            </a:r>
            <a:r>
              <a:rPr lang="ru-RU" sz="2000" dirty="0"/>
              <a:t>и цветы, и плоды. На моральном здоровье семьи </a:t>
            </a:r>
            <a:r>
              <a:rPr lang="ru-RU" sz="2000" dirty="0" smtClean="0"/>
              <a:t>строится </a:t>
            </a:r>
            <a:r>
              <a:rPr lang="ru-RU" sz="2000" dirty="0"/>
              <a:t>педагогическая мудрость школы</a:t>
            </a:r>
            <a:r>
              <a:rPr lang="ru-RU" sz="2000" dirty="0" smtClean="0"/>
              <a:t>».                                                          </a:t>
            </a:r>
            <a:r>
              <a:rPr lang="ru-RU" sz="2000" dirty="0" err="1"/>
              <a:t>В.Сухомлинский</a:t>
            </a:r>
            <a:endParaRPr lang="ru-RU" sz="2000" dirty="0"/>
          </a:p>
        </p:txBody>
      </p:sp>
      <p:pic>
        <p:nvPicPr>
          <p:cNvPr id="13" name="Рисунок 12" descr="The Unique Bond Love And Care That Exists Between Family Members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33975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72808" cy="765279"/>
          </a:xfrm>
        </p:spPr>
        <p:txBody>
          <a:bodyPr>
            <a:noAutofit/>
          </a:bodyPr>
          <a:lstStyle/>
          <a:p>
            <a:pPr algn="ctr"/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Факторы усиления субъектной </a:t>
            </a:r>
            <a:b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позиции родителя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18356" y="2204864"/>
            <a:ext cx="8507288" cy="4018975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Выраженная субъектная позиция педагога, взаимодействующего с обучающимися и его семьей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Продуктивная работа данного педагога по формированию субъектной позиции родителей, как равнозначных участников образовательного процесса ОО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Единая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открытая линия позиций, позволяющая активное деятельное участие всех субъектов образовательного процесса ОО</a:t>
            </a:r>
          </a:p>
          <a:p>
            <a:pPr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3050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344816" cy="172819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Наиболее распространенные проблемы в организации эффективного взаимодействия семьи и ОО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712968" cy="4680520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занятость родителей;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наличие своих собственных убеждений и взглядов на постановку воспитания;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невысокий уровень культуры родителей;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несогласованность ожиданий и требований к ребенку со стороны родителей и педагогов;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ожидания семьи и педагогов не всегда оправдываются;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межличностные отношения в цепочке «педагог- ребенок –родитель»</a:t>
            </a:r>
          </a:p>
          <a:p>
            <a:pPr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Блок-схема: процесс 6"/>
          <p:cNvSpPr/>
          <p:nvPr/>
        </p:nvSpPr>
        <p:spPr>
          <a:xfrm>
            <a:off x="1979712" y="1556792"/>
            <a:ext cx="2664296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Стереотипы мышления</a:t>
            </a:r>
            <a:endParaRPr lang="ru-RU" sz="16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979712" y="2348880"/>
            <a:ext cx="2664296" cy="5040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Предвзятость</a:t>
            </a:r>
            <a:endParaRPr lang="ru-RU" sz="16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979712" y="2996952"/>
            <a:ext cx="2664296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Неправильное отношение друг к другу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364088" y="1700808"/>
            <a:ext cx="2736304" cy="64807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Барьер страха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979712" y="3789040"/>
            <a:ext cx="2664296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Отсутствие внимания 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интереса к другому</a:t>
            </a:r>
            <a:endParaRPr lang="ru-RU" sz="16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979712" y="4509120"/>
            <a:ext cx="2664296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Пренебрежение фактами</a:t>
            </a:r>
            <a:endParaRPr lang="ru-RU" sz="16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03648" y="19888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 rot="16200000">
            <a:off x="-630324" y="3014700"/>
            <a:ext cx="3384376" cy="61257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Барьеры неправильной установки сознания</a:t>
            </a:r>
            <a:endParaRPr lang="ru-RU" sz="16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75656" y="26369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75656" y="32849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403648" y="40770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03648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процесс 36"/>
          <p:cNvSpPr/>
          <p:nvPr/>
        </p:nvSpPr>
        <p:spPr>
          <a:xfrm>
            <a:off x="5364088" y="2420888"/>
            <a:ext cx="2736304" cy="64807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Барьер  плохого настроения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5364088" y="4005064"/>
            <a:ext cx="2736304" cy="64807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Барьер речи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5364088" y="3140968"/>
            <a:ext cx="2736304" cy="72008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Барьер недостаточного понимания важности общения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8676456" y="191683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8028384" y="19168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8100392" y="436510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8100392" y="34290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8100392" y="27089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115616" y="580526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Выноска со стрелкой вверх 54"/>
          <p:cNvSpPr/>
          <p:nvPr/>
        </p:nvSpPr>
        <p:spPr>
          <a:xfrm>
            <a:off x="3923928" y="5157192"/>
            <a:ext cx="1944216" cy="936104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Личностные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1187624" y="508518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07704" y="404664"/>
            <a:ext cx="544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Личностные барьеры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педагогического общения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7624" y="180357"/>
            <a:ext cx="7272808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Цели</a:t>
            </a: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79512" y="3222268"/>
            <a:ext cx="8784976" cy="3077453"/>
          </a:xfrm>
        </p:spPr>
        <p:txBody>
          <a:bodyPr>
            <a:noAutofit/>
          </a:bodyPr>
          <a:lstStyle/>
          <a:p>
            <a:pPr algn="r">
              <a:buNone/>
            </a:pPr>
            <a:endParaRPr lang="ru-RU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ормирование субъектной позиции семьи в открытом образовательном пространстве на основе партнёрства.</a:t>
            </a:r>
          </a:p>
          <a:p>
            <a:pPr lvl="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силение образовательного потенциала самих семей за счет развития их внутренних ресурсов (субъектной позиции) и использования внешних ресурсов социально-образовательного партнёрства. </a:t>
            </a:r>
          </a:p>
          <a:p>
            <a:pPr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l">
              <a:buNone/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327701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«Родители,  если  действительно  желают блага  своим  детям,  </a:t>
            </a:r>
            <a:r>
              <a:rPr lang="ru-RU" dirty="0" smtClean="0"/>
              <a:t>на  </a:t>
            </a:r>
            <a:r>
              <a:rPr lang="ru-RU" dirty="0"/>
              <a:t>первых  же  порах детской жизни должны сговориться </a:t>
            </a:r>
            <a:r>
              <a:rPr lang="ru-RU" dirty="0" smtClean="0"/>
              <a:t>и </a:t>
            </a:r>
            <a:r>
              <a:rPr lang="ru-RU" dirty="0"/>
              <a:t>условиться в своём воспитательном </a:t>
            </a:r>
            <a:r>
              <a:rPr lang="ru-RU" dirty="0" smtClean="0"/>
              <a:t>влиянии  </a:t>
            </a:r>
            <a:r>
              <a:rPr lang="ru-RU" dirty="0"/>
              <a:t>и воздействии, так как только при дружном, </a:t>
            </a:r>
          </a:p>
          <a:p>
            <a:pPr algn="just"/>
            <a:r>
              <a:rPr lang="ru-RU" dirty="0"/>
              <a:t>совместном  усилии  возможны  </a:t>
            </a:r>
            <a:r>
              <a:rPr lang="ru-RU" dirty="0" smtClean="0"/>
              <a:t>действительные </a:t>
            </a:r>
            <a:r>
              <a:rPr lang="ru-RU" dirty="0"/>
              <a:t>успехи воспитания» </a:t>
            </a:r>
            <a:r>
              <a:rPr lang="ru-RU" dirty="0" smtClean="0"/>
              <a:t>                                          М. </a:t>
            </a:r>
            <a:r>
              <a:rPr lang="ru-RU" dirty="0"/>
              <a:t>И. Демков</a:t>
            </a:r>
          </a:p>
        </p:txBody>
      </p:sp>
      <p:pic>
        <p:nvPicPr>
          <p:cNvPr id="9" name="Рисунок 8" descr="Family Love Symbols  The Art Mad Wallpapers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47" y="612406"/>
            <a:ext cx="2808312" cy="309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272808" cy="1008112"/>
          </a:xfrm>
        </p:spPr>
        <p:txBody>
          <a:bodyPr>
            <a:noAutofit/>
          </a:bodyPr>
          <a:lstStyle/>
          <a:p>
            <a:pPr algn="ctr" rtl="0"/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Задачи  по поддержке наметившейся тенденции к проявлению субъектности</a:t>
            </a:r>
            <a:b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9036496" cy="5112568"/>
          </a:xfrm>
        </p:spPr>
        <p:txBody>
          <a:bodyPr>
            <a:noAutofit/>
          </a:bodyPr>
          <a:lstStyle/>
          <a:p>
            <a:pPr algn="just">
              <a:buFont typeface="Symbol"/>
              <a:buChar char="·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активность субъекта в том или ином виде деятельности, самостоятельность принятия решений,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саморегуляция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Symbol" pitchFamily="18" charset="2"/>
              <a:buChar char="·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инициатива к новым формам деятельности через диалоговое общение и речевую культуру;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Symbol" pitchFamily="18" charset="2"/>
              <a:buChar char="·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умение предвидеть результат своей деятельности, способность ориентироваться и соотносить собственные действия с возможными исходами;</a:t>
            </a: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Symbol" pitchFamily="18" charset="2"/>
              <a:buChar char="·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самооценка и рефлексия произведенных действий;</a:t>
            </a:r>
          </a:p>
          <a:p>
            <a:pPr algn="just">
              <a:buFont typeface="Symbol" pitchFamily="18" charset="2"/>
              <a:buChar char="·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умение прогнозировать свои действия, нести ответственность за поступки</a:t>
            </a:r>
          </a:p>
          <a:p>
            <a:pPr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553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19672" y="359465"/>
            <a:ext cx="7272808" cy="126933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Направления и формы </a:t>
            </a:r>
            <a:br>
              <a:rPr lang="ru-RU" sz="27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вовлечения родителей </a:t>
            </a:r>
            <a:br>
              <a:rPr lang="ru-RU" sz="27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в образовательный процесс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928992" cy="5040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Информационный блок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(памятки и информационные письма для родителей, буклеты, создание банка данных по семьям воспитанников, телефон доверия и др.)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Организационный блок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(родительские собрания, анкетирование и др.)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 III.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Просветительский блок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(родительские гостиные, круглые столы, тренинги, тематическое дистанционное обучение родителей и др.) 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Совместно - деятельностный блок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(проекты, выставки работ, мастер – классы, праздники, субботники и др.)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Блок «Участие родителей в педагогическом процессе»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(родительский совет, занятия, театральные представления с участием родителей, Дни открытых дверей  и др.)</a:t>
            </a:r>
          </a:p>
          <a:p>
            <a:pPr algn="just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1488</TotalTime>
  <Words>521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5_Тема1</vt:lpstr>
      <vt:lpstr>6_Тема1</vt:lpstr>
      <vt:lpstr>ПЕДАГОГИЧЕСКИЕ ЧТЕНИЯ – 2017 "Совершенствование педагогического процесса в условиях инновационных изменений в образовании". Секция 4  Проблемы усиления субъектной позиции родителей в образовательном процессе</vt:lpstr>
      <vt:lpstr>Основания включения родителей в образовательную деятельность </vt:lpstr>
      <vt:lpstr>Компоненты субъектной позиции родителей обучающихся в образовательном процессе</vt:lpstr>
      <vt:lpstr>Факторы усиления субъектной  позиции родителя </vt:lpstr>
      <vt:lpstr>Наиболее распространенные проблемы в организации эффективного взаимодействия семьи и ОО </vt:lpstr>
      <vt:lpstr>Презентация PowerPoint</vt:lpstr>
      <vt:lpstr>Цели</vt:lpstr>
      <vt:lpstr>Задачи  по поддержке наметившейся тенденции к проявлению субъектности </vt:lpstr>
      <vt:lpstr>Направления и формы  вовлечения родителей  в образовательный процесс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ZAV</cp:lastModifiedBy>
  <cp:revision>163</cp:revision>
  <dcterms:created xsi:type="dcterms:W3CDTF">2014-05-14T16:31:48Z</dcterms:created>
  <dcterms:modified xsi:type="dcterms:W3CDTF">2017-04-14T08:26:35Z</dcterms:modified>
</cp:coreProperties>
</file>