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6" r:id="rId3"/>
    <p:sldMasterId id="2147483684" r:id="rId4"/>
    <p:sldMasterId id="2147483692" r:id="rId5"/>
  </p:sldMasterIdLst>
  <p:sldIdLst>
    <p:sldId id="256" r:id="rId6"/>
    <p:sldId id="259" r:id="rId7"/>
    <p:sldId id="261" r:id="rId8"/>
    <p:sldId id="262" r:id="rId9"/>
    <p:sldId id="260" r:id="rId10"/>
    <p:sldId id="266" r:id="rId11"/>
    <p:sldId id="265" r:id="rId12"/>
    <p:sldId id="268" r:id="rId13"/>
    <p:sldId id="270" r:id="rId14"/>
    <p:sldId id="269" r:id="rId15"/>
    <p:sldId id="271" r:id="rId16"/>
    <p:sldId id="26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21.05.2017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21.05.2017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21.05.2017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21.05.2017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21.05.2017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21.05.2017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21.05.2017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21.05.2017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21.05.2017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21.05.2017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21.05.2017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21.05.2017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21.05.2017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21.05.2017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21.05.2017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21.05.2017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21.05.2017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21.05.2017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21.05.2017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21.05.2017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21.05.2017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21.05.2017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21.05.2017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21.05.2017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21.05.2017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21.05.2017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21.05.2017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21.05.2017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21.05.2017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21.05.2017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21.05.2017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21.05.2017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6.png"/><Relationship Id="rId7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g"/><Relationship Id="rId18" Type="http://schemas.openxmlformats.org/officeDocument/2006/relationships/image" Target="../media/image43.jp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12" Type="http://schemas.openxmlformats.org/officeDocument/2006/relationships/image" Target="../media/image37.jpg"/><Relationship Id="rId17" Type="http://schemas.openxmlformats.org/officeDocument/2006/relationships/image" Target="../media/image42.jpg"/><Relationship Id="rId2" Type="http://schemas.openxmlformats.org/officeDocument/2006/relationships/image" Target="../media/image30.jpeg"/><Relationship Id="rId16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11" Type="http://schemas.openxmlformats.org/officeDocument/2006/relationships/image" Target="../media/image36.jpeg"/><Relationship Id="rId5" Type="http://schemas.openxmlformats.org/officeDocument/2006/relationships/image" Target="../media/image31.jpeg"/><Relationship Id="rId15" Type="http://schemas.openxmlformats.org/officeDocument/2006/relationships/image" Target="../media/image40.jpeg"/><Relationship Id="rId10" Type="http://schemas.openxmlformats.org/officeDocument/2006/relationships/image" Target="../media/image35.jpeg"/><Relationship Id="rId19" Type="http://schemas.openxmlformats.org/officeDocument/2006/relationships/image" Target="../media/image44.jpeg"/><Relationship Id="rId4" Type="http://schemas.openxmlformats.org/officeDocument/2006/relationships/image" Target="../media/image16.png"/><Relationship Id="rId9" Type="http://schemas.openxmlformats.org/officeDocument/2006/relationships/image" Target="../media/image34.jpeg"/><Relationship Id="rId1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395536" y="0"/>
            <a:ext cx="1474558" cy="1628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015" y="82896"/>
            <a:ext cx="1368152" cy="10169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71254" y="1596081"/>
            <a:ext cx="575576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Паспорт </a:t>
            </a:r>
          </a:p>
          <a:p>
            <a:pPr algn="ctr"/>
            <a:r>
              <a:rPr lang="ru-RU" sz="44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физкультурного зала</a:t>
            </a:r>
            <a:endParaRPr lang="ru-RU" sz="4400" b="1" dirty="0">
              <a:ln w="11430">
                <a:solidFill>
                  <a:schemeClr val="accent2">
                    <a:lumMod val="50000"/>
                  </a:schemeClr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30" name="Picture 6" descr="http://interesnoe.info/pictures/files/grafics/anim_gif/sport/gif_sport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972" y="2319356"/>
            <a:ext cx="1046841" cy="106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396552" y="5661248"/>
            <a:ext cx="4248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Трифонова Анна Борисовна,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по физической культуре 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07192"/>
            <a:ext cx="1872208" cy="21947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70095" y="75736"/>
            <a:ext cx="5755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образовательное учреждение</a:t>
            </a:r>
          </a:p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 4 комбинированного</a:t>
            </a:r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</a:t>
            </a:r>
          </a:p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Кронштадтского района Санкт-Петербурга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3737358"/>
            <a:ext cx="4403005" cy="24759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48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425" y="289482"/>
            <a:ext cx="5118726" cy="28784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3" descr="https://lh3.googleusercontent.com/zHBjcZub2U1_Wyf2Hm1cMUKk-ijkPr3QZlwjmKinhZNWwRnBCiwvtzbv3a6kcJUOWBFaWbbIFon5FlXdSuaCSSTeunlQMnyjfsYt990Q3ZNNu_zDw_lAfZXwTRYHBrMX2Ui7sIGci8IytqV5-i-Zb8uFBnyNmcNkhRJsl5SZdE9xeZTtVoQAJzEWUSXroU8geZMshJMKyAaf_hP4ZC57BtGHl__J1WOHMBJJZwAyOGl2JoMEO7k3MZiLrAMxuLyIqGZ6XYHinbc4AsBPvkfPV1o17ExvykHxow4tACptWj7cJuBvvxa9bnBMEA_bHf26B_qIoJIdjrSEN8UCxxuT7giHd9IkBIoCzP-vT8exk7pkQ2qOyPCnZYHu3DinEVhfnXFmbHt0j65CK0iATXAhtOF034uKDj3r15ArThN16rq1w70dGYuqrWZruFb0Snvm05KGFyqdM9wuY92tvj9MmkDPk3IHzTbbZKQjHa2yGvfsQD3qlsxFkr1lOEwHl55jpzx68KBYAg1MWipw1qPEYuk7wfThSEHltXMTux7jij0IOokjgGSLh6sM4W0Rev8WpG-_RcnbmvN0l7JB9YAsQUWkyJxKLj-ZMA95IKIzADCVYvKb=w1099-h618-no"/>
          <p:cNvSpPr>
            <a:spLocks noChangeAspect="1" noChangeArrowheads="1"/>
          </p:cNvSpPr>
          <p:nvPr/>
        </p:nvSpPr>
        <p:spPr bwMode="auto">
          <a:xfrm>
            <a:off x="155575" y="-2819400"/>
            <a:ext cx="10467975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5" descr="https://lh3.googleusercontent.com/zHBjcZub2U1_Wyf2Hm1cMUKk-ijkPr3QZlwjmKinhZNWwRnBCiwvtzbv3a6kcJUOWBFaWbbIFon5FlXdSuaCSSTeunlQMnyjfsYt990Q3ZNNu_zDw_lAfZXwTRYHBrMX2Ui7sIGci8IytqV5-i-Zb8uFBnyNmcNkhRJsl5SZdE9xeZTtVoQAJzEWUSXroU8geZMshJMKyAaf_hP4ZC57BtGHl__J1WOHMBJJZwAyOGl2JoMEO7k3MZiLrAMxuLyIqGZ6XYHinbc4AsBPvkfPV1o17ExvykHxow4tACptWj7cJuBvvxa9bnBMEA_bHf26B_qIoJIdjrSEN8UCxxuT7giHd9IkBIoCzP-vT8exk7pkQ2qOyPCnZYHu3DinEVhfnXFmbHt0j65CK0iATXAhtOF034uKDj3r15ArThN16rq1w70dGYuqrWZruFb0Snvm05KGFyqdM9wuY92tvj9MmkDPk3IHzTbbZKQjHa2yGvfsQD3qlsxFkr1lOEwHl55jpzx68KBYAg1MWipw1qPEYuk7wfThSEHltXMTux7jij0IOokjgGSLh6sM4W0Rev8WpG-_RcnbmvN0l7JB9YAsQUWkyJxKLj-ZMA95IKIzADCVYvKb=w1099-h618-no"/>
          <p:cNvSpPr>
            <a:spLocks noChangeAspect="1" noChangeArrowheads="1"/>
          </p:cNvSpPr>
          <p:nvPr/>
        </p:nvSpPr>
        <p:spPr bwMode="auto">
          <a:xfrm>
            <a:off x="307975" y="-2667000"/>
            <a:ext cx="10467975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lh3.googleusercontent.com/zHBjcZub2U1_Wyf2Hm1cMUKk-ijkPr3QZlwjmKinhZNWwRnBCiwvtzbv3a6kcJUOWBFaWbbIFon5FlXdSuaCSSTeunlQMnyjfsYt990Q3ZNNu_zDw_lAfZXwTRYHBrMX2Ui7sIGci8IytqV5-i-Zb8uFBnyNmcNkhRJsl5SZdE9xeZTtVoQAJzEWUSXroU8geZMshJMKyAaf_hP4ZC57BtGHl__J1WOHMBJJZwAyOGl2JoMEO7k3MZiLrAMxuLyIqGZ6XYHinbc4AsBPvkfPV1o17ExvykHxow4tACptWj7cJuBvvxa9bnBMEA_bHf26B_qIoJIdjrSEN8UCxxuT7giHd9IkBIoCzP-vT8exk7pkQ2qOyPCnZYHu3DinEVhfnXFmbHt0j65CK0iATXAhtOF034uKDj3r15ArThN16rq1w70dGYuqrWZruFb0Snvm05KGFyqdM9wuY92tvj9MmkDPk3IHzTbbZKQjHa2yGvfsQD3qlsxFkr1lOEwHl55jpzx68KBYAg1MWipw1qPEYuk7wfThSEHltXMTux7jij0IOokjgGSLh6sM4W0Rev8WpG-_RcnbmvN0l7JB9YAsQUWkyJxKLj-ZMA95IKIzADCVYvKb=w1099-h618-no"/>
          <p:cNvSpPr>
            <a:spLocks noChangeAspect="1" noChangeArrowheads="1"/>
          </p:cNvSpPr>
          <p:nvPr/>
        </p:nvSpPr>
        <p:spPr bwMode="auto">
          <a:xfrm>
            <a:off x="460375" y="-2514600"/>
            <a:ext cx="10467975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589424"/>
            <a:ext cx="5335618" cy="3000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0" descr="https://lh3.googleusercontent.com/xGV2B2S5aX_lEXHcL3iV4no0pD5dB_JFGqGsarPhpI0nlUzLRBXDAcGrQidW-LyD2x0MlUxuQMIpgijJm0CuwGGTqjT8GX13c0QMQEdTjEGsZwF6kal9Ef7yZk5qbEyXJJ3tSjZFZs9pNyMBL6d_ree8Lc8b4OYqfYtp3PcflGoOcpe2Wum95fx0sqKcq39hg6j51R3xgdp7hq7AIehepB4Kv4UQ2DtWbFne_CHgVnfrTJpefu-HzDvBewG1bONxtEUOwjKl7dBzUXD2Qc_-0b3yLa4glHYh5RWmbG0Rsw3D6fbQ94O7ynRBUHAQkJD4uZwyla-6_-LHSrXtJhCShaoyCCrPKImOqJrLTNRhDYc0sxVjMI-1cRg79Jx2lenbO4MAD0O0dbQhiSiCQfRcMB_kpJdv9EoJ2Q8vTScBz4__z-pNHXwtx_O2cBHrbnxGnos7Ev79eQyQIVixGraov_q_9IyaISzDa52Xp5hG9HHhI-1Dl9V63Lm4ptL1hnOfOL0LCC5hs39SzX131tE_VAnMbkBduQu3YBd1eJOCt8disoBS1LKuOBotBzjlXQooQv6KbeV7wXB22T0I0pV0AGJTJXhKZ_kHBuWQ9-8aZwzVNhwn=w348-h618-no"/>
          <p:cNvSpPr>
            <a:spLocks noChangeAspect="1" noChangeArrowheads="1"/>
          </p:cNvSpPr>
          <p:nvPr/>
        </p:nvSpPr>
        <p:spPr bwMode="auto">
          <a:xfrm>
            <a:off x="155575" y="-2819400"/>
            <a:ext cx="33147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lh3.googleusercontent.com/xGV2B2S5aX_lEXHcL3iV4no0pD5dB_JFGqGsarPhpI0nlUzLRBXDAcGrQidW-LyD2x0MlUxuQMIpgijJm0CuwGGTqjT8GX13c0QMQEdTjEGsZwF6kal9Ef7yZk5qbEyXJJ3tSjZFZs9pNyMBL6d_ree8Lc8b4OYqfYtp3PcflGoOcpe2Wum95fx0sqKcq39hg6j51R3xgdp7hq7AIehepB4Kv4UQ2DtWbFne_CHgVnfrTJpefu-HzDvBewG1bONxtEUOwjKl7dBzUXD2Qc_-0b3yLa4glHYh5RWmbG0Rsw3D6fbQ94O7ynRBUHAQkJD4uZwyla-6_-LHSrXtJhCShaoyCCrPKImOqJrLTNRhDYc0sxVjMI-1cRg79Jx2lenbO4MAD0O0dbQhiSiCQfRcMB_kpJdv9EoJ2Q8vTScBz4__z-pNHXwtx_O2cBHrbnxGnos7Ev79eQyQIVixGraov_q_9IyaISzDa52Xp5hG9HHhI-1Dl9V63Lm4ptL1hnOfOL0LCC5hs39SzX131tE_VAnMbkBduQu3YBd1eJOCt8disoBS1LKuOBotBzjlXQooQv6KbeV7wXB22T0I0pV0AGJTJXhKZ_kHBuWQ9-8aZwzVNhwn=w348-h618-no"/>
          <p:cNvSpPr>
            <a:spLocks noChangeAspect="1" noChangeArrowheads="1"/>
          </p:cNvSpPr>
          <p:nvPr/>
        </p:nvSpPr>
        <p:spPr bwMode="auto">
          <a:xfrm>
            <a:off x="307975" y="-2667000"/>
            <a:ext cx="33147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264" y="3067050"/>
            <a:ext cx="2232137" cy="3580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81" y="213631"/>
            <a:ext cx="2373087" cy="3318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2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sp>
        <p:nvSpPr>
          <p:cNvPr id="3" name="AutoShape 3" descr="https://lh3.googleusercontent.com/zHBjcZub2U1_Wyf2Hm1cMUKk-ijkPr3QZlwjmKinhZNWwRnBCiwvtzbv3a6kcJUOWBFaWbbIFon5FlXdSuaCSSTeunlQMnyjfsYt990Q3ZNNu_zDw_lAfZXwTRYHBrMX2Ui7sIGci8IytqV5-i-Zb8uFBnyNmcNkhRJsl5SZdE9xeZTtVoQAJzEWUSXroU8geZMshJMKyAaf_hP4ZC57BtGHl__J1WOHMBJJZwAyOGl2JoMEO7k3MZiLrAMxuLyIqGZ6XYHinbc4AsBPvkfPV1o17ExvykHxow4tACptWj7cJuBvvxa9bnBMEA_bHf26B_qIoJIdjrSEN8UCxxuT7giHd9IkBIoCzP-vT8exk7pkQ2qOyPCnZYHu3DinEVhfnXFmbHt0j65CK0iATXAhtOF034uKDj3r15ArThN16rq1w70dGYuqrWZruFb0Snvm05KGFyqdM9wuY92tvj9MmkDPk3IHzTbbZKQjHa2yGvfsQD3qlsxFkr1lOEwHl55jpzx68KBYAg1MWipw1qPEYuk7wfThSEHltXMTux7jij0IOokjgGSLh6sM4W0Rev8WpG-_RcnbmvN0l7JB9YAsQUWkyJxKLj-ZMA95IKIzADCVYvKb=w1099-h618-no"/>
          <p:cNvSpPr>
            <a:spLocks noChangeAspect="1" noChangeArrowheads="1"/>
          </p:cNvSpPr>
          <p:nvPr/>
        </p:nvSpPr>
        <p:spPr bwMode="auto">
          <a:xfrm>
            <a:off x="155575" y="-2819400"/>
            <a:ext cx="10467975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5" descr="https://lh3.googleusercontent.com/zHBjcZub2U1_Wyf2Hm1cMUKk-ijkPr3QZlwjmKinhZNWwRnBCiwvtzbv3a6kcJUOWBFaWbbIFon5FlXdSuaCSSTeunlQMnyjfsYt990Q3ZNNu_zDw_lAfZXwTRYHBrMX2Ui7sIGci8IytqV5-i-Zb8uFBnyNmcNkhRJsl5SZdE9xeZTtVoQAJzEWUSXroU8geZMshJMKyAaf_hP4ZC57BtGHl__J1WOHMBJJZwAyOGl2JoMEO7k3MZiLrAMxuLyIqGZ6XYHinbc4AsBPvkfPV1o17ExvykHxow4tACptWj7cJuBvvxa9bnBMEA_bHf26B_qIoJIdjrSEN8UCxxuT7giHd9IkBIoCzP-vT8exk7pkQ2qOyPCnZYHu3DinEVhfnXFmbHt0j65CK0iATXAhtOF034uKDj3r15ArThN16rq1w70dGYuqrWZruFb0Snvm05KGFyqdM9wuY92tvj9MmkDPk3IHzTbbZKQjHa2yGvfsQD3qlsxFkr1lOEwHl55jpzx68KBYAg1MWipw1qPEYuk7wfThSEHltXMTux7jij0IOokjgGSLh6sM4W0Rev8WpG-_RcnbmvN0l7JB9YAsQUWkyJxKLj-ZMA95IKIzADCVYvKb=w1099-h618-no"/>
          <p:cNvSpPr>
            <a:spLocks noChangeAspect="1" noChangeArrowheads="1"/>
          </p:cNvSpPr>
          <p:nvPr/>
        </p:nvSpPr>
        <p:spPr bwMode="auto">
          <a:xfrm>
            <a:off x="307975" y="-2667000"/>
            <a:ext cx="10467975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lh3.googleusercontent.com/zHBjcZub2U1_Wyf2Hm1cMUKk-ijkPr3QZlwjmKinhZNWwRnBCiwvtzbv3a6kcJUOWBFaWbbIFon5FlXdSuaCSSTeunlQMnyjfsYt990Q3ZNNu_zDw_lAfZXwTRYHBrMX2Ui7sIGci8IytqV5-i-Zb8uFBnyNmcNkhRJsl5SZdE9xeZTtVoQAJzEWUSXroU8geZMshJMKyAaf_hP4ZC57BtGHl__J1WOHMBJJZwAyOGl2JoMEO7k3MZiLrAMxuLyIqGZ6XYHinbc4AsBPvkfPV1o17ExvykHxow4tACptWj7cJuBvvxa9bnBMEA_bHf26B_qIoJIdjrSEN8UCxxuT7giHd9IkBIoCzP-vT8exk7pkQ2qOyPCnZYHu3DinEVhfnXFmbHt0j65CK0iATXAhtOF034uKDj3r15ArThN16rq1w70dGYuqrWZruFb0Snvm05KGFyqdM9wuY92tvj9MmkDPk3IHzTbbZKQjHa2yGvfsQD3qlsxFkr1lOEwHl55jpzx68KBYAg1MWipw1qPEYuk7wfThSEHltXMTux7jij0IOokjgGSLh6sM4W0Rev8WpG-_RcnbmvN0l7JB9YAsQUWkyJxKLj-ZMA95IKIzADCVYvKb=w1099-h618-no"/>
          <p:cNvSpPr>
            <a:spLocks noChangeAspect="1" noChangeArrowheads="1"/>
          </p:cNvSpPr>
          <p:nvPr/>
        </p:nvSpPr>
        <p:spPr bwMode="auto">
          <a:xfrm>
            <a:off x="460375" y="-2514600"/>
            <a:ext cx="10467975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s://lh3.googleusercontent.com/xGV2B2S5aX_lEXHcL3iV4no0pD5dB_JFGqGsarPhpI0nlUzLRBXDAcGrQidW-LyD2x0MlUxuQMIpgijJm0CuwGGTqjT8GX13c0QMQEdTjEGsZwF6kal9Ef7yZk5qbEyXJJ3tSjZFZs9pNyMBL6d_ree8Lc8b4OYqfYtp3PcflGoOcpe2Wum95fx0sqKcq39hg6j51R3xgdp7hq7AIehepB4Kv4UQ2DtWbFne_CHgVnfrTJpefu-HzDvBewG1bONxtEUOwjKl7dBzUXD2Qc_-0b3yLa4glHYh5RWmbG0Rsw3D6fbQ94O7ynRBUHAQkJD4uZwyla-6_-LHSrXtJhCShaoyCCrPKImOqJrLTNRhDYc0sxVjMI-1cRg79Jx2lenbO4MAD0O0dbQhiSiCQfRcMB_kpJdv9EoJ2Q8vTScBz4__z-pNHXwtx_O2cBHrbnxGnos7Ev79eQyQIVixGraov_q_9IyaISzDa52Xp5hG9HHhI-1Dl9V63Lm4ptL1hnOfOL0LCC5hs39SzX131tE_VAnMbkBduQu3YBd1eJOCt8disoBS1LKuOBotBzjlXQooQv6KbeV7wXB22T0I0pV0AGJTJXhKZ_kHBuWQ9-8aZwzVNhwn=w348-h618-no"/>
          <p:cNvSpPr>
            <a:spLocks noChangeAspect="1" noChangeArrowheads="1"/>
          </p:cNvSpPr>
          <p:nvPr/>
        </p:nvSpPr>
        <p:spPr bwMode="auto">
          <a:xfrm>
            <a:off x="155575" y="-2819400"/>
            <a:ext cx="33147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lh3.googleusercontent.com/xGV2B2S5aX_lEXHcL3iV4no0pD5dB_JFGqGsarPhpI0nlUzLRBXDAcGrQidW-LyD2x0MlUxuQMIpgijJm0CuwGGTqjT8GX13c0QMQEdTjEGsZwF6kal9Ef7yZk5qbEyXJJ3tSjZFZs9pNyMBL6d_ree8Lc8b4OYqfYtp3PcflGoOcpe2Wum95fx0sqKcq39hg6j51R3xgdp7hq7AIehepB4Kv4UQ2DtWbFne_CHgVnfrTJpefu-HzDvBewG1bONxtEUOwjKl7dBzUXD2Qc_-0b3yLa4glHYh5RWmbG0Rsw3D6fbQ94O7ynRBUHAQkJD4uZwyla-6_-LHSrXtJhCShaoyCCrPKImOqJrLTNRhDYc0sxVjMI-1cRg79Jx2lenbO4MAD0O0dbQhiSiCQfRcMB_kpJdv9EoJ2Q8vTScBz4__z-pNHXwtx_O2cBHrbnxGnos7Ev79eQyQIVixGraov_q_9IyaISzDa52Xp5hG9HHhI-1Dl9V63Lm4ptL1hnOfOL0LCC5hs39SzX131tE_VAnMbkBduQu3YBd1eJOCt8disoBS1LKuOBotBzjlXQooQv6KbeV7wXB22T0I0pV0AGJTJXhKZ_kHBuWQ9-8aZwzVNhwn=w348-h618-no"/>
          <p:cNvSpPr>
            <a:spLocks noChangeAspect="1" noChangeArrowheads="1"/>
          </p:cNvSpPr>
          <p:nvPr/>
        </p:nvSpPr>
        <p:spPr bwMode="auto">
          <a:xfrm>
            <a:off x="307975" y="-2667000"/>
            <a:ext cx="33147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1" t="24681" b="701"/>
          <a:stretch/>
        </p:blipFill>
        <p:spPr bwMode="auto">
          <a:xfrm>
            <a:off x="4040657" y="4101036"/>
            <a:ext cx="4975354" cy="2412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Anna\Downloads\20151116_1146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8" r="14319" b="1318"/>
          <a:stretch/>
        </p:blipFill>
        <p:spPr bwMode="auto">
          <a:xfrm>
            <a:off x="5220072" y="123825"/>
            <a:ext cx="2183296" cy="17406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442" y="201918"/>
            <a:ext cx="3131840" cy="1761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64511"/>
            <a:ext cx="3999930" cy="2249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918" y="1887108"/>
            <a:ext cx="4133047" cy="2213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7" y="4249390"/>
            <a:ext cx="3775074" cy="21228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992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192" y="2905023"/>
            <a:ext cx="1624314" cy="162431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9970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69"/>
            <a:ext cx="1333922" cy="9915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042" y="0"/>
            <a:ext cx="1489896" cy="1117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G:\Изображение 258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754" y="1153712"/>
            <a:ext cx="1725911" cy="1566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9" t="3591" r="18591"/>
          <a:stretch/>
        </p:blipFill>
        <p:spPr>
          <a:xfrm>
            <a:off x="1755061" y="2665425"/>
            <a:ext cx="1452604" cy="18685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19"/>
          <a:stretch/>
        </p:blipFill>
        <p:spPr>
          <a:xfrm>
            <a:off x="5943972" y="1425822"/>
            <a:ext cx="1501408" cy="14569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537" y="1133086"/>
            <a:ext cx="1368153" cy="18242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665" y="1117422"/>
            <a:ext cx="1368154" cy="18242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02592" y="-6169"/>
            <a:ext cx="994183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endParaRPr lang="ru-RU" sz="36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49463" y="4800448"/>
            <a:ext cx="2876108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72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ВЫ?</a:t>
            </a:r>
            <a:endParaRPr lang="ru-RU" sz="72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19941" y="373312"/>
            <a:ext cx="6025432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3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 образ жизни!!!</a:t>
            </a:r>
          </a:p>
        </p:txBody>
      </p:sp>
      <p:sp>
        <p:nvSpPr>
          <p:cNvPr id="9" name="AutoShape 2" descr="https://pp.vk.me/c624027/v624027998/26f1f/ZtbNw0e-_Ik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933" y="4565883"/>
            <a:ext cx="2501342" cy="140389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7"/>
          <a:stretch/>
        </p:blipFill>
        <p:spPr>
          <a:xfrm flipH="1">
            <a:off x="5191704" y="2882811"/>
            <a:ext cx="1563973" cy="1683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6" t="9332"/>
          <a:stretch/>
        </p:blipFill>
        <p:spPr>
          <a:xfrm>
            <a:off x="3207665" y="2875556"/>
            <a:ext cx="1984039" cy="169758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11" y="2426297"/>
            <a:ext cx="1467396" cy="195652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380" y="1665535"/>
            <a:ext cx="1613361" cy="121002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6" t="11945" r="27855"/>
          <a:stretch/>
        </p:blipFill>
        <p:spPr>
          <a:xfrm>
            <a:off x="104163" y="1236160"/>
            <a:ext cx="1385714" cy="122877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9" y="4382825"/>
            <a:ext cx="2443828" cy="137971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9" r="16892"/>
          <a:stretch/>
        </p:blipFill>
        <p:spPr>
          <a:xfrm>
            <a:off x="8047563" y="2865518"/>
            <a:ext cx="1011178" cy="169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3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4" name="Picture 4" descr="http://www.playcast.ru/uploads/2013/11/11/654132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138" y="4911560"/>
            <a:ext cx="1148135" cy="125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7" y="332656"/>
            <a:ext cx="38884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846799"/>
              </p:ext>
            </p:extLst>
          </p:nvPr>
        </p:nvGraphicFramePr>
        <p:xfrm>
          <a:off x="539552" y="872720"/>
          <a:ext cx="8064896" cy="33967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21359"/>
                <a:gridCol w="3143537"/>
              </a:tblGrid>
              <a:tr h="27472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Параметры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Характеристика параметров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13810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Общая площадь (кв. м)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50,2 </a:t>
                      </a: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кв</a:t>
                      </a:r>
                      <a:r>
                        <a:rPr lang="ru-RU" sz="14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. м</a:t>
                      </a: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27472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Освещение естественное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 окна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27472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Освещение искусственное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лампы дневного света с защитой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13810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Уровень освещенности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норма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27620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Наличие системы пожарной безопасности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имеется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274721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Наличие системы отопления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имеется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1208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Возможность проветривания помещения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имеется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1208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Поверхность пола (удобная для обработки)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имеется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12082">
                <a:tc gridSpan="2"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Режим</a:t>
                      </a:r>
                      <a:r>
                        <a:rPr lang="ru-RU" sz="1400" baseline="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работы кабинета - согласно циклограммы инструктора по физической культуре.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916567" y="213028"/>
            <a:ext cx="508705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dirty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Технические характеристики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>
              <a:ln w="11430">
                <a:solidFill>
                  <a:schemeClr val="accent2">
                    <a:lumMod val="50000"/>
                  </a:schemeClr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Picture 12" descr="https://lh3.googleusercontent.com/cO5UyX4A8HOiXPyf_RtmkBJiuguXaGkXf_H1s09c28lMfB3HBtJrCWg8GXUiecw4cMPjRa_ZbZUsAcLYz3anw60cE1W3sjYvrNZalKZ579onjd6pDg6ApUrXSb5JyqCYZJanSirhAqzQVoWDPSDSwqq0kbCDVF04j_kNoqcKE4KWD_1YxNpHPiMI7Rj37G_NXuNoffKdzkQQ6FhwY2py2N7b-5ZiYh5C2eJAvLag55zn0INKPHXvrD71KtuC-c-4OHpNVFj9qjjVcheO5C3-FTz5crAZJhwPS8xKxsXvxrO7bTjqDXr3_6M1sIOgCrjc_GTa-IGx0ilx_ahjFIAZVAz5CV0bBZ3UcTKk4tBSKkworSswS1O_kMWL93VScKzJe65_Sf94xMDMMajZMh8Tx7SFkRuCBAr94kIMRGfWp8EUHKtmDHdbGjZGja-R0a96pfL5Q993v5ZV9SNFEq6FBN4Q3Mj72CXNIqBzmXkG65bkGXFbteDJ69YRDfNkq3PAKmKIlttW9ksjtfZ2x2X2ihhEC6bNWeGGsF6GKxrMvKoyfNFeq6SyrODa071CmLMjvOgzXxz1ImR08OCct4d7ci9zGFyaQo7GmJTbBJmBkYm7hVKpplio=w1099-h618-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111" y="4560673"/>
            <a:ext cx="3484172" cy="1959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14" y="4404353"/>
            <a:ext cx="3755030" cy="2115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559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730969"/>
              </p:ext>
            </p:extLst>
          </p:nvPr>
        </p:nvGraphicFramePr>
        <p:xfrm>
          <a:off x="395536" y="1302334"/>
          <a:ext cx="8496944" cy="46469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6567"/>
                <a:gridCol w="2254189"/>
                <a:gridCol w="4016188"/>
              </a:tblGrid>
              <a:tr h="2561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Название зоны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2193" marR="221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Цель 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2193" marR="221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Задачи 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2193" marR="22193" marT="0" marB="0"/>
                </a:tc>
              </a:tr>
              <a:tr h="15367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Двигательно – игровая зона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2193" marR="2219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Целенаправленное педагогическое воздействие на развитие основных движений, тренировку физиологических функций организма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2193" marR="22193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Укреплять здоровье детей;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Развивать двигательные навыки и физические качества;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Расширять двигательный опыт;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Создавать положительный эмоциональный настрой.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2193" marR="22193" marT="0" marB="0"/>
                </a:tc>
              </a:tr>
              <a:tr h="28540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Зона спортивного оборудования: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- традиционного,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- нестандартного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2193" marR="221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Развитие двигательной сферы, разнообразие организации двигательной деятельности детей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2193" marR="22193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Формировать умение использовать спортивное оборудование на занятиях и в свободной деятельности;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Создавать вариативные, усложненные условия для выполнения двигательных заданий;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Оптимизация режима двигательной активности;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Повышать интерес к физическим упражнениям;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Расширять круг представлений о разнообразных видах спортивного оборудования, его назначении.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2193" marR="22193" marT="0" marB="0"/>
                </a:tc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403648" y="182602"/>
            <a:ext cx="552914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Оснащение кабинета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Инфраструктура предметно – развивающей среды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физкультурного зала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39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42952"/>
              </p:ext>
            </p:extLst>
          </p:nvPr>
        </p:nvGraphicFramePr>
        <p:xfrm>
          <a:off x="343700" y="1297618"/>
          <a:ext cx="8456600" cy="50405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15995"/>
                <a:gridCol w="2243486"/>
                <a:gridCol w="3997119"/>
              </a:tblGrid>
              <a:tr h="687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Зона метания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2193" marR="2219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Ознакомление с различными способами метания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2193" marR="22193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Развивать глазомер;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Закреплять технику метания;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Укреплять мышцы рук и плечевого пояса.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2193" marR="22193" marT="0" marB="0"/>
                </a:tc>
              </a:tr>
              <a:tr h="9164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Зона прыжков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2193" marR="2219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Создание условий для обучения прыжкам разного вида в соответствии с возрастом и Программой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2193" marR="22193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Обучать  технике прыжков;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Развивать силу ног, прыгучесть;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Использовать специальное оборудование.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2193" marR="22193" marT="0" marB="0"/>
                </a:tc>
              </a:tr>
              <a:tr h="9164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Зона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«Спортивный комплекс»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2193" marR="2219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Создание условий для удовлетворения потребности в двигательной активности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2193" marR="22193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Овладеть техникой различных способов и видов лазанья;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Развивать ловкость, силу, смелость при выполнении упражнений на перекладине.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2193" marR="22193" marT="0" marB="0"/>
                </a:tc>
              </a:tr>
              <a:tr h="1374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Коррекционно- профилактическая зона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2193" marR="2219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Укрепление здоровья детей, осуществление профилактики патологических изменений, возникающих в ослабленном организме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2193" marR="22193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Содействовать профилактике и развитию опорно-двигательного аппарата с помощью простейших тренажеров, тренажёров сложного устройства  и использования нестандартного оборудования;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Овладеть навыками само оздоровления.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2193" marR="22193" marT="0" marB="0"/>
                </a:tc>
              </a:tr>
              <a:tr h="1145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Зона профессиональной деятельности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2193" marR="2219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Повышение профессионального уровня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2193" marR="22193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Изучать новинки методической литературы;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Составлять планы, конспекты занятий, праздников, развлечений и др.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Подготовить наглядно-методический материал для родителей и педагогов.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2193" marR="22193" marT="0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907704" y="84249"/>
            <a:ext cx="61926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Оснащение кабинета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Инфраструктура предметно – развивающей среды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физкультурного зала</a:t>
            </a:r>
          </a:p>
        </p:txBody>
      </p:sp>
    </p:spTree>
    <p:extLst>
      <p:ext uri="{BB962C8B-B14F-4D97-AF65-F5344CB8AC3E}">
        <p14:creationId xmlns:p14="http://schemas.microsoft.com/office/powerpoint/2010/main" val="138070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95736" y="315082"/>
            <a:ext cx="5244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Материально – техническая база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626815"/>
              </p:ext>
            </p:extLst>
          </p:nvPr>
        </p:nvGraphicFramePr>
        <p:xfrm>
          <a:off x="0" y="1461243"/>
          <a:ext cx="6912768" cy="51125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6264"/>
                <a:gridCol w="4536504"/>
              </a:tblGrid>
              <a:tr h="5112568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Оборудование физкультурного зала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52" marR="44652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Спортивный комплекс;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шведская стенка;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диск «Здоровье»; 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музыкальный центр;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гимнастические скамейки;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гимнастические палки;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мячи большие;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мячи малые;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мячи для метания;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мишени для метания;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корзина для метания;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ленточки;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скакалки;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кегли;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дуги для </a:t>
                      </a:r>
                      <a:r>
                        <a:rPr lang="ru-RU" sz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подлезания</a:t>
                      </a: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;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флажки 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кубы трех размеров;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коррекционный дорожки;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наклонные доски;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маты;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индивидуальные поролоновые коврики;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канаты;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обручи;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конусы;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веревочные лестницы;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стойки «дорожные знаки</a:t>
                      </a:r>
                      <a:r>
                        <a:rPr lang="ru-RU" sz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»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Фитнес оборудование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52" marR="44652" marT="0" marB="0"/>
                </a:tc>
              </a:tr>
            </a:tbl>
          </a:graphicData>
        </a:graphic>
      </p:graphicFrame>
      <p:pic>
        <p:nvPicPr>
          <p:cNvPr id="12" name="Picture 4" descr="https://lh3.googleusercontent.com/0sMHG3HVR8HYl6rhDUnA5LKnCjzzHPyoGVhkP1m4e77a1W7qcgo-dAj_fwYaFIoR_8CGEMX-CITQlEyc6xLgVogCli_FVlNr5Eq_lQ7YM2blkO-YIk8RQPf3OlSPLR3NbJcxPUuLFmHYJSpDcwgSVWOKbJAgGKP6DhQs6BLdZ7e5ba69J553a1TFMnHKgy_TLdctPFUXs6FrufP6v0M3erdzfshItKPwauakt4_5IcC1HU40clbiIhEgOZ5MszPR9wQzGq29kUMkC67QOBftI1PrfAgzvnzHGMLp7MK9OVhpCRxjpFNM5X8LwSqoHGZDS1BNsJcAnNnwM6AS61Xfn7fnQpTDFj8N2xwMWLmWSAfAafcQrnBTuE7tDJbauJgQ0ylsWY_UkNVdQN5hlRpVZCFoMNc3IbXMIpfeDI5uQw_qJqoAbkG_3qM3y4giTDudl5Wx57Y836OwMcigGy0hilOjvL3qBEeOm10D-XtCxCEsD3AVkCqhcn7QFbt89Ssh7g_ZeecIcsUSoB3WuZhX1U-KVQ6sasm-JiTq7b4R7zmkXplxfJ2CSYqzIWO2UXxvC1kygJYzZB5p2YhePyDcarzrNEQlUkN6WfMobkfZzm1gRK33wsI1=w1099-h618-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647" y="4815305"/>
            <a:ext cx="3170353" cy="17827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572" y="1197642"/>
            <a:ext cx="3253855" cy="1825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36" y="2813970"/>
            <a:ext cx="3246463" cy="2001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86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684856"/>
              </p:ext>
            </p:extLst>
          </p:nvPr>
        </p:nvGraphicFramePr>
        <p:xfrm>
          <a:off x="107504" y="94505"/>
          <a:ext cx="8928991" cy="63276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77936"/>
                <a:gridCol w="6751055"/>
              </a:tblGrid>
              <a:tr h="9921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Атрибуты для подвижных и спортивных игр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660" marR="3166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природный материал: каштаны, шишки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ведра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конусы;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Мягкие игрушки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Ракетки для игры в настольный теннис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Набор для игры в бадминтон</a:t>
                      </a:r>
                    </a:p>
                    <a:p>
                      <a:pPr marL="20193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31660" marR="31660" marT="0" marB="0"/>
                </a:tc>
              </a:tr>
              <a:tr h="142731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Нестандартное оборудование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660" marR="3166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Мягкие мобильные модули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Мини-гантели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«Снежки»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«шарики для дыхательной гимнастики»</a:t>
                      </a:r>
                      <a:endParaRPr lang="ru-RU" sz="12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«Коврики</a:t>
                      </a:r>
                      <a:r>
                        <a:rPr lang="ru-RU" sz="1200" baseline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»</a:t>
                      </a:r>
                      <a:endParaRPr lang="ru-RU" sz="12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«</a:t>
                      </a: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Парашют-радуга»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  <a:tabLst>
                          <a:tab pos="90170" algn="l"/>
                        </a:tabLs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Ящики с различным наполнением для коррекции нарушений ОДА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« Дорожки следов»;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« Кубы</a:t>
                      </a:r>
                      <a:r>
                        <a:rPr lang="ru-RU" sz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»</a:t>
                      </a:r>
                      <a:endParaRPr lang="ru-RU" sz="12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1660" marR="31660" marT="0" marB="0"/>
                </a:tc>
              </a:tr>
              <a:tr h="1665195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Методическое обеспечение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660" marR="3166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Паспорт кабинета;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Методическая литература;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Перспективные планы работы </a:t>
                      </a:r>
                      <a:r>
                        <a:rPr lang="ru-RU" sz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;</a:t>
                      </a:r>
                      <a:endParaRPr lang="ru-RU" sz="12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Методические разработки, конспекты открытых занятий и выступлений;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Материал для работы с родителями;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Материал для консультативной работы с воспитателями;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Комплексы корригирующих упражнений;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Картотеки: подвижных игр, народных игр, утренней гимнастики, дыхательных упражнений, упражнений для коррекции осанки, упражнений для коррекции нарушений ОДА 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660" marR="31660" marT="0" marB="0"/>
                </a:tc>
              </a:tr>
              <a:tr h="832597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Документация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660" marR="3166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Списки детей с подготовительной и специальной физкультурной группой, часто болеющих детей;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Перспективные планы работы по всем возрастным группам;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Конспекты праздников и развлечений;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Акты и инструкции по обеспечению безопасности жизнедеятельности.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660" marR="31660" marT="0" marB="0"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143250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0" y="122265"/>
            <a:ext cx="1333922" cy="99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9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sp>
        <p:nvSpPr>
          <p:cNvPr id="3" name="AutoShape 3" descr="https://lh3.googleusercontent.com/zHBjcZub2U1_Wyf2Hm1cMUKk-ijkPr3QZlwjmKinhZNWwRnBCiwvtzbv3a6kcJUOWBFaWbbIFon5FlXdSuaCSSTeunlQMnyjfsYt990Q3ZNNu_zDw_lAfZXwTRYHBrMX2Ui7sIGci8IytqV5-i-Zb8uFBnyNmcNkhRJsl5SZdE9xeZTtVoQAJzEWUSXroU8geZMshJMKyAaf_hP4ZC57BtGHl__J1WOHMBJJZwAyOGl2JoMEO7k3MZiLrAMxuLyIqGZ6XYHinbc4AsBPvkfPV1o17ExvykHxow4tACptWj7cJuBvvxa9bnBMEA_bHf26B_qIoJIdjrSEN8UCxxuT7giHd9IkBIoCzP-vT8exk7pkQ2qOyPCnZYHu3DinEVhfnXFmbHt0j65CK0iATXAhtOF034uKDj3r15ArThN16rq1w70dGYuqrWZruFb0Snvm05KGFyqdM9wuY92tvj9MmkDPk3IHzTbbZKQjHa2yGvfsQD3qlsxFkr1lOEwHl55jpzx68KBYAg1MWipw1qPEYuk7wfThSEHltXMTux7jij0IOokjgGSLh6sM4W0Rev8WpG-_RcnbmvN0l7JB9YAsQUWkyJxKLj-ZMA95IKIzADCVYvKb=w1099-h618-no"/>
          <p:cNvSpPr>
            <a:spLocks noChangeAspect="1" noChangeArrowheads="1"/>
          </p:cNvSpPr>
          <p:nvPr/>
        </p:nvSpPr>
        <p:spPr bwMode="auto">
          <a:xfrm>
            <a:off x="155575" y="-2819400"/>
            <a:ext cx="10467975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5" descr="https://lh3.googleusercontent.com/zHBjcZub2U1_Wyf2Hm1cMUKk-ijkPr3QZlwjmKinhZNWwRnBCiwvtzbv3a6kcJUOWBFaWbbIFon5FlXdSuaCSSTeunlQMnyjfsYt990Q3ZNNu_zDw_lAfZXwTRYHBrMX2Ui7sIGci8IytqV5-i-Zb8uFBnyNmcNkhRJsl5SZdE9xeZTtVoQAJzEWUSXroU8geZMshJMKyAaf_hP4ZC57BtGHl__J1WOHMBJJZwAyOGl2JoMEO7k3MZiLrAMxuLyIqGZ6XYHinbc4AsBPvkfPV1o17ExvykHxow4tACptWj7cJuBvvxa9bnBMEA_bHf26B_qIoJIdjrSEN8UCxxuT7giHd9IkBIoCzP-vT8exk7pkQ2qOyPCnZYHu3DinEVhfnXFmbHt0j65CK0iATXAhtOF034uKDj3r15ArThN16rq1w70dGYuqrWZruFb0Snvm05KGFyqdM9wuY92tvj9MmkDPk3IHzTbbZKQjHa2yGvfsQD3qlsxFkr1lOEwHl55jpzx68KBYAg1MWipw1qPEYuk7wfThSEHltXMTux7jij0IOokjgGSLh6sM4W0Rev8WpG-_RcnbmvN0l7JB9YAsQUWkyJxKLj-ZMA95IKIzADCVYvKb=w1099-h618-no"/>
          <p:cNvSpPr>
            <a:spLocks noChangeAspect="1" noChangeArrowheads="1"/>
          </p:cNvSpPr>
          <p:nvPr/>
        </p:nvSpPr>
        <p:spPr bwMode="auto">
          <a:xfrm>
            <a:off x="307975" y="-2667000"/>
            <a:ext cx="10467975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lh3.googleusercontent.com/zHBjcZub2U1_Wyf2Hm1cMUKk-ijkPr3QZlwjmKinhZNWwRnBCiwvtzbv3a6kcJUOWBFaWbbIFon5FlXdSuaCSSTeunlQMnyjfsYt990Q3ZNNu_zDw_lAfZXwTRYHBrMX2Ui7sIGci8IytqV5-i-Zb8uFBnyNmcNkhRJsl5SZdE9xeZTtVoQAJzEWUSXroU8geZMshJMKyAaf_hP4ZC57BtGHl__J1WOHMBJJZwAyOGl2JoMEO7k3MZiLrAMxuLyIqGZ6XYHinbc4AsBPvkfPV1o17ExvykHxow4tACptWj7cJuBvvxa9bnBMEA_bHf26B_qIoJIdjrSEN8UCxxuT7giHd9IkBIoCzP-vT8exk7pkQ2qOyPCnZYHu3DinEVhfnXFmbHt0j65CK0iATXAhtOF034uKDj3r15ArThN16rq1w70dGYuqrWZruFb0Snvm05KGFyqdM9wuY92tvj9MmkDPk3IHzTbbZKQjHa2yGvfsQD3qlsxFkr1lOEwHl55jpzx68KBYAg1MWipw1qPEYuk7wfThSEHltXMTux7jij0IOokjgGSLh6sM4W0Rev8WpG-_RcnbmvN0l7JB9YAsQUWkyJxKLj-ZMA95IKIzADCVYvKb=w1099-h618-no"/>
          <p:cNvSpPr>
            <a:spLocks noChangeAspect="1" noChangeArrowheads="1"/>
          </p:cNvSpPr>
          <p:nvPr/>
        </p:nvSpPr>
        <p:spPr bwMode="auto">
          <a:xfrm>
            <a:off x="460375" y="-2514600"/>
            <a:ext cx="10467975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s://lh3.googleusercontent.com/xGV2B2S5aX_lEXHcL3iV4no0pD5dB_JFGqGsarPhpI0nlUzLRBXDAcGrQidW-LyD2x0MlUxuQMIpgijJm0CuwGGTqjT8GX13c0QMQEdTjEGsZwF6kal9Ef7yZk5qbEyXJJ3tSjZFZs9pNyMBL6d_ree8Lc8b4OYqfYtp3PcflGoOcpe2Wum95fx0sqKcq39hg6j51R3xgdp7hq7AIehepB4Kv4UQ2DtWbFne_CHgVnfrTJpefu-HzDvBewG1bONxtEUOwjKl7dBzUXD2Qc_-0b3yLa4glHYh5RWmbG0Rsw3D6fbQ94O7ynRBUHAQkJD4uZwyla-6_-LHSrXtJhCShaoyCCrPKImOqJrLTNRhDYc0sxVjMI-1cRg79Jx2lenbO4MAD0O0dbQhiSiCQfRcMB_kpJdv9EoJ2Q8vTScBz4__z-pNHXwtx_O2cBHrbnxGnos7Ev79eQyQIVixGraov_q_9IyaISzDa52Xp5hG9HHhI-1Dl9V63Lm4ptL1hnOfOL0LCC5hs39SzX131tE_VAnMbkBduQu3YBd1eJOCt8disoBS1LKuOBotBzjlXQooQv6KbeV7wXB22T0I0pV0AGJTJXhKZ_kHBuWQ9-8aZwzVNhwn=w348-h618-no"/>
          <p:cNvSpPr>
            <a:spLocks noChangeAspect="1" noChangeArrowheads="1"/>
          </p:cNvSpPr>
          <p:nvPr/>
        </p:nvSpPr>
        <p:spPr bwMode="auto">
          <a:xfrm>
            <a:off x="155575" y="-2819400"/>
            <a:ext cx="33147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lh3.googleusercontent.com/xGV2B2S5aX_lEXHcL3iV4no0pD5dB_JFGqGsarPhpI0nlUzLRBXDAcGrQidW-LyD2x0MlUxuQMIpgijJm0CuwGGTqjT8GX13c0QMQEdTjEGsZwF6kal9Ef7yZk5qbEyXJJ3tSjZFZs9pNyMBL6d_ree8Lc8b4OYqfYtp3PcflGoOcpe2Wum95fx0sqKcq39hg6j51R3xgdp7hq7AIehepB4Kv4UQ2DtWbFne_CHgVnfrTJpefu-HzDvBewG1bONxtEUOwjKl7dBzUXD2Qc_-0b3yLa4glHYh5RWmbG0Rsw3D6fbQ94O7ynRBUHAQkJD4uZwyla-6_-LHSrXtJhCShaoyCCrPKImOqJrLTNRhDYc0sxVjMI-1cRg79Jx2lenbO4MAD0O0dbQhiSiCQfRcMB_kpJdv9EoJ2Q8vTScBz4__z-pNHXwtx_O2cBHrbnxGnos7Ev79eQyQIVixGraov_q_9IyaISzDa52Xp5hG9HHhI-1Dl9V63Lm4ptL1hnOfOL0LCC5hs39SzX131tE_VAnMbkBduQu3YBd1eJOCt8disoBS1LKuOBotBzjlXQooQv6KbeV7wXB22T0I0pV0AGJTJXhKZ_kHBuWQ9-8aZwzVNhwn=w348-h618-no"/>
          <p:cNvSpPr>
            <a:spLocks noChangeAspect="1" noChangeArrowheads="1"/>
          </p:cNvSpPr>
          <p:nvPr/>
        </p:nvSpPr>
        <p:spPr bwMode="auto">
          <a:xfrm>
            <a:off x="307975" y="-2667000"/>
            <a:ext cx="33147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152" y="188639"/>
            <a:ext cx="1333922" cy="991549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133737"/>
              </p:ext>
            </p:extLst>
          </p:nvPr>
        </p:nvGraphicFramePr>
        <p:xfrm>
          <a:off x="186614" y="428625"/>
          <a:ext cx="4866778" cy="631403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71056"/>
                <a:gridCol w="2988823"/>
                <a:gridCol w="1606899"/>
              </a:tblGrid>
              <a:tr h="174949"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</a:p>
                  </a:txBody>
                  <a:tcPr marL="35826" marR="35826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имущества</a:t>
                      </a:r>
                    </a:p>
                  </a:txBody>
                  <a:tcPr marL="35826" marR="35826" marT="0" marB="0" anchor="ctr"/>
                </a:tc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</a:rPr>
                        <a:t>Количество</a:t>
                      </a:r>
                      <a:endParaRPr lang="ru-RU" sz="500">
                        <a:effectLst/>
                        <a:latin typeface="Times New Roman"/>
                      </a:endParaRPr>
                    </a:p>
                  </a:txBody>
                  <a:tcPr marL="35826" marR="35826" marT="0" marB="0" anchor="ctr"/>
                </a:tc>
              </a:tr>
              <a:tr h="174949">
                <a:tc gridSpan="3"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Крупное физкультурное оборудование</a:t>
                      </a:r>
                    </a:p>
                  </a:txBody>
                  <a:tcPr marL="35826" marR="3582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4949">
                <a:tc>
                  <a:txBody>
                    <a:bodyPr/>
                    <a:lstStyle/>
                    <a:p>
                      <a:r>
                        <a:rPr lang="ru-RU" sz="500">
                          <a:effectLst/>
                        </a:rPr>
                        <a:t>1.</a:t>
                      </a:r>
                      <a:endParaRPr lang="ru-RU" sz="500">
                        <a:effectLst/>
                        <a:latin typeface="Times New Roman"/>
                      </a:endParaRPr>
                    </a:p>
                  </a:txBody>
                  <a:tcPr marL="35826" marR="35826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Маты</a:t>
                      </a:r>
                    </a:p>
                  </a:txBody>
                  <a:tcPr marL="35826" marR="35826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35826" marR="35826" marT="0" marB="0" anchor="ctr"/>
                </a:tc>
              </a:tr>
              <a:tr h="174949">
                <a:tc>
                  <a:txBody>
                    <a:bodyPr/>
                    <a:lstStyle/>
                    <a:p>
                      <a:r>
                        <a:rPr lang="ru-RU" sz="500">
                          <a:effectLst/>
                        </a:rPr>
                        <a:t>2.</a:t>
                      </a:r>
                      <a:endParaRPr lang="ru-RU" sz="500">
                        <a:effectLst/>
                        <a:latin typeface="Times New Roman"/>
                      </a:endParaRPr>
                    </a:p>
                  </a:txBody>
                  <a:tcPr marL="35826" marR="35826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Скамейки</a:t>
                      </a:r>
                    </a:p>
                  </a:txBody>
                  <a:tcPr marL="35826" marR="35826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35826" marR="35826" marT="0" marB="0" anchor="ctr"/>
                </a:tc>
              </a:tr>
              <a:tr h="174949">
                <a:tc>
                  <a:txBody>
                    <a:bodyPr/>
                    <a:lstStyle/>
                    <a:p>
                      <a:r>
                        <a:rPr lang="ru-RU" sz="500">
                          <a:effectLst/>
                        </a:rPr>
                        <a:t>3.</a:t>
                      </a:r>
                      <a:endParaRPr lang="ru-RU" sz="500">
                        <a:effectLst/>
                        <a:latin typeface="Times New Roman"/>
                      </a:endParaRPr>
                    </a:p>
                  </a:txBody>
                  <a:tcPr marL="35826" marR="35826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Гимнастические палки</a:t>
                      </a:r>
                    </a:p>
                  </a:txBody>
                  <a:tcPr marL="35826" marR="35826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marL="35826" marR="35826" marT="0" marB="0" anchor="ctr"/>
                </a:tc>
              </a:tr>
              <a:tr h="874747">
                <a:tc>
                  <a:txBody>
                    <a:bodyPr/>
                    <a:lstStyle/>
                    <a:p>
                      <a:r>
                        <a:rPr lang="ru-RU" sz="500">
                          <a:effectLst/>
                        </a:rPr>
                        <a:t>4.</a:t>
                      </a:r>
                      <a:endParaRPr lang="ru-RU" sz="500">
                        <a:effectLst/>
                        <a:latin typeface="Times New Roman"/>
                      </a:endParaRPr>
                    </a:p>
                  </a:txBody>
                  <a:tcPr marL="35826" marR="35826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Мячи:</a:t>
                      </a:r>
                    </a:p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-большого диаметра</a:t>
                      </a:r>
                    </a:p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-среднего диаметра - массажные</a:t>
                      </a:r>
                    </a:p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-малого диаметра</a:t>
                      </a:r>
                    </a:p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-фитбол</a:t>
                      </a:r>
                    </a:p>
                  </a:txBody>
                  <a:tcPr marL="35826" marR="35826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marL="35826" marR="35826" marT="0" marB="0" anchor="ctr"/>
                </a:tc>
              </a:tr>
              <a:tr h="699797">
                <a:tc>
                  <a:txBody>
                    <a:bodyPr/>
                    <a:lstStyle/>
                    <a:p>
                      <a:r>
                        <a:rPr lang="ru-RU" sz="500">
                          <a:effectLst/>
                        </a:rPr>
                        <a:t>5.</a:t>
                      </a:r>
                      <a:endParaRPr lang="ru-RU" sz="500">
                        <a:effectLst/>
                        <a:latin typeface="Times New Roman"/>
                      </a:endParaRPr>
                    </a:p>
                  </a:txBody>
                  <a:tcPr marL="35826" marR="35826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Обручи:</a:t>
                      </a:r>
                    </a:p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-большого диаметра</a:t>
                      </a:r>
                    </a:p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-среднего диаметра</a:t>
                      </a:r>
                    </a:p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-малого диаметра</a:t>
                      </a:r>
                    </a:p>
                  </a:txBody>
                  <a:tcPr marL="35826" marR="35826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35826" marR="35826" marT="0" marB="0" anchor="ctr"/>
                </a:tc>
              </a:tr>
              <a:tr h="349899">
                <a:tc>
                  <a:txBody>
                    <a:bodyPr/>
                    <a:lstStyle/>
                    <a:p>
                      <a:r>
                        <a:rPr lang="ru-RU" sz="500">
                          <a:effectLst/>
                        </a:rPr>
                        <a:t>6.</a:t>
                      </a:r>
                      <a:endParaRPr lang="ru-RU" sz="500">
                        <a:effectLst/>
                        <a:latin typeface="Times New Roman"/>
                      </a:endParaRPr>
                    </a:p>
                  </a:txBody>
                  <a:tcPr marL="35826" marR="35826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Дуги для </a:t>
                      </a:r>
                      <a:r>
                        <a:rPr lang="ru-RU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подлезания</a:t>
                      </a: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высота 60, 50,40см.</a:t>
                      </a:r>
                    </a:p>
                  </a:txBody>
                  <a:tcPr marL="35826" marR="35826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35826" marR="35826" marT="0" marB="0" anchor="ctr"/>
                </a:tc>
              </a:tr>
              <a:tr h="349899">
                <a:tc>
                  <a:txBody>
                    <a:bodyPr/>
                    <a:lstStyle/>
                    <a:p>
                      <a:r>
                        <a:rPr lang="ru-RU" sz="500">
                          <a:effectLst/>
                        </a:rPr>
                        <a:t>7.</a:t>
                      </a:r>
                      <a:endParaRPr lang="ru-RU" sz="500">
                        <a:effectLst/>
                        <a:latin typeface="Times New Roman"/>
                      </a:endParaRPr>
                    </a:p>
                  </a:txBody>
                  <a:tcPr marL="35826" marR="35826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Гимнастический модуль (мягкий)</a:t>
                      </a:r>
                    </a:p>
                  </a:txBody>
                  <a:tcPr marL="35826" marR="35826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35826" marR="35826" marT="0" marB="0" anchor="ctr"/>
                </a:tc>
              </a:tr>
              <a:tr h="174949">
                <a:tc>
                  <a:txBody>
                    <a:bodyPr/>
                    <a:lstStyle/>
                    <a:p>
                      <a:r>
                        <a:rPr lang="ru-RU" sz="500">
                          <a:effectLst/>
                        </a:rPr>
                        <a:t>8.</a:t>
                      </a:r>
                      <a:endParaRPr lang="ru-RU" sz="500">
                        <a:effectLst/>
                        <a:latin typeface="Times New Roman"/>
                      </a:endParaRPr>
                    </a:p>
                  </a:txBody>
                  <a:tcPr marL="35826" marR="35826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Шведская стенка (пролеты)</a:t>
                      </a:r>
                    </a:p>
                  </a:txBody>
                  <a:tcPr marL="35826" marR="35826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35826" marR="35826" marT="0" marB="0" anchor="ctr"/>
                </a:tc>
              </a:tr>
              <a:tr h="524848">
                <a:tc>
                  <a:txBody>
                    <a:bodyPr/>
                    <a:lstStyle/>
                    <a:p>
                      <a:r>
                        <a:rPr lang="ru-RU" sz="500">
                          <a:effectLst/>
                        </a:rPr>
                        <a:t>9.</a:t>
                      </a:r>
                      <a:endParaRPr lang="ru-RU" sz="500">
                        <a:effectLst/>
                        <a:latin typeface="Times New Roman"/>
                      </a:endParaRPr>
                    </a:p>
                  </a:txBody>
                  <a:tcPr marL="35826" marR="35826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Комбинированная установка для подвесных снарядов:</a:t>
                      </a:r>
                    </a:p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веревочная лестница, канат, кольца.</a:t>
                      </a:r>
                    </a:p>
                  </a:txBody>
                  <a:tcPr marL="35826" marR="35826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35826" marR="35826" marT="0" marB="0" anchor="ctr"/>
                </a:tc>
              </a:tr>
              <a:tr h="174949">
                <a:tc>
                  <a:txBody>
                    <a:bodyPr/>
                    <a:lstStyle/>
                    <a:p>
                      <a:r>
                        <a:rPr lang="ru-RU" sz="500">
                          <a:effectLst/>
                        </a:rPr>
                        <a:t>10.</a:t>
                      </a:r>
                      <a:endParaRPr lang="ru-RU" sz="500">
                        <a:effectLst/>
                        <a:latin typeface="Times New Roman"/>
                      </a:endParaRPr>
                    </a:p>
                  </a:txBody>
                  <a:tcPr marL="35826" marR="35826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Доски с зацепами</a:t>
                      </a:r>
                    </a:p>
                  </a:txBody>
                  <a:tcPr marL="35826" marR="35826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35826" marR="35826" marT="0" marB="0" anchor="ctr"/>
                </a:tc>
              </a:tr>
              <a:tr h="174949">
                <a:tc>
                  <a:txBody>
                    <a:bodyPr/>
                    <a:lstStyle/>
                    <a:p>
                      <a:r>
                        <a:rPr lang="ru-RU" sz="500">
                          <a:effectLst/>
                        </a:rPr>
                        <a:t>11</a:t>
                      </a:r>
                      <a:endParaRPr lang="ru-RU" sz="500">
                        <a:effectLst/>
                        <a:latin typeface="Times New Roman"/>
                      </a:endParaRPr>
                    </a:p>
                  </a:txBody>
                  <a:tcPr marL="35826" marR="35826" marT="0" marB="0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Баскетбольное кольцо</a:t>
                      </a:r>
                    </a:p>
                  </a:txBody>
                  <a:tcPr marL="35826" marR="35826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35826" marR="35826" marT="0" marB="0" anchor="ctr"/>
                </a:tc>
              </a:tr>
              <a:tr h="174949">
                <a:tc>
                  <a:txBody>
                    <a:bodyPr/>
                    <a:lstStyle/>
                    <a:p>
                      <a:r>
                        <a:rPr lang="ru-RU" sz="500">
                          <a:effectLst/>
                        </a:rPr>
                        <a:t>12</a:t>
                      </a:r>
                      <a:endParaRPr lang="ru-RU" sz="500">
                        <a:effectLst/>
                        <a:latin typeface="Times New Roman"/>
                      </a:endParaRPr>
                    </a:p>
                  </a:txBody>
                  <a:tcPr marL="35826" marR="35826" marT="0" marB="0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Щиты для метания</a:t>
                      </a:r>
                    </a:p>
                  </a:txBody>
                  <a:tcPr marL="35826" marR="35826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35826" marR="35826" marT="0" marB="0" anchor="ctr"/>
                </a:tc>
              </a:tr>
              <a:tr h="174949">
                <a:tc>
                  <a:txBody>
                    <a:bodyPr/>
                    <a:lstStyle/>
                    <a:p>
                      <a:r>
                        <a:rPr lang="ru-RU" sz="500">
                          <a:effectLst/>
                        </a:rPr>
                        <a:t>13</a:t>
                      </a:r>
                      <a:endParaRPr lang="ru-RU" sz="500">
                        <a:effectLst/>
                        <a:latin typeface="Times New Roman"/>
                      </a:endParaRPr>
                    </a:p>
                  </a:txBody>
                  <a:tcPr marL="35826" marR="35826" marT="0" marB="0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Сухой бассейн</a:t>
                      </a:r>
                    </a:p>
                  </a:txBody>
                  <a:tcPr marL="35826" marR="35826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35826" marR="35826" marT="0" marB="0" anchor="ctr"/>
                </a:tc>
              </a:tr>
              <a:tr h="174949">
                <a:tc>
                  <a:txBody>
                    <a:bodyPr/>
                    <a:lstStyle/>
                    <a:p>
                      <a:r>
                        <a:rPr lang="ru-RU" sz="500">
                          <a:effectLst/>
                        </a:rPr>
                        <a:t>14</a:t>
                      </a:r>
                      <a:endParaRPr lang="ru-RU" sz="500">
                        <a:effectLst/>
                        <a:latin typeface="Times New Roman"/>
                      </a:endParaRPr>
                    </a:p>
                  </a:txBody>
                  <a:tcPr marL="35826" marR="35826" marT="0" marB="0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Тоннели </a:t>
                      </a:r>
                    </a:p>
                  </a:txBody>
                  <a:tcPr marL="35826" marR="35826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2+2</a:t>
                      </a:r>
                    </a:p>
                  </a:txBody>
                  <a:tcPr marL="35826" marR="35826" marT="0" marB="0" anchor="ctr"/>
                </a:tc>
              </a:tr>
              <a:tr h="174949">
                <a:tc>
                  <a:txBody>
                    <a:bodyPr/>
                    <a:lstStyle/>
                    <a:p>
                      <a:r>
                        <a:rPr lang="ru-RU" sz="500">
                          <a:effectLst/>
                        </a:rPr>
                        <a:t>15</a:t>
                      </a:r>
                      <a:endParaRPr lang="ru-RU" sz="500">
                        <a:effectLst/>
                        <a:latin typeface="Times New Roman"/>
                      </a:endParaRPr>
                    </a:p>
                  </a:txBody>
                  <a:tcPr marL="35826" marR="35826" marT="0" marB="0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Скакалки </a:t>
                      </a:r>
                    </a:p>
                  </a:txBody>
                  <a:tcPr marL="35826" marR="35826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35826" marR="35826" marT="0" marB="0" anchor="ctr"/>
                </a:tc>
              </a:tr>
              <a:tr h="174949">
                <a:tc>
                  <a:txBody>
                    <a:bodyPr/>
                    <a:lstStyle/>
                    <a:p>
                      <a:r>
                        <a:rPr lang="ru-RU" sz="500">
                          <a:effectLst/>
                        </a:rPr>
                        <a:t>16</a:t>
                      </a:r>
                      <a:endParaRPr lang="ru-RU" sz="500">
                        <a:effectLst/>
                        <a:latin typeface="Times New Roman"/>
                      </a:endParaRPr>
                    </a:p>
                  </a:txBody>
                  <a:tcPr marL="35826" marR="35826" marT="0" marB="0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Гимнастический мостик</a:t>
                      </a:r>
                    </a:p>
                  </a:txBody>
                  <a:tcPr marL="35826" marR="35826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35826" marR="35826" marT="0" marB="0" anchor="ctr"/>
                </a:tc>
              </a:tr>
              <a:tr h="174949">
                <a:tc>
                  <a:txBody>
                    <a:bodyPr/>
                    <a:lstStyle/>
                    <a:p>
                      <a:r>
                        <a:rPr lang="ru-RU" sz="500">
                          <a:effectLst/>
                        </a:rPr>
                        <a:t>17</a:t>
                      </a:r>
                      <a:endParaRPr lang="ru-RU" sz="500">
                        <a:effectLst/>
                        <a:latin typeface="Times New Roman"/>
                      </a:endParaRPr>
                    </a:p>
                  </a:txBody>
                  <a:tcPr marL="35826" marR="35826" marT="0" marB="0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Модули мягкие</a:t>
                      </a:r>
                    </a:p>
                  </a:txBody>
                  <a:tcPr marL="35826" marR="35826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35826" marR="35826" marT="0" marB="0" anchor="ctr"/>
                </a:tc>
              </a:tr>
              <a:tr h="174949">
                <a:tc>
                  <a:txBody>
                    <a:bodyPr/>
                    <a:lstStyle/>
                    <a:p>
                      <a:r>
                        <a:rPr lang="ru-RU" sz="500">
                          <a:effectLst/>
                        </a:rPr>
                        <a:t>18</a:t>
                      </a:r>
                      <a:endParaRPr lang="ru-RU" sz="500">
                        <a:effectLst/>
                        <a:latin typeface="Times New Roman"/>
                      </a:endParaRPr>
                    </a:p>
                  </a:txBody>
                  <a:tcPr marL="35826" marR="35826" marT="0" marB="0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Тактильные дорожки - твердые</a:t>
                      </a:r>
                    </a:p>
                  </a:txBody>
                  <a:tcPr marL="35826" marR="35826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35826" marR="35826" marT="0" marB="0" anchor="ctr"/>
                </a:tc>
              </a:tr>
              <a:tr h="174949">
                <a:tc>
                  <a:txBody>
                    <a:bodyPr/>
                    <a:lstStyle/>
                    <a:p>
                      <a:r>
                        <a:rPr lang="ru-RU" sz="500">
                          <a:effectLst/>
                        </a:rPr>
                        <a:t>19</a:t>
                      </a:r>
                      <a:endParaRPr lang="ru-RU" sz="500">
                        <a:effectLst/>
                        <a:latin typeface="Times New Roman"/>
                      </a:endParaRPr>
                    </a:p>
                  </a:txBody>
                  <a:tcPr marL="35826" marR="35826" marT="0" marB="0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Тренажеры </a:t>
                      </a:r>
                    </a:p>
                  </a:txBody>
                  <a:tcPr marL="35826" marR="35826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35826" marR="35826" marT="0" marB="0" anchor="ctr"/>
                </a:tc>
              </a:tr>
              <a:tr h="174949">
                <a:tc>
                  <a:txBody>
                    <a:bodyPr/>
                    <a:lstStyle/>
                    <a:p>
                      <a:r>
                        <a:rPr lang="ru-RU" sz="500">
                          <a:effectLst/>
                        </a:rPr>
                        <a:t>20</a:t>
                      </a:r>
                      <a:endParaRPr lang="ru-RU" sz="500">
                        <a:effectLst/>
                        <a:latin typeface="Times New Roman"/>
                      </a:endParaRPr>
                    </a:p>
                  </a:txBody>
                  <a:tcPr marL="35826" marR="35826" marT="0" marB="0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Снаряд для прыжков в высоту</a:t>
                      </a:r>
                    </a:p>
                  </a:txBody>
                  <a:tcPr marL="35826" marR="35826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35826" marR="35826" marT="0" marB="0" anchor="ctr"/>
                </a:tc>
              </a:tr>
              <a:tr h="174949">
                <a:tc>
                  <a:txBody>
                    <a:bodyPr/>
                    <a:lstStyle/>
                    <a:p>
                      <a:r>
                        <a:rPr lang="ru-RU" sz="500">
                          <a:effectLst/>
                        </a:rPr>
                        <a:t>22</a:t>
                      </a:r>
                      <a:endParaRPr lang="ru-RU" sz="500">
                        <a:effectLst/>
                        <a:latin typeface="Times New Roman"/>
                      </a:endParaRPr>
                    </a:p>
                  </a:txBody>
                  <a:tcPr marL="35826" marR="35826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Бадминтон </a:t>
                      </a:r>
                    </a:p>
                  </a:txBody>
                  <a:tcPr marL="35826" marR="35826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12 пар</a:t>
                      </a:r>
                    </a:p>
                  </a:txBody>
                  <a:tcPr marL="35826" marR="35826" marT="0" marB="0" anchor="ctr"/>
                </a:tc>
              </a:tr>
              <a:tr h="174949">
                <a:tc>
                  <a:txBody>
                    <a:bodyPr/>
                    <a:lstStyle/>
                    <a:p>
                      <a:r>
                        <a:rPr lang="ru-RU" sz="500">
                          <a:effectLst/>
                        </a:rPr>
                        <a:t>23</a:t>
                      </a:r>
                      <a:endParaRPr lang="ru-RU" sz="500">
                        <a:effectLst/>
                        <a:latin typeface="Times New Roman"/>
                      </a:endParaRPr>
                    </a:p>
                  </a:txBody>
                  <a:tcPr marL="35826" marR="35826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Волейбольная сетка</a:t>
                      </a:r>
                    </a:p>
                  </a:txBody>
                  <a:tcPr marL="35826" marR="35826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35826" marR="35826" marT="0" marB="0" anchor="ctr"/>
                </a:tc>
              </a:tr>
              <a:tr h="174949">
                <a:tc>
                  <a:txBody>
                    <a:bodyPr/>
                    <a:lstStyle/>
                    <a:p>
                      <a:r>
                        <a:rPr lang="ru-RU" sz="500" dirty="0">
                          <a:effectLst/>
                        </a:rPr>
                        <a:t>26</a:t>
                      </a:r>
                      <a:endParaRPr lang="ru-RU" sz="500" dirty="0">
                        <a:effectLst/>
                        <a:latin typeface="Times New Roman"/>
                      </a:endParaRPr>
                    </a:p>
                  </a:txBody>
                  <a:tcPr marL="35826" marR="35826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35826" marR="35826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35826" marR="35826" marT="0" marB="0" anchor="ctr"/>
                </a:tc>
              </a:tr>
            </a:tbl>
          </a:graphicData>
        </a:graphic>
      </p:graphicFrame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2843808" y="-185440"/>
            <a:ext cx="401818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n w="11430">
                <a:solidFill>
                  <a:schemeClr val="accent2">
                    <a:lumMod val="50000"/>
                  </a:schemeClr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Опись </a:t>
            </a:r>
            <a:r>
              <a:rPr lang="ru-RU" b="1" dirty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имущества кабинета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298341"/>
              </p:ext>
            </p:extLst>
          </p:nvPr>
        </p:nvGraphicFramePr>
        <p:xfrm>
          <a:off x="4852900" y="1268757"/>
          <a:ext cx="4183595" cy="506941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13950"/>
                <a:gridCol w="3461828"/>
                <a:gridCol w="407817"/>
              </a:tblGrid>
              <a:tr h="572264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</a:rPr>
                        <a:t>Мелкое </a:t>
                      </a:r>
                      <a:r>
                        <a:rPr lang="ru-RU" sz="1400" dirty="0">
                          <a:effectLst/>
                        </a:rPr>
                        <a:t>физкультурное оборудование</a:t>
                      </a:r>
                      <a:endParaRPr lang="ru-RU" sz="1000" dirty="0">
                        <a:effectLst/>
                      </a:endParaRPr>
                    </a:p>
                    <a:p>
                      <a:pPr algn="ctr"/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0965"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</a:rPr>
                        <a:t>1.</a:t>
                      </a:r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Ленточки:</a:t>
                      </a:r>
                    </a:p>
                    <a:p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 длинные </a:t>
                      </a:r>
                    </a:p>
                    <a:p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-короткие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  <a:p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  <a:p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68580" marR="68580" marT="0" marB="0" anchor="ctr"/>
                </a:tc>
              </a:tr>
              <a:tr h="386619"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</a:rPr>
                        <a:t>2.</a:t>
                      </a:r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Кегли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68580" marR="68580" marT="0" marB="0" anchor="ctr"/>
                </a:tc>
              </a:tr>
              <a:tr h="386619"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</a:rPr>
                        <a:t>3.</a:t>
                      </a:r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Мешочки для метания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68580" marR="68580" marT="0" marB="0" anchor="ctr"/>
                </a:tc>
              </a:tr>
              <a:tr h="386619"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</a:rPr>
                        <a:t>4.</a:t>
                      </a:r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Стэпы</a:t>
                      </a:r>
                      <a:endParaRPr lang="ru-RU" sz="12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en-US" sz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2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86619"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</a:rPr>
                        <a:t>5.</a:t>
                      </a:r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Веревки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</a:tr>
              <a:tr h="386619"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</a:rPr>
                        <a:t>6.</a:t>
                      </a:r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Флажки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68580" marR="68580" marT="0" marB="0" anchor="ctr"/>
                </a:tc>
              </a:tr>
              <a:tr h="386619"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</a:rPr>
                        <a:t>7.</a:t>
                      </a:r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Погремушки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68580" marR="68580" marT="0" marB="0" anchor="ctr"/>
                </a:tc>
              </a:tr>
              <a:tr h="386619"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</a:rPr>
                        <a:t>8.</a:t>
                      </a:r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Шапочки – маски для игр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68580" marR="68580" marT="0" marB="0" anchor="ctr"/>
                </a:tc>
              </a:tr>
              <a:tr h="386619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Технические </a:t>
                      </a: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средства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6619"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Магнитофон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</a:tr>
              <a:tr h="386619"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Ноутбук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158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sp>
        <p:nvSpPr>
          <p:cNvPr id="3" name="AutoShape 3" descr="https://lh3.googleusercontent.com/zHBjcZub2U1_Wyf2Hm1cMUKk-ijkPr3QZlwjmKinhZNWwRnBCiwvtzbv3a6kcJUOWBFaWbbIFon5FlXdSuaCSSTeunlQMnyjfsYt990Q3ZNNu_zDw_lAfZXwTRYHBrMX2Ui7sIGci8IytqV5-i-Zb8uFBnyNmcNkhRJsl5SZdE9xeZTtVoQAJzEWUSXroU8geZMshJMKyAaf_hP4ZC57BtGHl__J1WOHMBJJZwAyOGl2JoMEO7k3MZiLrAMxuLyIqGZ6XYHinbc4AsBPvkfPV1o17ExvykHxow4tACptWj7cJuBvvxa9bnBMEA_bHf26B_qIoJIdjrSEN8UCxxuT7giHd9IkBIoCzP-vT8exk7pkQ2qOyPCnZYHu3DinEVhfnXFmbHt0j65CK0iATXAhtOF034uKDj3r15ArThN16rq1w70dGYuqrWZruFb0Snvm05KGFyqdM9wuY92tvj9MmkDPk3IHzTbbZKQjHa2yGvfsQD3qlsxFkr1lOEwHl55jpzx68KBYAg1MWipw1qPEYuk7wfThSEHltXMTux7jij0IOokjgGSLh6sM4W0Rev8WpG-_RcnbmvN0l7JB9YAsQUWkyJxKLj-ZMA95IKIzADCVYvKb=w1099-h618-no"/>
          <p:cNvSpPr>
            <a:spLocks noChangeAspect="1" noChangeArrowheads="1"/>
          </p:cNvSpPr>
          <p:nvPr/>
        </p:nvSpPr>
        <p:spPr bwMode="auto">
          <a:xfrm>
            <a:off x="155575" y="-2819400"/>
            <a:ext cx="10467975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5" descr="https://lh3.googleusercontent.com/zHBjcZub2U1_Wyf2Hm1cMUKk-ijkPr3QZlwjmKinhZNWwRnBCiwvtzbv3a6kcJUOWBFaWbbIFon5FlXdSuaCSSTeunlQMnyjfsYt990Q3ZNNu_zDw_lAfZXwTRYHBrMX2Ui7sIGci8IytqV5-i-Zb8uFBnyNmcNkhRJsl5SZdE9xeZTtVoQAJzEWUSXroU8geZMshJMKyAaf_hP4ZC57BtGHl__J1WOHMBJJZwAyOGl2JoMEO7k3MZiLrAMxuLyIqGZ6XYHinbc4AsBPvkfPV1o17ExvykHxow4tACptWj7cJuBvvxa9bnBMEA_bHf26B_qIoJIdjrSEN8UCxxuT7giHd9IkBIoCzP-vT8exk7pkQ2qOyPCnZYHu3DinEVhfnXFmbHt0j65CK0iATXAhtOF034uKDj3r15ArThN16rq1w70dGYuqrWZruFb0Snvm05KGFyqdM9wuY92tvj9MmkDPk3IHzTbbZKQjHa2yGvfsQD3qlsxFkr1lOEwHl55jpzx68KBYAg1MWipw1qPEYuk7wfThSEHltXMTux7jij0IOokjgGSLh6sM4W0Rev8WpG-_RcnbmvN0l7JB9YAsQUWkyJxKLj-ZMA95IKIzADCVYvKb=w1099-h618-no"/>
          <p:cNvSpPr>
            <a:spLocks noChangeAspect="1" noChangeArrowheads="1"/>
          </p:cNvSpPr>
          <p:nvPr/>
        </p:nvSpPr>
        <p:spPr bwMode="auto">
          <a:xfrm>
            <a:off x="307975" y="-2667000"/>
            <a:ext cx="10467975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lh3.googleusercontent.com/zHBjcZub2U1_Wyf2Hm1cMUKk-ijkPr3QZlwjmKinhZNWwRnBCiwvtzbv3a6kcJUOWBFaWbbIFon5FlXdSuaCSSTeunlQMnyjfsYt990Q3ZNNu_zDw_lAfZXwTRYHBrMX2Ui7sIGci8IytqV5-i-Zb8uFBnyNmcNkhRJsl5SZdE9xeZTtVoQAJzEWUSXroU8geZMshJMKyAaf_hP4ZC57BtGHl__J1WOHMBJJZwAyOGl2JoMEO7k3MZiLrAMxuLyIqGZ6XYHinbc4AsBPvkfPV1o17ExvykHxow4tACptWj7cJuBvvxa9bnBMEA_bHf26B_qIoJIdjrSEN8UCxxuT7giHd9IkBIoCzP-vT8exk7pkQ2qOyPCnZYHu3DinEVhfnXFmbHt0j65CK0iATXAhtOF034uKDj3r15ArThN16rq1w70dGYuqrWZruFb0Snvm05KGFyqdM9wuY92tvj9MmkDPk3IHzTbbZKQjHa2yGvfsQD3qlsxFkr1lOEwHl55jpzx68KBYAg1MWipw1qPEYuk7wfThSEHltXMTux7jij0IOokjgGSLh6sM4W0Rev8WpG-_RcnbmvN0l7JB9YAsQUWkyJxKLj-ZMA95IKIzADCVYvKb=w1099-h618-no"/>
          <p:cNvSpPr>
            <a:spLocks noChangeAspect="1" noChangeArrowheads="1"/>
          </p:cNvSpPr>
          <p:nvPr/>
        </p:nvSpPr>
        <p:spPr bwMode="auto">
          <a:xfrm>
            <a:off x="460375" y="-2514600"/>
            <a:ext cx="10467975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s://lh3.googleusercontent.com/xGV2B2S5aX_lEXHcL3iV4no0pD5dB_JFGqGsarPhpI0nlUzLRBXDAcGrQidW-LyD2x0MlUxuQMIpgijJm0CuwGGTqjT8GX13c0QMQEdTjEGsZwF6kal9Ef7yZk5qbEyXJJ3tSjZFZs9pNyMBL6d_ree8Lc8b4OYqfYtp3PcflGoOcpe2Wum95fx0sqKcq39hg6j51R3xgdp7hq7AIehepB4Kv4UQ2DtWbFne_CHgVnfrTJpefu-HzDvBewG1bONxtEUOwjKl7dBzUXD2Qc_-0b3yLa4glHYh5RWmbG0Rsw3D6fbQ94O7ynRBUHAQkJD4uZwyla-6_-LHSrXtJhCShaoyCCrPKImOqJrLTNRhDYc0sxVjMI-1cRg79Jx2lenbO4MAD0O0dbQhiSiCQfRcMB_kpJdv9EoJ2Q8vTScBz4__z-pNHXwtx_O2cBHrbnxGnos7Ev79eQyQIVixGraov_q_9IyaISzDa52Xp5hG9HHhI-1Dl9V63Lm4ptL1hnOfOL0LCC5hs39SzX131tE_VAnMbkBduQu3YBd1eJOCt8disoBS1LKuOBotBzjlXQooQv6KbeV7wXB22T0I0pV0AGJTJXhKZ_kHBuWQ9-8aZwzVNhwn=w348-h618-no"/>
          <p:cNvSpPr>
            <a:spLocks noChangeAspect="1" noChangeArrowheads="1"/>
          </p:cNvSpPr>
          <p:nvPr/>
        </p:nvSpPr>
        <p:spPr bwMode="auto">
          <a:xfrm>
            <a:off x="155575" y="-2819400"/>
            <a:ext cx="33147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lh3.googleusercontent.com/xGV2B2S5aX_lEXHcL3iV4no0pD5dB_JFGqGsarPhpI0nlUzLRBXDAcGrQidW-LyD2x0MlUxuQMIpgijJm0CuwGGTqjT8GX13c0QMQEdTjEGsZwF6kal9Ef7yZk5qbEyXJJ3tSjZFZs9pNyMBL6d_ree8Lc8b4OYqfYtp3PcflGoOcpe2Wum95fx0sqKcq39hg6j51R3xgdp7hq7AIehepB4Kv4UQ2DtWbFne_CHgVnfrTJpefu-HzDvBewG1bONxtEUOwjKl7dBzUXD2Qc_-0b3yLa4glHYh5RWmbG0Rsw3D6fbQ94O7ynRBUHAQkJD4uZwyla-6_-LHSrXtJhCShaoyCCrPKImOqJrLTNRhDYc0sxVjMI-1cRg79Jx2lenbO4MAD0O0dbQhiSiCQfRcMB_kpJdv9EoJ2Q8vTScBz4__z-pNHXwtx_O2cBHrbnxGnos7Ev79eQyQIVixGraov_q_9IyaISzDa52Xp5hG9HHhI-1Dl9V63Lm4ptL1hnOfOL0LCC5hs39SzX131tE_VAnMbkBduQu3YBd1eJOCt8disoBS1LKuOBotBzjlXQooQv6KbeV7wXB22T0I0pV0AGJTJXhKZ_kHBuWQ9-8aZwzVNhwn=w348-h618-no"/>
          <p:cNvSpPr>
            <a:spLocks noChangeAspect="1" noChangeArrowheads="1"/>
          </p:cNvSpPr>
          <p:nvPr/>
        </p:nvSpPr>
        <p:spPr bwMode="auto">
          <a:xfrm>
            <a:off x="307975" y="-2667000"/>
            <a:ext cx="33147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661134"/>
              </p:ext>
            </p:extLst>
          </p:nvPr>
        </p:nvGraphicFramePr>
        <p:xfrm>
          <a:off x="251520" y="705347"/>
          <a:ext cx="8712967" cy="567058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680518"/>
                <a:gridCol w="1636904"/>
                <a:gridCol w="2395545"/>
              </a:tblGrid>
              <a:tr h="2305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Название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Автор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издательство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</a:tr>
              <a:tr h="1301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Здоровый дошкольник 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31775" algn="l"/>
                        </a:tabLs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С. П.Громова 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Калининград.1997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</a:tr>
              <a:tr h="2603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Физическое воспитание в детском саду 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Э.Я Степаненкова 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Москва «Мозаика  -Синтез»2009.- 96с.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</a:tr>
              <a:tr h="2603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физкультурные занятия с детьми мл.  ср.ст. подгот возраст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Л.И Пензулаева 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Москва «Мозаика  -Синтез»2009.-80с.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</a:tr>
              <a:tr h="2603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Подвижные и игровые упражнения для детей 5-7лет 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Л.И Пензулаева 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Москва.2001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</a:tr>
              <a:tr h="3904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Физическая культура дошкольникам (мл, ср, ст возраст)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Л. Д.Глазырина 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Москва. 1999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</a:tr>
              <a:tr h="2603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Физкультурные праздники в детском саду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31775" algn="l"/>
                        </a:tabLs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В.Н., Шебеко., Н.Н.Ермак 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Москва.2006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</a:tr>
              <a:tr h="1301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Игры с мячом и ракеткой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В.Г.Гришин. 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«Просвещение» 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</a:tr>
              <a:tr h="7444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«Уроки доктора Айболита»,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«Уроки Мойдодыра»,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«Твоё здоровье»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Г.Зайцев 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Санкт – П.,1997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</a:tr>
              <a:tr h="2603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Развивающая педагогика оздоровления.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В. Т Кудрявцев, Б. Б Егоров 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Москва. 2000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</a:tr>
              <a:tr h="2603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Ребенок в детском саду 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М.А.Рунова 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Дошкольное воспитание.2006.№4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</a:tr>
              <a:tr h="1301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Радость в движении.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М.А.Рунова 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Москва.2004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</a:tr>
              <a:tr h="2603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Занятия физической культурой 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Л. Горькова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Л. А. Обухова 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Москва.2005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</a:tr>
              <a:tr h="2603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Физкультурные занятия, игры и упражнения на прогулке. 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31775" algn="l"/>
                        </a:tabLs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В.Г.Фролов 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«Просвещение»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</a:tr>
              <a:tr h="2603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Сценарии оздоровительных досугов для детей 6-7лет.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М. Ю.Картушина 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Москва.2007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</a:tr>
              <a:tr h="2603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Зеленый огонек здоровья. Старшая группа 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М. Ю.Картушина 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Санкт – П.,2005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</a:tr>
              <a:tr h="2603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Развитие у дошкольников ловкость, силу, выносливость.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Е.Н.Вавилова, 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«Просвещение»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</a:tr>
              <a:tr h="2603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Физическая культура в детском саду.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Т.И.Осокина</a:t>
                      </a: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«Просвещение»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812" marR="48812" marT="0" marB="0"/>
                </a:tc>
              </a:tr>
            </a:tbl>
          </a:graphicData>
        </a:graphic>
      </p:graphicFrame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2427596" y="84250"/>
            <a:ext cx="39719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1775" algn="l"/>
              </a:tabLst>
            </a:pPr>
            <a:r>
              <a:rPr lang="ru-RU" sz="1600" b="1" dirty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Учебно-методическая литература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177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5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sp>
        <p:nvSpPr>
          <p:cNvPr id="3" name="AutoShape 3" descr="https://lh3.googleusercontent.com/zHBjcZub2U1_Wyf2Hm1cMUKk-ijkPr3QZlwjmKinhZNWwRnBCiwvtzbv3a6kcJUOWBFaWbbIFon5FlXdSuaCSSTeunlQMnyjfsYt990Q3ZNNu_zDw_lAfZXwTRYHBrMX2Ui7sIGci8IytqV5-i-Zb8uFBnyNmcNkhRJsl5SZdE9xeZTtVoQAJzEWUSXroU8geZMshJMKyAaf_hP4ZC57BtGHl__J1WOHMBJJZwAyOGl2JoMEO7k3MZiLrAMxuLyIqGZ6XYHinbc4AsBPvkfPV1o17ExvykHxow4tACptWj7cJuBvvxa9bnBMEA_bHf26B_qIoJIdjrSEN8UCxxuT7giHd9IkBIoCzP-vT8exk7pkQ2qOyPCnZYHu3DinEVhfnXFmbHt0j65CK0iATXAhtOF034uKDj3r15ArThN16rq1w70dGYuqrWZruFb0Snvm05KGFyqdM9wuY92tvj9MmkDPk3IHzTbbZKQjHa2yGvfsQD3qlsxFkr1lOEwHl55jpzx68KBYAg1MWipw1qPEYuk7wfThSEHltXMTux7jij0IOokjgGSLh6sM4W0Rev8WpG-_RcnbmvN0l7JB9YAsQUWkyJxKLj-ZMA95IKIzADCVYvKb=w1099-h618-no"/>
          <p:cNvSpPr>
            <a:spLocks noChangeAspect="1" noChangeArrowheads="1"/>
          </p:cNvSpPr>
          <p:nvPr/>
        </p:nvSpPr>
        <p:spPr bwMode="auto">
          <a:xfrm>
            <a:off x="155575" y="-2819400"/>
            <a:ext cx="10467975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5" descr="https://lh3.googleusercontent.com/zHBjcZub2U1_Wyf2Hm1cMUKk-ijkPr3QZlwjmKinhZNWwRnBCiwvtzbv3a6kcJUOWBFaWbbIFon5FlXdSuaCSSTeunlQMnyjfsYt990Q3ZNNu_zDw_lAfZXwTRYHBrMX2Ui7sIGci8IytqV5-i-Zb8uFBnyNmcNkhRJsl5SZdE9xeZTtVoQAJzEWUSXroU8geZMshJMKyAaf_hP4ZC57BtGHl__J1WOHMBJJZwAyOGl2JoMEO7k3MZiLrAMxuLyIqGZ6XYHinbc4AsBPvkfPV1o17ExvykHxow4tACptWj7cJuBvvxa9bnBMEA_bHf26B_qIoJIdjrSEN8UCxxuT7giHd9IkBIoCzP-vT8exk7pkQ2qOyPCnZYHu3DinEVhfnXFmbHt0j65CK0iATXAhtOF034uKDj3r15ArThN16rq1w70dGYuqrWZruFb0Snvm05KGFyqdM9wuY92tvj9MmkDPk3IHzTbbZKQjHa2yGvfsQD3qlsxFkr1lOEwHl55jpzx68KBYAg1MWipw1qPEYuk7wfThSEHltXMTux7jij0IOokjgGSLh6sM4W0Rev8WpG-_RcnbmvN0l7JB9YAsQUWkyJxKLj-ZMA95IKIzADCVYvKb=w1099-h618-no"/>
          <p:cNvSpPr>
            <a:spLocks noChangeAspect="1" noChangeArrowheads="1"/>
          </p:cNvSpPr>
          <p:nvPr/>
        </p:nvSpPr>
        <p:spPr bwMode="auto">
          <a:xfrm>
            <a:off x="307975" y="-2667000"/>
            <a:ext cx="10467975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lh3.googleusercontent.com/zHBjcZub2U1_Wyf2Hm1cMUKk-ijkPr3QZlwjmKinhZNWwRnBCiwvtzbv3a6kcJUOWBFaWbbIFon5FlXdSuaCSSTeunlQMnyjfsYt990Q3ZNNu_zDw_lAfZXwTRYHBrMX2Ui7sIGci8IytqV5-i-Zb8uFBnyNmcNkhRJsl5SZdE9xeZTtVoQAJzEWUSXroU8geZMshJMKyAaf_hP4ZC57BtGHl__J1WOHMBJJZwAyOGl2JoMEO7k3MZiLrAMxuLyIqGZ6XYHinbc4AsBPvkfPV1o17ExvykHxow4tACptWj7cJuBvvxa9bnBMEA_bHf26B_qIoJIdjrSEN8UCxxuT7giHd9IkBIoCzP-vT8exk7pkQ2qOyPCnZYHu3DinEVhfnXFmbHt0j65CK0iATXAhtOF034uKDj3r15ArThN16rq1w70dGYuqrWZruFb0Snvm05KGFyqdM9wuY92tvj9MmkDPk3IHzTbbZKQjHa2yGvfsQD3qlsxFkr1lOEwHl55jpzx68KBYAg1MWipw1qPEYuk7wfThSEHltXMTux7jij0IOokjgGSLh6sM4W0Rev8WpG-_RcnbmvN0l7JB9YAsQUWkyJxKLj-ZMA95IKIzADCVYvKb=w1099-h618-no"/>
          <p:cNvSpPr>
            <a:spLocks noChangeAspect="1" noChangeArrowheads="1"/>
          </p:cNvSpPr>
          <p:nvPr/>
        </p:nvSpPr>
        <p:spPr bwMode="auto">
          <a:xfrm>
            <a:off x="460375" y="-2514600"/>
            <a:ext cx="10467975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s://lh3.googleusercontent.com/xGV2B2S5aX_lEXHcL3iV4no0pD5dB_JFGqGsarPhpI0nlUzLRBXDAcGrQidW-LyD2x0MlUxuQMIpgijJm0CuwGGTqjT8GX13c0QMQEdTjEGsZwF6kal9Ef7yZk5qbEyXJJ3tSjZFZs9pNyMBL6d_ree8Lc8b4OYqfYtp3PcflGoOcpe2Wum95fx0sqKcq39hg6j51R3xgdp7hq7AIehepB4Kv4UQ2DtWbFne_CHgVnfrTJpefu-HzDvBewG1bONxtEUOwjKl7dBzUXD2Qc_-0b3yLa4glHYh5RWmbG0Rsw3D6fbQ94O7ynRBUHAQkJD4uZwyla-6_-LHSrXtJhCShaoyCCrPKImOqJrLTNRhDYc0sxVjMI-1cRg79Jx2lenbO4MAD0O0dbQhiSiCQfRcMB_kpJdv9EoJ2Q8vTScBz4__z-pNHXwtx_O2cBHrbnxGnos7Ev79eQyQIVixGraov_q_9IyaISzDa52Xp5hG9HHhI-1Dl9V63Lm4ptL1hnOfOL0LCC5hs39SzX131tE_VAnMbkBduQu3YBd1eJOCt8disoBS1LKuOBotBzjlXQooQv6KbeV7wXB22T0I0pV0AGJTJXhKZ_kHBuWQ9-8aZwzVNhwn=w348-h618-no"/>
          <p:cNvSpPr>
            <a:spLocks noChangeAspect="1" noChangeArrowheads="1"/>
          </p:cNvSpPr>
          <p:nvPr/>
        </p:nvSpPr>
        <p:spPr bwMode="auto">
          <a:xfrm>
            <a:off x="155575" y="-2819400"/>
            <a:ext cx="33147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lh3.googleusercontent.com/xGV2B2S5aX_lEXHcL3iV4no0pD5dB_JFGqGsarPhpI0nlUzLRBXDAcGrQidW-LyD2x0MlUxuQMIpgijJm0CuwGGTqjT8GX13c0QMQEdTjEGsZwF6kal9Ef7yZk5qbEyXJJ3tSjZFZs9pNyMBL6d_ree8Lc8b4OYqfYtp3PcflGoOcpe2Wum95fx0sqKcq39hg6j51R3xgdp7hq7AIehepB4Kv4UQ2DtWbFne_CHgVnfrTJpefu-HzDvBewG1bONxtEUOwjKl7dBzUXD2Qc_-0b3yLa4glHYh5RWmbG0Rsw3D6fbQ94O7ynRBUHAQkJD4uZwyla-6_-LHSrXtJhCShaoyCCrPKImOqJrLTNRhDYc0sxVjMI-1cRg79Jx2lenbO4MAD0O0dbQhiSiCQfRcMB_kpJdv9EoJ2Q8vTScBz4__z-pNHXwtx_O2cBHrbnxGnos7Ev79eQyQIVixGraov_q_9IyaISzDa52Xp5hG9HHhI-1Dl9V63Lm4ptL1hnOfOL0LCC5hs39SzX131tE_VAnMbkBduQu3YBd1eJOCt8disoBS1LKuOBotBzjlXQooQv6KbeV7wXB22T0I0pV0AGJTJXhKZ_kHBuWQ9-8aZwzVNhwn=w348-h618-no"/>
          <p:cNvSpPr>
            <a:spLocks noChangeAspect="1" noChangeArrowheads="1"/>
          </p:cNvSpPr>
          <p:nvPr/>
        </p:nvSpPr>
        <p:spPr bwMode="auto">
          <a:xfrm>
            <a:off x="307975" y="-2667000"/>
            <a:ext cx="33147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2198778"/>
              </p:ext>
            </p:extLst>
          </p:nvPr>
        </p:nvGraphicFramePr>
        <p:xfrm>
          <a:off x="307975" y="475113"/>
          <a:ext cx="8728519" cy="586306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552057"/>
                <a:gridCol w="1994073"/>
                <a:gridCol w="2182389"/>
              </a:tblGrid>
              <a:tr h="2960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Спортивные игры и упражнения в детском саду.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Э.Й. Адашкявичене, 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«Просвещение»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</a:tr>
              <a:tr h="4067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Физкультурные занятия и спортивные игры в детском саду.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А.И.Фомина, 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«Просвещение»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</a:tr>
              <a:tr h="2960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Физкультурные праздники в детском саду 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Н.Луконина, Л.Чадова 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Москва.2004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</a:tr>
              <a:tr h="4067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Спортивные праздники и развлечения, сценарии 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В. Я., Лысова С.Я.Яковлева 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АРКТИ,2000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</a:tr>
              <a:tr h="2033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Воспитание здорового ребенка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М.Д.Маханева, 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«АРКТИ»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</a:tr>
              <a:tr h="2960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Физическое воспитание детей на севере. 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Н.Д.Вершинина, 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«Просвещение»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</a:tr>
              <a:tr h="4440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Физкультурное занятие на воздухе с детьми дошкольного возраста.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В.Г.Фролов, 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«Просвещение»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</a:tr>
              <a:tr h="2960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Физкультурные занятия с детьми 4-5 лет.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Л.И.Пензулаева</a:t>
                      </a: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«Просвещение»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</a:tr>
              <a:tr h="2960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Физическая культура шестилеток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Н.Т.Лебедева</a:t>
                      </a: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«Народная Асвета»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</a:tr>
              <a:tr h="2033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Укрепляйте здоровье детей.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Е.Н.Вавилова, 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«Просвещение»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</a:tr>
              <a:tr h="2033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</a:tr>
              <a:tr h="2960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Физическая культура для малышей.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31775" algn="l"/>
                        </a:tabLst>
                      </a:pPr>
                      <a:r>
                        <a:rPr lang="ru-RU" sz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С.Я.Лайзане</a:t>
                      </a: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«Просвещение»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</a:tr>
              <a:tr h="4067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Комплексы утренней гимнастики в детском саду.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К.С.Бабина</a:t>
                      </a: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«Просвещение»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</a:tr>
              <a:tr h="2960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Физическая культура в дошкольном детстве.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Н.В </a:t>
                      </a:r>
                      <a:r>
                        <a:rPr lang="ru-RU" sz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Полтавцева</a:t>
                      </a: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,.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«Просвещение»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</a:tr>
              <a:tr h="2960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Общеразвивающие упражнения в детском саду 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Г.П. Лескова,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«Просвещение»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</a:tr>
              <a:tr h="4067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Физическое развитие и здоровье детей 3 -7 лет.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Л.В. Яковлев, 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«</a:t>
                      </a:r>
                      <a:r>
                        <a:rPr lang="ru-RU" sz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Владос</a:t>
                      </a: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Часть 3.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</a:tr>
              <a:tr h="4067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Физическое развитие и здоровье детей 3 -7 лет.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Л. В.Яковлев, 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«</a:t>
                      </a:r>
                      <a:r>
                        <a:rPr lang="ru-RU" sz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Владос</a:t>
                      </a: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Часть 1.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</a:tr>
              <a:tr h="4067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Конспекты занятий, досугов,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Диагностический материал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в наличии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919" marR="4991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335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540</TotalTime>
  <Words>1265</Words>
  <Application>Microsoft Office PowerPoint</Application>
  <PresentationFormat>Экран (4:3)</PresentationFormat>
  <Paragraphs>385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Тема1</vt:lpstr>
      <vt:lpstr>5_Тема9</vt:lpstr>
      <vt:lpstr>6_Тема9</vt:lpstr>
      <vt:lpstr>7_Тема9</vt:lpstr>
      <vt:lpstr>8_Тема9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Нелюшка</dc:creator>
  <cp:lastModifiedBy>Anna</cp:lastModifiedBy>
  <cp:revision>44</cp:revision>
  <dcterms:created xsi:type="dcterms:W3CDTF">2014-05-14T16:31:48Z</dcterms:created>
  <dcterms:modified xsi:type="dcterms:W3CDTF">2017-05-21T10:55:09Z</dcterms:modified>
</cp:coreProperties>
</file>