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7" r:id="rId6"/>
    <p:sldId id="258" r:id="rId7"/>
    <p:sldId id="260" r:id="rId8"/>
    <p:sldId id="263" r:id="rId9"/>
    <p:sldId id="262" r:id="rId10"/>
    <p:sldId id="264" r:id="rId11"/>
    <p:sldId id="265" r:id="rId12"/>
    <p:sldId id="266" r:id="rId13"/>
    <p:sldId id="259" r:id="rId14"/>
    <p:sldId id="267" r:id="rId15"/>
    <p:sldId id="261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4382FF"/>
    <a:srgbClr val="256EFF"/>
    <a:srgbClr val="0156FF"/>
    <a:srgbClr val="002570"/>
    <a:srgbClr val="0044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680956547098292E-2"/>
          <c:y val="4.4057617797775325E-2"/>
          <c:w val="0.86042541557305396"/>
          <c:h val="0.594377577802774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Нарушение коммуникативных навыков</c:v>
                </c:pt>
                <c:pt idx="1">
                  <c:v>Низкая самооценка</c:v>
                </c:pt>
                <c:pt idx="2">
                  <c:v>Страхи, тревожность</c:v>
                </c:pt>
                <c:pt idx="3">
                  <c:v>Негативные эмоциональные проявления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итоговой диагностики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Нарушение коммуникативных навыков</c:v>
                </c:pt>
                <c:pt idx="1">
                  <c:v>Низкая самооценка</c:v>
                </c:pt>
                <c:pt idx="2">
                  <c:v>Страхи, тревожность</c:v>
                </c:pt>
                <c:pt idx="3">
                  <c:v>Негативные эмоциональные проявления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</c:ser>
        <c:axId val="83456000"/>
        <c:axId val="83457536"/>
      </c:barChart>
      <c:catAx>
        <c:axId val="83456000"/>
        <c:scaling>
          <c:orientation val="minMax"/>
        </c:scaling>
        <c:axPos val="b"/>
        <c:tickLblPos val="nextTo"/>
        <c:crossAx val="83457536"/>
        <c:crosses val="autoZero"/>
        <c:auto val="1"/>
        <c:lblAlgn val="ctr"/>
        <c:lblOffset val="100"/>
      </c:catAx>
      <c:valAx>
        <c:axId val="83457536"/>
        <c:scaling>
          <c:orientation val="minMax"/>
        </c:scaling>
        <c:axPos val="l"/>
        <c:majorGridlines/>
        <c:numFmt formatCode="General" sourceLinked="1"/>
        <c:tickLblPos val="nextTo"/>
        <c:crossAx val="8345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9942403032957"/>
          <c:y val="0.85648481439820079"/>
          <c:w val="0.77193168562263059"/>
          <c:h val="0.1402049743782027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680956547098292E-2"/>
          <c:y val="4.4057617797775339E-2"/>
          <c:w val="0.86042541557305441"/>
          <c:h val="0.59437757780277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Нарушение коммуникативных навыков</c:v>
                </c:pt>
                <c:pt idx="1">
                  <c:v>Низкая самооценка</c:v>
                </c:pt>
                <c:pt idx="2">
                  <c:v>Страхи, тревожность</c:v>
                </c:pt>
                <c:pt idx="3">
                  <c:v>Негативные эмоциональные проявления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итоговой диагностики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Нарушение коммуникативных навыков</c:v>
                </c:pt>
                <c:pt idx="1">
                  <c:v>Низкая самооценка</c:v>
                </c:pt>
                <c:pt idx="2">
                  <c:v>Страхи, тревожность</c:v>
                </c:pt>
                <c:pt idx="3">
                  <c:v>Негативные эмоциональные проявления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axId val="83467264"/>
        <c:axId val="83964672"/>
      </c:barChart>
      <c:catAx>
        <c:axId val="83467264"/>
        <c:scaling>
          <c:orientation val="minMax"/>
        </c:scaling>
        <c:axPos val="b"/>
        <c:tickLblPos val="nextTo"/>
        <c:crossAx val="83964672"/>
        <c:crosses val="autoZero"/>
        <c:auto val="1"/>
        <c:lblAlgn val="ctr"/>
        <c:lblOffset val="100"/>
      </c:catAx>
      <c:valAx>
        <c:axId val="83964672"/>
        <c:scaling>
          <c:orientation val="minMax"/>
        </c:scaling>
        <c:axPos val="l"/>
        <c:majorGridlines/>
        <c:numFmt formatCode="General" sourceLinked="1"/>
        <c:tickLblPos val="nextTo"/>
        <c:crossAx val="8346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99424030329581"/>
          <c:y val="0.85648481439820101"/>
          <c:w val="0.7719316856226307"/>
          <c:h val="0.1402049743782027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BDEF2-E3CC-4817-8C48-EDF3FE5D08A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34DB691-7E59-4DCA-A3AC-15288FE67D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2">
              <a:lumMod val="60000"/>
              <a:lumOff val="4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Информационно-диагностический</a:t>
          </a:r>
          <a:endParaRPr lang="ru-RU" sz="2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30F51-6728-45D6-BF57-473A43288AF6}" type="parTrans" cxnId="{F97D2E98-75C5-4BA4-917F-80F05CEF4F1C}">
      <dgm:prSet/>
      <dgm:spPr/>
      <dgm:t>
        <a:bodyPr/>
        <a:lstStyle/>
        <a:p>
          <a:endParaRPr lang="ru-RU"/>
        </a:p>
      </dgm:t>
    </dgm:pt>
    <dgm:pt modelId="{4E903E05-9747-488B-B4D4-725CCF6F7D08}" type="sibTrans" cxnId="{F97D2E98-75C5-4BA4-917F-80F05CEF4F1C}">
      <dgm:prSet/>
      <dgm:spPr/>
      <dgm:t>
        <a:bodyPr/>
        <a:lstStyle/>
        <a:p>
          <a:endParaRPr lang="ru-RU"/>
        </a:p>
      </dgm:t>
    </dgm:pt>
    <dgm:pt modelId="{9F126330-2650-4ADB-831B-5E1566D7308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2">
              <a:lumMod val="60000"/>
              <a:lumOff val="4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endParaRPr lang="ru-RU" sz="2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762F6-4A8D-400D-88D9-8E862D5E59E4}" type="parTrans" cxnId="{5CD75BCD-8736-4056-81AB-2C086F386A48}">
      <dgm:prSet/>
      <dgm:spPr/>
      <dgm:t>
        <a:bodyPr/>
        <a:lstStyle/>
        <a:p>
          <a:endParaRPr lang="ru-RU"/>
        </a:p>
      </dgm:t>
    </dgm:pt>
    <dgm:pt modelId="{6CC72B89-BFA6-42ED-A652-8D0ABA1B0D23}" type="sibTrans" cxnId="{5CD75BCD-8736-4056-81AB-2C086F386A48}">
      <dgm:prSet/>
      <dgm:spPr/>
      <dgm:t>
        <a:bodyPr/>
        <a:lstStyle/>
        <a:p>
          <a:endParaRPr lang="ru-RU"/>
        </a:p>
      </dgm:t>
    </dgm:pt>
    <dgm:pt modelId="{B8362D91-BFF1-472F-BC95-681C0D8846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2">
              <a:lumMod val="60000"/>
              <a:lumOff val="4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Итоговый</a:t>
          </a:r>
          <a:endParaRPr lang="ru-RU" sz="2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F564A-BCDC-469A-B2B0-DA090141E643}" type="parTrans" cxnId="{15CE0F1D-D40A-4957-BF18-D08AA2CAA25E}">
      <dgm:prSet/>
      <dgm:spPr/>
      <dgm:t>
        <a:bodyPr/>
        <a:lstStyle/>
        <a:p>
          <a:endParaRPr lang="ru-RU"/>
        </a:p>
      </dgm:t>
    </dgm:pt>
    <dgm:pt modelId="{E10E4BE4-CAAD-48F1-8ED1-B224F76E541C}" type="sibTrans" cxnId="{15CE0F1D-D40A-4957-BF18-D08AA2CAA25E}">
      <dgm:prSet/>
      <dgm:spPr/>
      <dgm:t>
        <a:bodyPr/>
        <a:lstStyle/>
        <a:p>
          <a:endParaRPr lang="ru-RU"/>
        </a:p>
      </dgm:t>
    </dgm:pt>
    <dgm:pt modelId="{0B2D526C-81BD-4011-8065-A74EBBA0E171}" type="pres">
      <dgm:prSet presAssocID="{E89BDEF2-E3CC-4817-8C48-EDF3FE5D08A8}" presName="linearFlow" presStyleCnt="0">
        <dgm:presLayoutVars>
          <dgm:dir/>
          <dgm:resizeHandles val="exact"/>
        </dgm:presLayoutVars>
      </dgm:prSet>
      <dgm:spPr/>
    </dgm:pt>
    <dgm:pt modelId="{B8B8FB7D-76F7-492A-BF3B-63B0805ABF1C}" type="pres">
      <dgm:prSet presAssocID="{734DB691-7E59-4DCA-A3AC-15288FE67DCC}" presName="composite" presStyleCnt="0"/>
      <dgm:spPr/>
    </dgm:pt>
    <dgm:pt modelId="{CCD77F01-0552-4C5E-B155-0B64B95D8689}" type="pres">
      <dgm:prSet presAssocID="{734DB691-7E59-4DCA-A3AC-15288FE67DCC}" presName="imgShp" presStyleLbl="fgImgPlace1" presStyleIdx="0" presStyleCnt="3" custLinFactNeighborX="-85016" custLinFactNeighborY="123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F97ECD84-D152-4490-B88C-7EAABC7CFD69}" type="pres">
      <dgm:prSet presAssocID="{734DB691-7E59-4DCA-A3AC-15288FE67DCC}" presName="txShp" presStyleLbl="node1" presStyleIdx="0" presStyleCnt="3" custScaleX="119502" custScaleY="74483" custLinFactNeighborX="11149" custLinFactNeighborY="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55F8-A6BD-433A-9BC6-70DEEED2A74B}" type="pres">
      <dgm:prSet presAssocID="{4E903E05-9747-488B-B4D4-725CCF6F7D08}" presName="spacing" presStyleCnt="0"/>
      <dgm:spPr/>
    </dgm:pt>
    <dgm:pt modelId="{17A14A4D-9861-4740-BCD7-3EA82B9B11A7}" type="pres">
      <dgm:prSet presAssocID="{9F126330-2650-4ADB-831B-5E1566D73088}" presName="composite" presStyleCnt="0"/>
      <dgm:spPr/>
    </dgm:pt>
    <dgm:pt modelId="{B7E35FBF-2127-496C-BFB0-956633D255D9}" type="pres">
      <dgm:prSet presAssocID="{9F126330-2650-4ADB-831B-5E1566D73088}" presName="imgShp" presStyleLbl="fgImgPlace1" presStyleIdx="1" presStyleCnt="3" custLinFactNeighborX="-70260" custLinFactNeighborY="-302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19A6E96C-B0A6-44BD-8DF6-B2705A958B14}" type="pres">
      <dgm:prSet presAssocID="{9F126330-2650-4ADB-831B-5E1566D73088}" presName="txShp" presStyleLbl="node1" presStyleIdx="1" presStyleCnt="3" custScaleX="118452" custScaleY="68073" custLinFactNeighborX="10886" custLinFactNeighborY="-4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86630-C4D5-4BA1-AE87-8720A3ECD16A}" type="pres">
      <dgm:prSet presAssocID="{6CC72B89-BFA6-42ED-A652-8D0ABA1B0D23}" presName="spacing" presStyleCnt="0"/>
      <dgm:spPr/>
    </dgm:pt>
    <dgm:pt modelId="{090D7B39-8D74-4D58-A6D8-CB491074AF5E}" type="pres">
      <dgm:prSet presAssocID="{B8362D91-BFF1-472F-BC95-681C0D8846A7}" presName="composite" presStyleCnt="0"/>
      <dgm:spPr/>
    </dgm:pt>
    <dgm:pt modelId="{91AD7120-7969-4D0E-BA97-F282F40166E1}" type="pres">
      <dgm:prSet presAssocID="{B8362D91-BFF1-472F-BC95-681C0D8846A7}" presName="imgShp" presStyleLbl="fgImgPlace1" presStyleIdx="2" presStyleCnt="3" custLinFactNeighborX="-57033" custLinFactNeighborY="-760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7F2127C5-1CC5-41F3-9EDC-72D6E76E83BF}" type="pres">
      <dgm:prSet presAssocID="{B8362D91-BFF1-472F-BC95-681C0D8846A7}" presName="txShp" presStyleLbl="node1" presStyleIdx="2" presStyleCnt="3" custScaleX="120001" custScaleY="59265" custLinFactNeighborX="10685" custLinFactNeighborY="-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2FA72-23C3-4256-AFB5-FA47364ED03B}" type="presOf" srcId="{B8362D91-BFF1-472F-BC95-681C0D8846A7}" destId="{7F2127C5-1CC5-41F3-9EDC-72D6E76E83BF}" srcOrd="0" destOrd="0" presId="urn:microsoft.com/office/officeart/2005/8/layout/vList3#1"/>
    <dgm:cxn modelId="{E0B17B1B-43CA-4A5F-A556-E608281123F1}" type="presOf" srcId="{E89BDEF2-E3CC-4817-8C48-EDF3FE5D08A8}" destId="{0B2D526C-81BD-4011-8065-A74EBBA0E171}" srcOrd="0" destOrd="0" presId="urn:microsoft.com/office/officeart/2005/8/layout/vList3#1"/>
    <dgm:cxn modelId="{15CE0F1D-D40A-4957-BF18-D08AA2CAA25E}" srcId="{E89BDEF2-E3CC-4817-8C48-EDF3FE5D08A8}" destId="{B8362D91-BFF1-472F-BC95-681C0D8846A7}" srcOrd="2" destOrd="0" parTransId="{5C9F564A-BCDC-469A-B2B0-DA090141E643}" sibTransId="{E10E4BE4-CAAD-48F1-8ED1-B224F76E541C}"/>
    <dgm:cxn modelId="{E12A72A7-7E7D-43FC-B3B8-7F5518C5A0B5}" type="presOf" srcId="{734DB691-7E59-4DCA-A3AC-15288FE67DCC}" destId="{F97ECD84-D152-4490-B88C-7EAABC7CFD69}" srcOrd="0" destOrd="0" presId="urn:microsoft.com/office/officeart/2005/8/layout/vList3#1"/>
    <dgm:cxn modelId="{524B6B8E-E2F5-43AB-B74A-82A5A9D7DA45}" type="presOf" srcId="{9F126330-2650-4ADB-831B-5E1566D73088}" destId="{19A6E96C-B0A6-44BD-8DF6-B2705A958B14}" srcOrd="0" destOrd="0" presId="urn:microsoft.com/office/officeart/2005/8/layout/vList3#1"/>
    <dgm:cxn modelId="{F97D2E98-75C5-4BA4-917F-80F05CEF4F1C}" srcId="{E89BDEF2-E3CC-4817-8C48-EDF3FE5D08A8}" destId="{734DB691-7E59-4DCA-A3AC-15288FE67DCC}" srcOrd="0" destOrd="0" parTransId="{09530F51-6728-45D6-BF57-473A43288AF6}" sibTransId="{4E903E05-9747-488B-B4D4-725CCF6F7D08}"/>
    <dgm:cxn modelId="{5CD75BCD-8736-4056-81AB-2C086F386A48}" srcId="{E89BDEF2-E3CC-4817-8C48-EDF3FE5D08A8}" destId="{9F126330-2650-4ADB-831B-5E1566D73088}" srcOrd="1" destOrd="0" parTransId="{15E762F6-4A8D-400D-88D9-8E862D5E59E4}" sibTransId="{6CC72B89-BFA6-42ED-A652-8D0ABA1B0D23}"/>
    <dgm:cxn modelId="{E14A4BD7-2C2B-44E3-9DD1-6B23CE90EEBA}" type="presParOf" srcId="{0B2D526C-81BD-4011-8065-A74EBBA0E171}" destId="{B8B8FB7D-76F7-492A-BF3B-63B0805ABF1C}" srcOrd="0" destOrd="0" presId="urn:microsoft.com/office/officeart/2005/8/layout/vList3#1"/>
    <dgm:cxn modelId="{07D9A1A5-3A0E-4142-A740-87EC7360505A}" type="presParOf" srcId="{B8B8FB7D-76F7-492A-BF3B-63B0805ABF1C}" destId="{CCD77F01-0552-4C5E-B155-0B64B95D8689}" srcOrd="0" destOrd="0" presId="urn:microsoft.com/office/officeart/2005/8/layout/vList3#1"/>
    <dgm:cxn modelId="{F9062FB6-4C85-4D48-A45C-1DE98EE56EB6}" type="presParOf" srcId="{B8B8FB7D-76F7-492A-BF3B-63B0805ABF1C}" destId="{F97ECD84-D152-4490-B88C-7EAABC7CFD69}" srcOrd="1" destOrd="0" presId="urn:microsoft.com/office/officeart/2005/8/layout/vList3#1"/>
    <dgm:cxn modelId="{34A775BD-4B4D-4114-9D5D-49B6DD95CB9A}" type="presParOf" srcId="{0B2D526C-81BD-4011-8065-A74EBBA0E171}" destId="{54CB55F8-A6BD-433A-9BC6-70DEEED2A74B}" srcOrd="1" destOrd="0" presId="urn:microsoft.com/office/officeart/2005/8/layout/vList3#1"/>
    <dgm:cxn modelId="{31C60CDC-D189-4019-AA6B-ED14BF424CE9}" type="presParOf" srcId="{0B2D526C-81BD-4011-8065-A74EBBA0E171}" destId="{17A14A4D-9861-4740-BCD7-3EA82B9B11A7}" srcOrd="2" destOrd="0" presId="urn:microsoft.com/office/officeart/2005/8/layout/vList3#1"/>
    <dgm:cxn modelId="{A50F96E1-C83C-4F7E-9E65-807E49F1EF15}" type="presParOf" srcId="{17A14A4D-9861-4740-BCD7-3EA82B9B11A7}" destId="{B7E35FBF-2127-496C-BFB0-956633D255D9}" srcOrd="0" destOrd="0" presId="urn:microsoft.com/office/officeart/2005/8/layout/vList3#1"/>
    <dgm:cxn modelId="{0C45D50B-322C-4D5C-B152-A26FA355321E}" type="presParOf" srcId="{17A14A4D-9861-4740-BCD7-3EA82B9B11A7}" destId="{19A6E96C-B0A6-44BD-8DF6-B2705A958B14}" srcOrd="1" destOrd="0" presId="urn:microsoft.com/office/officeart/2005/8/layout/vList3#1"/>
    <dgm:cxn modelId="{7B40E428-7AF6-4B0E-BF02-932F9002AFA1}" type="presParOf" srcId="{0B2D526C-81BD-4011-8065-A74EBBA0E171}" destId="{A4786630-C4D5-4BA1-AE87-8720A3ECD16A}" srcOrd="3" destOrd="0" presId="urn:microsoft.com/office/officeart/2005/8/layout/vList3#1"/>
    <dgm:cxn modelId="{C9DBC432-0A9A-4CC5-AD1E-2B5F8F912CB7}" type="presParOf" srcId="{0B2D526C-81BD-4011-8065-A74EBBA0E171}" destId="{090D7B39-8D74-4D58-A6D8-CB491074AF5E}" srcOrd="4" destOrd="0" presId="urn:microsoft.com/office/officeart/2005/8/layout/vList3#1"/>
    <dgm:cxn modelId="{D16519CE-B5C7-4D86-9476-816495ED25CF}" type="presParOf" srcId="{090D7B39-8D74-4D58-A6D8-CB491074AF5E}" destId="{91AD7120-7969-4D0E-BA97-F282F40166E1}" srcOrd="0" destOrd="0" presId="urn:microsoft.com/office/officeart/2005/8/layout/vList3#1"/>
    <dgm:cxn modelId="{AA256BF6-A645-404C-AD58-4A4D574433A0}" type="presParOf" srcId="{090D7B39-8D74-4D58-A6D8-CB491074AF5E}" destId="{7F2127C5-1CC5-41F3-9EDC-72D6E76E83B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78842-24D8-4054-AF28-8907ECC8401D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2CD50C37-1A76-452D-889F-D257435A6AFF}" type="pres">
      <dgm:prSet presAssocID="{2D678842-24D8-4054-AF28-8907ECC8401D}" presName="linearFlow" presStyleCnt="0">
        <dgm:presLayoutVars>
          <dgm:dir/>
          <dgm:resizeHandles val="exact"/>
        </dgm:presLayoutVars>
      </dgm:prSet>
      <dgm:spPr/>
    </dgm:pt>
  </dgm:ptLst>
  <dgm:cxnLst>
    <dgm:cxn modelId="{6CDF7C3C-F15D-4BFA-85EA-89F7A22AD15C}" type="presOf" srcId="{2D678842-24D8-4054-AF28-8907ECC8401D}" destId="{2CD50C37-1A76-452D-889F-D257435A6AFF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CD84-D152-4490-B88C-7EAABC7CFD69}">
      <dsp:nvSpPr>
        <dsp:cNvPr id="0" name=""/>
        <dsp:cNvSpPr/>
      </dsp:nvSpPr>
      <dsp:spPr>
        <a:xfrm rot="10800000">
          <a:off x="1227615" y="220391"/>
          <a:ext cx="5002909" cy="949551"/>
        </a:xfrm>
        <a:prstGeom prst="homePlat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9050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217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Информационно-диагностический</a:t>
          </a:r>
          <a:endParaRPr lang="ru-RU" sz="24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27615" y="220391"/>
        <a:ext cx="5002909" cy="949551"/>
      </dsp:txXfrm>
    </dsp:sp>
    <dsp:sp modelId="{CCD77F01-0552-4C5E-B155-0B64B95D8689}">
      <dsp:nvSpPr>
        <dsp:cNvPr id="0" name=""/>
        <dsp:cNvSpPr/>
      </dsp:nvSpPr>
      <dsp:spPr>
        <a:xfrm>
          <a:off x="0" y="16064"/>
          <a:ext cx="1274856" cy="127485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9A6E96C-B0A6-44BD-8DF6-B2705A958B14}">
      <dsp:nvSpPr>
        <dsp:cNvPr id="0" name=""/>
        <dsp:cNvSpPr/>
      </dsp:nvSpPr>
      <dsp:spPr>
        <a:xfrm rot="10800000">
          <a:off x="1249573" y="1805264"/>
          <a:ext cx="4958951" cy="867833"/>
        </a:xfrm>
        <a:prstGeom prst="homePlat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9050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217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endParaRPr lang="ru-RU" sz="24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49573" y="1805264"/>
        <a:ext cx="4958951" cy="867833"/>
      </dsp:txXfrm>
    </dsp:sp>
    <dsp:sp modelId="{B7E35FBF-2127-496C-BFB0-956633D255D9}">
      <dsp:nvSpPr>
        <dsp:cNvPr id="0" name=""/>
        <dsp:cNvSpPr/>
      </dsp:nvSpPr>
      <dsp:spPr>
        <a:xfrm>
          <a:off x="0" y="1617255"/>
          <a:ext cx="1274856" cy="127485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F2127C5-1CC5-41F3-9EDC-72D6E76E83BF}">
      <dsp:nvSpPr>
        <dsp:cNvPr id="0" name=""/>
        <dsp:cNvSpPr/>
      </dsp:nvSpPr>
      <dsp:spPr>
        <a:xfrm rot="10800000">
          <a:off x="1192522" y="3469726"/>
          <a:ext cx="5023799" cy="755543"/>
        </a:xfrm>
        <a:prstGeom prst="homePlat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9050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217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Итоговый</a:t>
          </a:r>
          <a:endParaRPr lang="ru-RU" sz="24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92522" y="3469726"/>
        <a:ext cx="5023799" cy="755543"/>
      </dsp:txXfrm>
    </dsp:sp>
    <dsp:sp modelId="{91AD7120-7969-4D0E-BA97-F282F40166E1}">
      <dsp:nvSpPr>
        <dsp:cNvPr id="0" name=""/>
        <dsp:cNvSpPr/>
      </dsp:nvSpPr>
      <dsp:spPr>
        <a:xfrm>
          <a:off x="0" y="3214201"/>
          <a:ext cx="1274856" cy="127485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5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62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1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2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0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7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54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6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297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1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2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0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72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54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622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1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2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0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08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7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1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54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622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13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2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57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9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50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9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9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5.gif"/><Relationship Id="rId5" Type="http://schemas.openxmlformats.org/officeDocument/2006/relationships/image" Target="../media/image30.jpeg"/><Relationship Id="rId10" Type="http://schemas.openxmlformats.org/officeDocument/2006/relationships/image" Target="../media/image34.gif"/><Relationship Id="rId4" Type="http://schemas.openxmlformats.org/officeDocument/2006/relationships/image" Target="../media/image29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1.gif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-4045" y="-4313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628" y="-867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дошкольное образовательное учреждение </a:t>
            </a:r>
            <a:endParaRPr lang="ru-RU" sz="1600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сад № 4 комбинированного вида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Кронштадтского района Санкт-Петербурга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5014" y="1124744"/>
            <a:ext cx="76092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Wooden Ship Decorated" panose="02000000000000000000" pitchFamily="2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Песочная терапия – технология обеспечения социально-психологического и эмоционального благополучия дошкольника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582425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002060"/>
              </a:solidFill>
              <a:latin typeface="Wooden Ship Decorated" panose="02000000000000000000" pitchFamily="2" charset="0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581128"/>
            <a:ext cx="7092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Казакова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Юрьевна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едагог-психолог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ысшей квалификационной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47" y="1393286"/>
            <a:ext cx="3443714" cy="1944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164" y="1402796"/>
            <a:ext cx="3426869" cy="19347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933056"/>
            <a:ext cx="3329534" cy="21992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473415"/>
            <a:ext cx="1296144" cy="1376436"/>
          </a:xfrm>
          <a:prstGeom prst="rect">
            <a:avLst/>
          </a:prstGeom>
        </p:spPr>
      </p:pic>
      <p:pic>
        <p:nvPicPr>
          <p:cNvPr id="10" name="Picture 3" descr="C:\Users\Admin\Desktop\фото кабинета\1211201214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9681" y="3543223"/>
            <a:ext cx="2317876" cy="29668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69756" y="92728"/>
            <a:ext cx="382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Песком рисовать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увлекательно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7415" y="3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включая воображение,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Рисуешь картины на удивление.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032" y="-28811"/>
            <a:ext cx="80648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Мониторинг развития эмоционально-волевой сферы и коммуникативных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навыков у детей старшего возраста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2014-2015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учебный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год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44742509"/>
              </p:ext>
            </p:extLst>
          </p:nvPr>
        </p:nvGraphicFramePr>
        <p:xfrm>
          <a:off x="1907704" y="764704"/>
          <a:ext cx="55721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15302661"/>
              </p:ext>
            </p:extLst>
          </p:nvPr>
        </p:nvGraphicFramePr>
        <p:xfrm>
          <a:off x="1979712" y="4012553"/>
          <a:ext cx="542925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93344" y="3140968"/>
            <a:ext cx="781908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Мониторинг развития эмоционально-волевой сферы и коммуникативных навыков у детей с ОВЗ (5-7 лет)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2014-2015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учебный год</a:t>
            </a:r>
            <a:endParaRPr lang="ru-RU" sz="16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19" y="4797152"/>
            <a:ext cx="1355726" cy="15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8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6324" y="422804"/>
            <a:ext cx="225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2800" b="1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2074">
            <a:off x="517287" y="1375255"/>
            <a:ext cx="1476995" cy="213422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3905">
            <a:off x="2646306" y="1374543"/>
            <a:ext cx="1524445" cy="2134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3667">
            <a:off x="5244092" y="1346950"/>
            <a:ext cx="1464549" cy="2134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8082">
            <a:off x="7292553" y="1585370"/>
            <a:ext cx="1325605" cy="2134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848" y="3985715"/>
            <a:ext cx="1584602" cy="228182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7865">
            <a:off x="1255517" y="3979109"/>
            <a:ext cx="2322707" cy="2432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4007">
            <a:off x="6577798" y="3985715"/>
            <a:ext cx="1572166" cy="228182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16903"/>
            <a:ext cx="8748464" cy="65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1333922" cy="991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91225" y="5332334"/>
            <a:ext cx="8006302" cy="1017052"/>
          </a:xfrm>
          <a:prstGeom prst="snip2Diag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74028" y="3717032"/>
            <a:ext cx="8006302" cy="1512168"/>
          </a:xfrm>
          <a:prstGeom prst="snip2Diag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55577" y="1988461"/>
            <a:ext cx="8006302" cy="1584555"/>
          </a:xfrm>
          <a:prstGeom prst="snip2Diag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55577" y="1342802"/>
            <a:ext cx="8008360" cy="502022"/>
          </a:xfrm>
          <a:prstGeom prst="snip2Diag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1226" y="5234856"/>
            <a:ext cx="85696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rueGritCTT" pitchFamily="2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адекватная самооценка, обеспечивающая ребенку самоуважение.</a:t>
            </a:r>
            <a:endParaRPr lang="ru-RU" sz="28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-16772"/>
            <a:ext cx="780625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39A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Показатели эмоционального благополучия </a:t>
            </a:r>
            <a:r>
              <a:rPr lang="ru-RU" sz="2800" b="1" dirty="0" smtClean="0">
                <a:solidFill>
                  <a:srgbClr val="0039A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дошкольника:</a:t>
            </a:r>
            <a:endParaRPr lang="ru-RU" sz="2800" b="1" dirty="0">
              <a:solidFill>
                <a:srgbClr val="0039A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28" y="1212206"/>
            <a:ext cx="602813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физическое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здоровье;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8" y="1870848"/>
            <a:ext cx="81215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39A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самореализация в деятельности, которая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позволяет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пережить «гордость за достижения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»;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28" y="3541074"/>
            <a:ext cx="83754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наличие референтного круга общения (признание своей личности и достижений в кругу сверстников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392" y="5516441"/>
            <a:ext cx="1082254" cy="1065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8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0" y="10357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1547081"/>
            <a:ext cx="4880845" cy="461664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Песочная </a:t>
            </a:r>
            <a:r>
              <a:rPr lang="ru-RU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</a:t>
            </a:r>
            <a:r>
              <a:rPr lang="ru-RU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один из методов психотерапии, возникший в рамках аналитической психологии. </a:t>
            </a:r>
            <a:endParaRPr lang="ru-RU" sz="2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Песочная </a:t>
            </a:r>
            <a:r>
              <a:rPr lang="ru-RU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</a:t>
            </a:r>
            <a:r>
              <a:rPr lang="ru-RU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– это игровой способ рассказать о своих проблемах. Это возможность выразить то, для чего трудно подобрать слова, соприкоснуться с тем, что обычно ускользает от сознательного восприятия.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84249"/>
            <a:ext cx="5780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«Часто руки знают, как распутать то,</a:t>
            </a:r>
          </a:p>
          <a:p>
            <a:pPr algn="ctr"/>
            <a:r>
              <a:rPr lang="ru-RU" sz="24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чем тщетно бьется разум»</a:t>
            </a:r>
          </a:p>
          <a:p>
            <a:pPr algn="just"/>
            <a:r>
              <a:rPr lang="ru-RU" sz="2400" b="1" i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sz="2000" b="1" i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Г. Юнг</a:t>
            </a:r>
            <a:endParaRPr lang="ru-RU" sz="2000" b="1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47081"/>
            <a:ext cx="2602522" cy="46166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8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9" y="746385"/>
            <a:ext cx="6552728" cy="295465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индивидуализации образования, эмоционального благополучия всех участников образовательных отношений, психологической защищенности детей и формирование у них социально-адаптивного поведения, в том числе в рамках инклюзивного образования.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1026" name="Picture 2" descr="J:\разные фотки\2014-10-30 09-51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49819"/>
            <a:ext cx="3166434" cy="236505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228" y="3896458"/>
            <a:ext cx="3600399" cy="23883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2" y="0"/>
            <a:ext cx="1333922" cy="991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635896" y="126442"/>
            <a:ext cx="137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475656" y="5835174"/>
            <a:ext cx="6398755" cy="449955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8811" y="4935067"/>
            <a:ext cx="6421536" cy="806913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85723" y="3997183"/>
            <a:ext cx="6421536" cy="763935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5723" y="3026105"/>
            <a:ext cx="6421536" cy="760452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67427" y="2397558"/>
            <a:ext cx="6417051" cy="435916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85723" y="1624911"/>
            <a:ext cx="6398755" cy="64807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771907"/>
            <a:ext cx="6418890" cy="731448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" y="1155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8317" y="5805264"/>
            <a:ext cx="6372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творческое воображение.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4906" y="190153"/>
            <a:ext cx="157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8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194" y="834389"/>
            <a:ext cx="640059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-определять и изучать состояния эмоциональной сферы у детей дошкольного возраста;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5723" y="1635416"/>
            <a:ext cx="6355218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обеспечению психологического благополучия детей;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57675" y="2430850"/>
            <a:ext cx="639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расширять сенсорную чувствительность ребенка;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0180" y="3083165"/>
            <a:ext cx="6359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снятию мышечной напряженности, стабилизации эмоционального состояния;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7019" y="4055984"/>
            <a:ext cx="631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побуждать познавательную активность детей, расширять коммуникативные навыки;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3824" y="4949303"/>
            <a:ext cx="642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развитию объективной самооценки, чувству контроля своего поведения;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16" y="-1529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432372"/>
            <a:ext cx="3357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8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08506" y="60305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081202019"/>
              </p:ext>
            </p:extLst>
          </p:nvPr>
        </p:nvGraphicFramePr>
        <p:xfrm>
          <a:off x="1588932" y="1628800"/>
          <a:ext cx="6295436" cy="458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906" y="1700808"/>
            <a:ext cx="1112787" cy="1008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551" y="3292268"/>
            <a:ext cx="1330833" cy="1171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215" y="4886990"/>
            <a:ext cx="115047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естиугольник 14"/>
          <p:cNvSpPr/>
          <p:nvPr/>
        </p:nvSpPr>
        <p:spPr>
          <a:xfrm>
            <a:off x="3102210" y="1917621"/>
            <a:ext cx="3147177" cy="1944216"/>
          </a:xfrm>
          <a:prstGeom prst="hexagon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Реальное «проживание», проигрывание всевозможных ситуаций вместе с героями игр.</a:t>
            </a:r>
          </a:p>
        </p:txBody>
      </p:sp>
      <p:sp>
        <p:nvSpPr>
          <p:cNvPr id="19" name="Круговая стрелка 18"/>
          <p:cNvSpPr/>
          <p:nvPr/>
        </p:nvSpPr>
        <p:spPr>
          <a:xfrm rot="3715397">
            <a:off x="3511026" y="806571"/>
            <a:ext cx="1662008" cy="1040016"/>
          </a:xfrm>
          <a:prstGeom prst="circularArrow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434871" y="1588482"/>
            <a:ext cx="2502024" cy="1512139"/>
          </a:xfrm>
          <a:prstGeom prst="hexagon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«Оживление» абстрактных символов</a:t>
            </a:r>
          </a:p>
        </p:txBody>
      </p:sp>
      <p:sp>
        <p:nvSpPr>
          <p:cNvPr id="11" name="Выгнутая вправо стрелка 10"/>
          <p:cNvSpPr/>
          <p:nvPr/>
        </p:nvSpPr>
        <p:spPr>
          <a:xfrm rot="19659960">
            <a:off x="6876985" y="403963"/>
            <a:ext cx="629695" cy="1458320"/>
          </a:xfrm>
          <a:prstGeom prst="curvedLeftArrow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2871" y="29215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772816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9690" y="4029853"/>
            <a:ext cx="6764619" cy="230832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 prst="convex"/>
            </a:sp3d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«Сначала внутренняя реальность переносится вовне – на песочный «лист», потом опыт песочной сказки переносится обратно во внутренний мир, где прорабатывается бессознательным и уже в виде некоторых моделей переносится на реальное поведение ребенка»</a:t>
            </a:r>
          </a:p>
          <a:p>
            <a:pPr algn="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Т.Д. Зинкевич – Евстигнеева.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133428" y="1588482"/>
            <a:ext cx="2854396" cy="1470793"/>
          </a:xfrm>
          <a:prstGeom prst="hexagon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естественной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стимулирующей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 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 rot="1787616">
            <a:off x="1254905" y="391640"/>
            <a:ext cx="666961" cy="1371780"/>
          </a:xfrm>
          <a:prstGeom prst="curvedRightArrow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в работе с детьми с использованием песочной терапии:</a:t>
            </a:r>
            <a:endParaRPr lang="ru-RU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2501" y="392026"/>
            <a:ext cx="3975191" cy="58477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программы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506629" y="1366446"/>
            <a:ext cx="4248473" cy="864096"/>
            <a:chOff x="2231231" y="1715616"/>
            <a:chExt cx="4248473" cy="86409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2444003" y="1916832"/>
              <a:ext cx="3822586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«Давайте знакомиться»</a:t>
              </a:r>
            </a:p>
          </p:txBody>
        </p:sp>
        <p:sp>
          <p:nvSpPr>
            <p:cNvPr id="12" name="Рамка 11"/>
            <p:cNvSpPr/>
            <p:nvPr/>
          </p:nvSpPr>
          <p:spPr>
            <a:xfrm>
              <a:off x="2231231" y="1715616"/>
              <a:ext cx="4248473" cy="864096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35207" y="3972739"/>
            <a:ext cx="4248473" cy="760730"/>
            <a:chOff x="2279958" y="3926573"/>
            <a:chExt cx="4248473" cy="76073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77043" y="4122272"/>
              <a:ext cx="3838272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«Учимся дружить»</a:t>
              </a:r>
            </a:p>
          </p:txBody>
        </p:sp>
        <p:sp>
          <p:nvSpPr>
            <p:cNvPr id="14" name="Рамка 13"/>
            <p:cNvSpPr/>
            <p:nvPr/>
          </p:nvSpPr>
          <p:spPr>
            <a:xfrm>
              <a:off x="2279958" y="3926573"/>
              <a:ext cx="4248473" cy="760730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4343" y="3133017"/>
            <a:ext cx="4248473" cy="760730"/>
            <a:chOff x="2309369" y="3089954"/>
            <a:chExt cx="4248473" cy="76073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92729" y="3282550"/>
              <a:ext cx="3822586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«Я и другие дети»</a:t>
              </a:r>
            </a:p>
          </p:txBody>
        </p:sp>
        <p:sp>
          <p:nvSpPr>
            <p:cNvPr id="15" name="Рамка 14"/>
            <p:cNvSpPr/>
            <p:nvPr/>
          </p:nvSpPr>
          <p:spPr>
            <a:xfrm>
              <a:off x="2309369" y="3089954"/>
              <a:ext cx="4248473" cy="760730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247174" y="5655063"/>
            <a:ext cx="4824537" cy="760730"/>
            <a:chOff x="1983909" y="5655063"/>
            <a:chExt cx="4824537" cy="7607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01226" y="5804595"/>
              <a:ext cx="4327205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sz="2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 Страна понимания»</a:t>
              </a:r>
              <a:endPara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83909" y="5655063"/>
              <a:ext cx="4824537" cy="760730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35861" y="4838479"/>
            <a:ext cx="4248473" cy="760730"/>
            <a:chOff x="2279784" y="4838479"/>
            <a:chExt cx="4248473" cy="7607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77043" y="5034178"/>
              <a:ext cx="3838271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«Моя сказка»</a:t>
              </a: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2279784" y="4838479"/>
              <a:ext cx="4248473" cy="760730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04774" y="2306587"/>
            <a:ext cx="4248473" cy="760730"/>
            <a:chOff x="2279785" y="2250488"/>
            <a:chExt cx="4248473" cy="7607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477043" y="2456120"/>
              <a:ext cx="3838272" cy="4616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«Страна наших чувств»</a:t>
              </a:r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2279785" y="2250488"/>
              <a:ext cx="4248473" cy="760730"/>
            </a:xfrm>
            <a:prstGeom prst="fram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8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56"/>
            <a:ext cx="1333922" cy="99154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780234246"/>
              </p:ext>
            </p:extLst>
          </p:nvPr>
        </p:nvGraphicFramePr>
        <p:xfrm>
          <a:off x="395536" y="1253176"/>
          <a:ext cx="8496944" cy="512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73" y="1688588"/>
            <a:ext cx="3826349" cy="21602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925" y="4183540"/>
            <a:ext cx="3816424" cy="21546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527" y="1700808"/>
            <a:ext cx="3826350" cy="21602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39" y="4238912"/>
            <a:ext cx="1839308" cy="14455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581128"/>
            <a:ext cx="1718854" cy="1601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4270" y="2995"/>
            <a:ext cx="3775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— мирная страна.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строить и чудить, 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много сотворить: 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Горы, реки и моря, 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жизнь вокруг была.</a:t>
            </a:r>
            <a:r>
              <a:rPr lang="ru-RU" b="1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188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366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Тема1</vt:lpstr>
      <vt:lpstr>1_Тема1</vt:lpstr>
      <vt:lpstr>2_Тема1</vt:lpstr>
      <vt:lpstr>3_Тема1</vt:lpstr>
      <vt:lpstr>4_Тема1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papa</cp:lastModifiedBy>
  <cp:revision>54</cp:revision>
  <dcterms:created xsi:type="dcterms:W3CDTF">2015-02-03T18:18:52Z</dcterms:created>
  <dcterms:modified xsi:type="dcterms:W3CDTF">2017-01-10T07:08:17Z</dcterms:modified>
</cp:coreProperties>
</file>