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1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2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3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  <p:sldMasterId id="2147483684" r:id="rId4"/>
    <p:sldMasterId id="2147483692" r:id="rId5"/>
    <p:sldMasterId id="2147483700" r:id="rId6"/>
    <p:sldMasterId id="2147483708" r:id="rId7"/>
    <p:sldMasterId id="2147483716" r:id="rId8"/>
    <p:sldMasterId id="2147483724" r:id="rId9"/>
    <p:sldMasterId id="2147483732" r:id="rId10"/>
    <p:sldMasterId id="2147483740" r:id="rId11"/>
    <p:sldMasterId id="2147483748" r:id="rId12"/>
    <p:sldMasterId id="2147483756" r:id="rId13"/>
    <p:sldMasterId id="2147483764" r:id="rId14"/>
    <p:sldMasterId id="2147483772" r:id="rId15"/>
    <p:sldMasterId id="2147483780" r:id="rId16"/>
  </p:sldMasterIdLst>
  <p:sldIdLst>
    <p:sldId id="323" r:id="rId17"/>
    <p:sldId id="335" r:id="rId18"/>
    <p:sldId id="275" r:id="rId19"/>
    <p:sldId id="305" r:id="rId20"/>
    <p:sldId id="303" r:id="rId21"/>
    <p:sldId id="316" r:id="rId22"/>
    <p:sldId id="321" r:id="rId23"/>
    <p:sldId id="322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2" r:id="rId32"/>
    <p:sldId id="334" r:id="rId33"/>
    <p:sldId id="33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19" autoAdjust="0"/>
    <p:restoredTop sz="94660"/>
  </p:normalViewPr>
  <p:slideViewPr>
    <p:cSldViewPr>
      <p:cViewPr>
        <p:scale>
          <a:sx n="100" d="100"/>
          <a:sy n="100" d="100"/>
        </p:scale>
        <p:origin x="-78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394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236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690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056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039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310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206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7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761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1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877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347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7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927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10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48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109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33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998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45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95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799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579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762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803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5003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74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481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30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15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504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934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301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854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18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197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69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44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294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91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947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3032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434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539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8202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7676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8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574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83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736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052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452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962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053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66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83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7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052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452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962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053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66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885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931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666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99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72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493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163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4223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394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236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690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056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039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310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42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5.xml"/><Relationship Id="rId9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09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9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5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5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9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7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7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9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0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6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8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04.12.2015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7.gif"/><Relationship Id="rId5" Type="http://schemas.openxmlformats.org/officeDocument/2006/relationships/image" Target="../media/image64.gif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1.gif"/><Relationship Id="rId5" Type="http://schemas.openxmlformats.org/officeDocument/2006/relationships/image" Target="../media/image64.gif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2.gif"/><Relationship Id="rId5" Type="http://schemas.openxmlformats.org/officeDocument/2006/relationships/image" Target="../media/image64.gif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62.gif"/><Relationship Id="rId12" Type="http://schemas.openxmlformats.org/officeDocument/2006/relationships/image" Target="../media/image6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jpeg"/><Relationship Id="rId11" Type="http://schemas.openxmlformats.org/officeDocument/2006/relationships/image" Target="../media/image67.gif"/><Relationship Id="rId5" Type="http://schemas.openxmlformats.org/officeDocument/2006/relationships/image" Target="../media/image13.png"/><Relationship Id="rId10" Type="http://schemas.openxmlformats.org/officeDocument/2006/relationships/image" Target="../media/image70.gif"/><Relationship Id="rId4" Type="http://schemas.openxmlformats.org/officeDocument/2006/relationships/image" Target="../media/image7.png"/><Relationship Id="rId9" Type="http://schemas.openxmlformats.org/officeDocument/2006/relationships/image" Target="../media/image7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3" Type="http://schemas.openxmlformats.org/officeDocument/2006/relationships/image" Target="../media/image7.png"/><Relationship Id="rId7" Type="http://schemas.openxmlformats.org/officeDocument/2006/relationships/image" Target="../media/image78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7.gif"/><Relationship Id="rId5" Type="http://schemas.openxmlformats.org/officeDocument/2006/relationships/image" Target="../media/image76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81.gif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jpg"/><Relationship Id="rId18" Type="http://schemas.openxmlformats.org/officeDocument/2006/relationships/image" Target="../media/image25.jpg"/><Relationship Id="rId3" Type="http://schemas.openxmlformats.org/officeDocument/2006/relationships/image" Target="../media/image12.jpeg"/><Relationship Id="rId21" Type="http://schemas.openxmlformats.org/officeDocument/2006/relationships/image" Target="../media/image28.jpeg"/><Relationship Id="rId7" Type="http://schemas.openxmlformats.org/officeDocument/2006/relationships/image" Target="../media/image15.pn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" Type="http://schemas.openxmlformats.org/officeDocument/2006/relationships/image" Target="../media/image11.jpeg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13.png"/><Relationship Id="rId15" Type="http://schemas.openxmlformats.org/officeDocument/2006/relationships/image" Target="../media/image22.jp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7.png"/><Relationship Id="rId9" Type="http://schemas.openxmlformats.org/officeDocument/2006/relationships/image" Target="../media/image16.jpeg"/><Relationship Id="rId1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31.jpeg"/><Relationship Id="rId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openxmlformats.org/officeDocument/2006/relationships/image" Target="../media/image32.gif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12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microsoft.com/office/2007/relationships/hdphoto" Target="../media/hdphoto6.wdp"/><Relationship Id="rId5" Type="http://schemas.openxmlformats.org/officeDocument/2006/relationships/image" Target="../media/image37.jpg"/><Relationship Id="rId10" Type="http://schemas.openxmlformats.org/officeDocument/2006/relationships/image" Target="../media/image41.png"/><Relationship Id="rId4" Type="http://schemas.openxmlformats.org/officeDocument/2006/relationships/image" Target="../media/image36.jpeg"/><Relationship Id="rId9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12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5.wdp"/><Relationship Id="rId3" Type="http://schemas.openxmlformats.org/officeDocument/2006/relationships/image" Target="../media/image13.png"/><Relationship Id="rId7" Type="http://schemas.microsoft.com/office/2007/relationships/hdphoto" Target="../media/hdphoto12.wdp"/><Relationship Id="rId12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microsoft.com/office/2007/relationships/hdphoto" Target="../media/hdphoto13.wdp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7.wdp"/><Relationship Id="rId18" Type="http://schemas.microsoft.com/office/2007/relationships/hdphoto" Target="../media/hdphoto18.wdp"/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" Type="http://schemas.openxmlformats.org/officeDocument/2006/relationships/image" Target="../media/image7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6.wdp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59.jpeg"/><Relationship Id="rId10" Type="http://schemas.openxmlformats.org/officeDocument/2006/relationships/image" Target="../media/image55.gif"/><Relationship Id="rId19" Type="http://schemas.openxmlformats.org/officeDocument/2006/relationships/image" Target="../media/image31.jpeg"/><Relationship Id="rId4" Type="http://schemas.openxmlformats.org/officeDocument/2006/relationships/image" Target="../media/image51.gif"/><Relationship Id="rId9" Type="http://schemas.openxmlformats.org/officeDocument/2006/relationships/image" Target="../media/image54.png"/><Relationship Id="rId1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" y="6213036"/>
            <a:ext cx="9144000" cy="519823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13221" y="4360265"/>
            <a:ext cx="3401908" cy="198685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-55854" y="-1"/>
            <a:ext cx="1539748" cy="17008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55854" y="4356964"/>
            <a:ext cx="3555777" cy="22467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Мое кредо:</a:t>
            </a:r>
            <a:r>
              <a:rPr lang="en-US" b="1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srgbClr val="8064A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требует движения. Ничто так не истощает и не разрушает человека, как длительное физическое бездействие»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Аристотель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prstClr val="black"/>
                </a:solidFill>
              </a:rPr>
              <a:t> 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212" y="2828128"/>
            <a:ext cx="2232248" cy="26167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76056" y="5289706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Трифонова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Борисовна,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квалификационной категории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19"/>
            <a:ext cx="2339752" cy="1754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99592" y="19406"/>
            <a:ext cx="620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образовательное учреждение</a:t>
            </a:r>
          </a:p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етский сад № 4 комбинированного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Кронштадтского района Санкт-Петербурга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0265"/>
            <a:ext cx="2339752" cy="1754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020" y="1775079"/>
            <a:ext cx="69338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«Движенье + движенье = здоровье»</a:t>
            </a:r>
          </a:p>
          <a:p>
            <a:pPr algn="ctr"/>
            <a:endParaRPr lang="ru-RU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6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1628800"/>
            <a:ext cx="66247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положение:</a:t>
            </a:r>
          </a:p>
          <a:p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сидя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мяче, ноги на ширине плеч, руки вверх.</a:t>
            </a:r>
          </a:p>
          <a:p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Наклоны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стороны, мяч не подвижен. </a:t>
            </a:r>
          </a:p>
          <a:p>
            <a:endParaRPr lang="ru-RU" altLang="ru-RU" sz="28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Терапевтический </a:t>
            </a:r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эффект.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на боковые мышцы туловища</a:t>
            </a:r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023828" y="361248"/>
            <a:ext cx="3096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Веточка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18" y="3225726"/>
            <a:ext cx="1887810" cy="994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340768"/>
            <a:ext cx="1438275" cy="20097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792103"/>
            <a:ext cx="2160240" cy="162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83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4" y="93447"/>
            <a:ext cx="1333922" cy="9915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496" y="1386508"/>
            <a:ext cx="741682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положение: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сидя на мяче, ноги на ширине 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плеч. Поочерёдные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махи руками 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вперёд–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назад.</a:t>
            </a:r>
          </a:p>
          <a:p>
            <a:endParaRPr lang="ru-RU" alt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Терапевтический эффект.</a:t>
            </a:r>
          </a:p>
          <a:p>
            <a:r>
              <a:rPr lang="ru-RU" alt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увеличивает подвижность в плечевых суставах и формирует навык правильной осанки.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023828" y="266056"/>
            <a:ext cx="3096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качели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067225"/>
            <a:ext cx="1887810" cy="994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51" y="1386508"/>
            <a:ext cx="1715430" cy="1907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93" y="4035922"/>
            <a:ext cx="1643421" cy="20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61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173"/>
            <a:ext cx="1333922" cy="9915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9806" y="1202535"/>
            <a:ext cx="684076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положение: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идя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мячиком, спиной опираясь на мяч, руки на поясе.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1-2 – колени выпрямляем, лёжа на спине  на мяче, руки  в стороны, голова 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назад, ноги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ширине ступни, таз приподнять.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3-4 – вернуться в </a:t>
            </a:r>
            <a:r>
              <a:rPr lang="ru-RU" altLang="ru-RU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altLang="ru-RU" sz="24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Терапевтический эффект: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растягивает мышцы живота, грудной отдел позвоночника</a:t>
            </a:r>
          </a:p>
          <a:p>
            <a:endParaRPr lang="ru-RU" altLang="ru-RU" dirty="0" smtClean="0">
              <a:solidFill>
                <a:prstClr val="black"/>
              </a:solidFill>
            </a:endParaRPr>
          </a:p>
          <a:p>
            <a:endParaRPr lang="ru-RU" altLang="ru-RU" dirty="0">
              <a:solidFill>
                <a:prstClr val="black"/>
              </a:solidFill>
            </a:endParaRPr>
          </a:p>
          <a:p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092280" y="5386340"/>
            <a:ext cx="1008112" cy="93610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915816" y="266056"/>
            <a:ext cx="3096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мостик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990563"/>
            <a:ext cx="2546242" cy="13318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085" y="1628800"/>
            <a:ext cx="2311915" cy="13121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933056"/>
            <a:ext cx="1887810" cy="99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18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2322" y="1700808"/>
            <a:ext cx="685795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положение: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тоя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коленях за мячиком, руки на мяче.</a:t>
            </a:r>
          </a:p>
          <a:p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1-8 – лёжа на мяче на животе, продвижение на руках вперёд, вытянутые ноги на мяче, спинка прямо.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1-8 – вернуться в </a:t>
            </a:r>
            <a:r>
              <a:rPr lang="ru-RU" altLang="ru-RU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771800" y="288592"/>
            <a:ext cx="3096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крокодил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05" y="4653136"/>
            <a:ext cx="2376264" cy="1251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715">
            <a:off x="5846994" y="2782677"/>
            <a:ext cx="319087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69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" y="9621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1195496"/>
            <a:ext cx="684076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положение: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тоя 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коленях, мяч перед собой.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1-2 – спинку округляем, мяч катится вперёд.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3-4 – спинку выпрямляем, мяч катим к себе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alt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b="1" i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Терапевтический эффект.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формирует естественные физиологические изгибы, укрепляет мышцы брюшного пресса и тазового дна</a:t>
            </a:r>
            <a:r>
              <a:rPr lang="ru-RU" altLang="ru-RU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987825" y="266056"/>
            <a:ext cx="3096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кошечка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068960"/>
            <a:ext cx="1887810" cy="994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45" y="4053656"/>
            <a:ext cx="1590675" cy="1876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614537"/>
            <a:ext cx="21240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79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217863"/>
              </p:ext>
            </p:extLst>
          </p:nvPr>
        </p:nvGraphicFramePr>
        <p:xfrm>
          <a:off x="359323" y="1268760"/>
          <a:ext cx="8460777" cy="468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259"/>
                <a:gridCol w="2820259"/>
                <a:gridCol w="2820259"/>
              </a:tblGrid>
              <a:tr h="2304256">
                <a:tc>
                  <a:txBody>
                    <a:bodyPr/>
                    <a:lstStyle/>
                    <a:p>
                      <a:endParaRPr lang="ru-RU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376264">
                <a:tc>
                  <a:txBody>
                    <a:bodyPr/>
                    <a:lstStyle/>
                    <a:p>
                      <a:endParaRPr lang="ru-RU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72"/>
            <a:ext cx="1333922" cy="9915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8" y="1780815"/>
            <a:ext cx="1855947" cy="1224135"/>
          </a:xfrm>
          <a:prstGeom prst="rect">
            <a:avLst/>
          </a:prstGeom>
          <a:ln>
            <a:noFill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715">
            <a:off x="3383292" y="4229656"/>
            <a:ext cx="2473064" cy="103351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494" y="4294341"/>
            <a:ext cx="2124075" cy="11144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2" y="4119443"/>
            <a:ext cx="2311915" cy="13121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56" y="1595703"/>
            <a:ext cx="1545752" cy="17183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320">
            <a:off x="3591517" y="1387994"/>
            <a:ext cx="1944216" cy="2009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barbariki_-_chto_takoe_dobrota_(zaycev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7.19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1322" y="6033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27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71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милашка-девушка-гифки-мячик-382002.jpe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5066" r="14382" b="9500"/>
          <a:stretch/>
        </p:blipFill>
        <p:spPr bwMode="auto">
          <a:xfrm>
            <a:off x="554676" y="5522941"/>
            <a:ext cx="483878" cy="59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" y="6213036"/>
            <a:ext cx="9144000" cy="519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19"/>
            <a:ext cx="2339752" cy="1754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0265"/>
            <a:ext cx="2339752" cy="1754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" y="49212"/>
            <a:ext cx="133508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27871" y="32132"/>
            <a:ext cx="5040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</a:p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«Бездомный заяц»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193" y="1691686"/>
            <a:ext cx="2172874" cy="18481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1056399"/>
            <a:ext cx="1961352" cy="1668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24" y="1716812"/>
            <a:ext cx="2113791" cy="17979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26" y="3982794"/>
            <a:ext cx="2124488" cy="18070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667" y="4709672"/>
            <a:ext cx="2088232" cy="17761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96" y="4293096"/>
            <a:ext cx="2117044" cy="18007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77" y="2796537"/>
            <a:ext cx="1762098" cy="19131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30" y="5789829"/>
            <a:ext cx="524085" cy="52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31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" y="0"/>
            <a:ext cx="1333922" cy="991549"/>
          </a:xfrm>
          <a:prstGeom prst="rect">
            <a:avLst/>
          </a:prstGeom>
        </p:spPr>
      </p:pic>
      <p:sp>
        <p:nvSpPr>
          <p:cNvPr id="5" name="WordArt 2"/>
          <p:cNvSpPr>
            <a:spLocks noGrp="1" noChangeArrowheads="1" noChangeShapeType="1" noTextEdit="1"/>
          </p:cNvSpPr>
          <p:nvPr/>
        </p:nvSpPr>
        <p:spPr bwMode="auto">
          <a:xfrm>
            <a:off x="1207631" y="0"/>
            <a:ext cx="6652571" cy="111413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wrap="none" fromWordArt="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48000">
                      <a:srgbClr val="1A8D48"/>
                    </a:gs>
                    <a:gs pos="66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МОТИВАЦИОННО -  КРЕАТИВНЫЕ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48000">
                      <a:srgbClr val="1A8D48"/>
                    </a:gs>
                    <a:gs pos="66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 КОМПОНЕНТЫ ФИТБОЛА</a:t>
            </a:r>
          </a:p>
        </p:txBody>
      </p:sp>
      <p:sp>
        <p:nvSpPr>
          <p:cNvPr id="6" name="WordArt 16"/>
          <p:cNvSpPr>
            <a:spLocks noChangeArrowheads="1" noChangeShapeType="1" noTextEdit="1"/>
          </p:cNvSpPr>
          <p:nvPr/>
        </p:nvSpPr>
        <p:spPr bwMode="auto">
          <a:xfrm>
            <a:off x="1143000" y="1340767"/>
            <a:ext cx="571500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Ф</a:t>
            </a:r>
          </a:p>
        </p:txBody>
      </p:sp>
      <p:sp>
        <p:nvSpPr>
          <p:cNvPr id="8" name="WordArt 17"/>
          <p:cNvSpPr>
            <a:spLocks noChangeArrowheads="1" noChangeShapeType="1" noTextEdit="1"/>
          </p:cNvSpPr>
          <p:nvPr/>
        </p:nvSpPr>
        <p:spPr bwMode="auto">
          <a:xfrm>
            <a:off x="1249838" y="2182797"/>
            <a:ext cx="381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И</a:t>
            </a:r>
          </a:p>
        </p:txBody>
      </p:sp>
      <p:sp>
        <p:nvSpPr>
          <p:cNvPr id="9" name="WordArt 18"/>
          <p:cNvSpPr>
            <a:spLocks noChangeArrowheads="1" noChangeShapeType="1" noTextEdit="1"/>
          </p:cNvSpPr>
          <p:nvPr/>
        </p:nvSpPr>
        <p:spPr bwMode="auto">
          <a:xfrm>
            <a:off x="1202213" y="2924944"/>
            <a:ext cx="428625" cy="720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Т</a:t>
            </a:r>
          </a:p>
        </p:txBody>
      </p:sp>
      <p:sp>
        <p:nvSpPr>
          <p:cNvPr id="10" name="WordArt 19"/>
          <p:cNvSpPr>
            <a:spLocks noChangeArrowheads="1" noChangeShapeType="1" noTextEdit="1"/>
          </p:cNvSpPr>
          <p:nvPr/>
        </p:nvSpPr>
        <p:spPr bwMode="auto">
          <a:xfrm>
            <a:off x="1282574" y="3717032"/>
            <a:ext cx="315527" cy="792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Б</a:t>
            </a:r>
          </a:p>
        </p:txBody>
      </p:sp>
      <p:sp>
        <p:nvSpPr>
          <p:cNvPr id="11" name="WordArt 20"/>
          <p:cNvSpPr>
            <a:spLocks noChangeArrowheads="1" noChangeShapeType="1" noTextEdit="1"/>
          </p:cNvSpPr>
          <p:nvPr/>
        </p:nvSpPr>
        <p:spPr bwMode="auto">
          <a:xfrm>
            <a:off x="1243803" y="4637983"/>
            <a:ext cx="333374" cy="7054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О</a:t>
            </a:r>
          </a:p>
        </p:txBody>
      </p:sp>
      <p:sp>
        <p:nvSpPr>
          <p:cNvPr id="12" name="WordArt 21"/>
          <p:cNvSpPr>
            <a:spLocks noChangeArrowheads="1" noChangeShapeType="1" noTextEdit="1"/>
          </p:cNvSpPr>
          <p:nvPr/>
        </p:nvSpPr>
        <p:spPr bwMode="auto">
          <a:xfrm>
            <a:off x="1186956" y="5445224"/>
            <a:ext cx="371475" cy="7201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9311" y="1438725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800" b="1" kern="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ФАНТАЗИЯ  БЕЗ  ГРАНИЦ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3" name="Прямоугольник 8"/>
          <p:cNvSpPr>
            <a:spLocks noChangeArrowheads="1"/>
          </p:cNvSpPr>
          <p:nvPr/>
        </p:nvSpPr>
        <p:spPr bwMode="auto">
          <a:xfrm>
            <a:off x="2267744" y="2244709"/>
            <a:ext cx="403244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kern="0" dirty="0" smtClean="0">
                <a:solidFill>
                  <a:srgbClr val="7030A0"/>
                </a:solidFill>
              </a:rPr>
              <a:t>ИНТЕРЕС К НОВОМУ</a:t>
            </a:r>
            <a:endParaRPr lang="ru-RU" altLang="ru-RU" sz="2800" kern="0" dirty="0" smtClean="0">
              <a:solidFill>
                <a:srgbClr val="7030A0"/>
              </a:solidFill>
            </a:endParaRP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267744" y="3116604"/>
            <a:ext cx="642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ТВОРЧЕСТВО  В     ФИЗКУЛЬТУРЕ</a:t>
            </a:r>
            <a:endParaRPr lang="ru-RU" altLang="ru-RU" sz="2800" dirty="0" smtClean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" name="Picture 7" descr="D:\Всё моё документы\информация\мяч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1" y="2244709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:\Всё моё документы\информация\мячи-прыгуны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275" y="4967287"/>
            <a:ext cx="11430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4"/>
          <p:cNvSpPr>
            <a:spLocks noChangeArrowheads="1"/>
          </p:cNvSpPr>
          <p:nvPr/>
        </p:nvSpPr>
        <p:spPr bwMode="auto">
          <a:xfrm>
            <a:off x="2267744" y="3851413"/>
            <a:ext cx="5143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kern="0" dirty="0" smtClean="0">
                <a:solidFill>
                  <a:srgbClr val="FF0000"/>
                </a:solidFill>
              </a:rPr>
              <a:t>БОДРОСТЬ  ДУХА</a:t>
            </a:r>
            <a:endParaRPr lang="ru-RU" altLang="ru-RU" sz="2800" kern="0" dirty="0" smtClean="0">
              <a:solidFill>
                <a:srgbClr val="FF0000"/>
              </a:solidFill>
            </a:endParaRPr>
          </a:p>
        </p:txBody>
      </p:sp>
      <p:sp>
        <p:nvSpPr>
          <p:cNvPr id="18" name="Прямоугольник 15"/>
          <p:cNvSpPr>
            <a:spLocks noChangeArrowheads="1"/>
          </p:cNvSpPr>
          <p:nvPr/>
        </p:nvSpPr>
        <p:spPr bwMode="auto">
          <a:xfrm>
            <a:off x="2264894" y="4728783"/>
            <a:ext cx="385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kern="0" dirty="0" smtClean="0">
                <a:solidFill>
                  <a:srgbClr val="7030A0"/>
                </a:solidFill>
              </a:rPr>
              <a:t>ОЗДОРОВЛЕНИЕ</a:t>
            </a:r>
            <a:endParaRPr lang="ru-RU" altLang="ru-RU" sz="2800" kern="0" dirty="0" smtClean="0">
              <a:solidFill>
                <a:srgbClr val="7030A0"/>
              </a:solidFill>
            </a:endParaRPr>
          </a:p>
        </p:txBody>
      </p:sp>
      <p:sp>
        <p:nvSpPr>
          <p:cNvPr id="19" name="Прямоугольник 16"/>
          <p:cNvSpPr>
            <a:spLocks noChangeArrowheads="1"/>
          </p:cNvSpPr>
          <p:nvPr/>
        </p:nvSpPr>
        <p:spPr bwMode="auto">
          <a:xfrm>
            <a:off x="2147170" y="5543370"/>
            <a:ext cx="4500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kern="0" dirty="0" smtClean="0">
                <a:solidFill>
                  <a:srgbClr val="002060"/>
                </a:solidFill>
              </a:rPr>
              <a:t>ЛЁГКОСТЬ ДВИЖЕНИЙ</a:t>
            </a:r>
            <a:endParaRPr lang="ru-RU" altLang="ru-RU" sz="2800" kern="0" dirty="0" smtClean="0">
              <a:solidFill>
                <a:srgbClr val="00206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08" y="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5709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" y="6213036"/>
            <a:ext cx="9144000" cy="519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198"/>
            <a:ext cx="144016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508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771"/>
            <a:ext cx="9469654" cy="70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3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ownloads\nPIb8k6mfs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390" y="4521919"/>
            <a:ext cx="2812039" cy="15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73" y="2905022"/>
            <a:ext cx="1795933" cy="17959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9970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9"/>
            <a:ext cx="1333922" cy="991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04" y="-32757"/>
            <a:ext cx="1489896" cy="111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Изображение 258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51" y="1274006"/>
            <a:ext cx="1725911" cy="156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9" t="3591" r="18591"/>
          <a:stretch/>
        </p:blipFill>
        <p:spPr>
          <a:xfrm>
            <a:off x="1755061" y="2845895"/>
            <a:ext cx="1452604" cy="1868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9"/>
          <a:stretch/>
        </p:blipFill>
        <p:spPr>
          <a:xfrm>
            <a:off x="5943972" y="1425822"/>
            <a:ext cx="1501408" cy="1456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37" y="1133086"/>
            <a:ext cx="1368153" cy="1824204"/>
          </a:xfrm>
          <a:prstGeom prst="rect">
            <a:avLst/>
          </a:prstGeom>
        </p:spPr>
      </p:pic>
      <p:sp>
        <p:nvSpPr>
          <p:cNvPr id="9" name="AutoShape 2" descr="https://pp.vk.me/c624027/v624027998/26f1f/ZtbNw0e-_Ik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182" y="4700956"/>
            <a:ext cx="2501342" cy="14038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7"/>
          <a:stretch/>
        </p:blipFill>
        <p:spPr>
          <a:xfrm flipH="1">
            <a:off x="5148497" y="2882810"/>
            <a:ext cx="1607180" cy="17295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6" t="9332"/>
          <a:stretch/>
        </p:blipFill>
        <p:spPr>
          <a:xfrm>
            <a:off x="3207665" y="2875556"/>
            <a:ext cx="2029902" cy="17368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0" y="2768688"/>
            <a:ext cx="1467396" cy="19565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380" y="1665535"/>
            <a:ext cx="1613361" cy="121002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t="11945" r="27855"/>
          <a:stretch/>
        </p:blipFill>
        <p:spPr>
          <a:xfrm>
            <a:off x="96040" y="1539931"/>
            <a:ext cx="1385714" cy="12287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0" y="4725144"/>
            <a:ext cx="2443828" cy="137971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r="16892"/>
          <a:stretch/>
        </p:blipFill>
        <p:spPr>
          <a:xfrm>
            <a:off x="7956376" y="2865518"/>
            <a:ext cx="1102365" cy="1850669"/>
          </a:xfrm>
          <a:prstGeom prst="rect">
            <a:avLst/>
          </a:prstGeom>
        </p:spPr>
      </p:pic>
      <p:pic>
        <p:nvPicPr>
          <p:cNvPr id="3074" name="Picture 2" descr="C:\Users\User\Downloads\RV4ZJN0E5WY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586" y="1063346"/>
            <a:ext cx="1353651" cy="180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XecE5W1pne0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02" y="4612380"/>
            <a:ext cx="2264222" cy="151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 rot="157048">
            <a:off x="2864291" y="424668"/>
            <a:ext cx="4069576" cy="79179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такие разные…</a:t>
            </a:r>
            <a:endParaRPr lang="ru-RU" sz="3600" b="1" dirty="0">
              <a:ln w="11430"/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578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" y="0"/>
            <a:ext cx="1333922" cy="991549"/>
          </a:xfrm>
          <a:prstGeom prst="rect">
            <a:avLst/>
          </a:prstGeom>
        </p:spPr>
      </p:pic>
      <p:sp>
        <p:nvSpPr>
          <p:cNvPr id="5" name="WordArt 2"/>
          <p:cNvSpPr>
            <a:spLocks noGrp="1" noChangeArrowheads="1" noChangeShapeType="1" noTextEdit="1"/>
          </p:cNvSpPr>
          <p:nvPr/>
        </p:nvSpPr>
        <p:spPr bwMode="auto">
          <a:xfrm>
            <a:off x="1207631" y="0"/>
            <a:ext cx="6652571" cy="111413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wrap="none" fromWordArt="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48000">
                      <a:srgbClr val="1A8D48"/>
                    </a:gs>
                    <a:gs pos="66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МОТИВАЦИОННО -  КРЕАТИВНЫЕ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48000">
                      <a:srgbClr val="1A8D48"/>
                    </a:gs>
                    <a:gs pos="66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0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 КОМПОНЕНТЫ ФИТБОЛА</a:t>
            </a:r>
          </a:p>
        </p:txBody>
      </p:sp>
      <p:sp>
        <p:nvSpPr>
          <p:cNvPr id="6" name="WordArt 16"/>
          <p:cNvSpPr>
            <a:spLocks noChangeArrowheads="1" noChangeShapeType="1" noTextEdit="1"/>
          </p:cNvSpPr>
          <p:nvPr/>
        </p:nvSpPr>
        <p:spPr bwMode="auto">
          <a:xfrm>
            <a:off x="1143000" y="1340767"/>
            <a:ext cx="571500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Ф</a:t>
            </a:r>
          </a:p>
        </p:txBody>
      </p:sp>
      <p:sp>
        <p:nvSpPr>
          <p:cNvPr id="8" name="WordArt 17"/>
          <p:cNvSpPr>
            <a:spLocks noChangeArrowheads="1" noChangeShapeType="1" noTextEdit="1"/>
          </p:cNvSpPr>
          <p:nvPr/>
        </p:nvSpPr>
        <p:spPr bwMode="auto">
          <a:xfrm>
            <a:off x="1249838" y="2182797"/>
            <a:ext cx="381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И</a:t>
            </a:r>
          </a:p>
        </p:txBody>
      </p:sp>
      <p:sp>
        <p:nvSpPr>
          <p:cNvPr id="9" name="WordArt 18"/>
          <p:cNvSpPr>
            <a:spLocks noChangeArrowheads="1" noChangeShapeType="1" noTextEdit="1"/>
          </p:cNvSpPr>
          <p:nvPr/>
        </p:nvSpPr>
        <p:spPr bwMode="auto">
          <a:xfrm>
            <a:off x="1202213" y="2924944"/>
            <a:ext cx="428625" cy="720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Т</a:t>
            </a:r>
          </a:p>
        </p:txBody>
      </p:sp>
      <p:sp>
        <p:nvSpPr>
          <p:cNvPr id="10" name="WordArt 19"/>
          <p:cNvSpPr>
            <a:spLocks noChangeArrowheads="1" noChangeShapeType="1" noTextEdit="1"/>
          </p:cNvSpPr>
          <p:nvPr/>
        </p:nvSpPr>
        <p:spPr bwMode="auto">
          <a:xfrm>
            <a:off x="1282574" y="3717032"/>
            <a:ext cx="315527" cy="792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Б</a:t>
            </a:r>
          </a:p>
        </p:txBody>
      </p:sp>
      <p:sp>
        <p:nvSpPr>
          <p:cNvPr id="11" name="WordArt 20"/>
          <p:cNvSpPr>
            <a:spLocks noChangeArrowheads="1" noChangeShapeType="1" noTextEdit="1"/>
          </p:cNvSpPr>
          <p:nvPr/>
        </p:nvSpPr>
        <p:spPr bwMode="auto">
          <a:xfrm>
            <a:off x="1243803" y="4637983"/>
            <a:ext cx="333374" cy="7054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О</a:t>
            </a:r>
          </a:p>
        </p:txBody>
      </p:sp>
      <p:sp>
        <p:nvSpPr>
          <p:cNvPr id="12" name="WordArt 21"/>
          <p:cNvSpPr>
            <a:spLocks noChangeArrowheads="1" noChangeShapeType="1" noTextEdit="1"/>
          </p:cNvSpPr>
          <p:nvPr/>
        </p:nvSpPr>
        <p:spPr bwMode="auto">
          <a:xfrm>
            <a:off x="1186956" y="5445224"/>
            <a:ext cx="371475" cy="7201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9311" y="1438725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ФАНТАЗИЯ  БЕЗ  ГРАНИЦ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Прямоугольник 8"/>
          <p:cNvSpPr>
            <a:spLocks noChangeArrowheads="1"/>
          </p:cNvSpPr>
          <p:nvPr/>
        </p:nvSpPr>
        <p:spPr bwMode="auto">
          <a:xfrm>
            <a:off x="2267744" y="2244709"/>
            <a:ext cx="403244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</a:rPr>
              <a:t>ИНТЕРЕС К НОВОМУ</a:t>
            </a:r>
            <a:endParaRPr kumimoji="0" lang="ru-RU" alt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267744" y="3116604"/>
            <a:ext cx="642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ТВОРЧЕСТВО  В     ФИЗКУЛЬТУРЕ</a:t>
            </a:r>
            <a:endParaRPr lang="ru-RU" altLang="ru-RU" sz="2800" dirty="0" smtClean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" name="Picture 7" descr="D:\Всё моё документы\информация\мяч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1" y="2244709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:\Всё моё документы\информация\мячи-прыгуны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275" y="4967287"/>
            <a:ext cx="11430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4"/>
          <p:cNvSpPr>
            <a:spLocks noChangeArrowheads="1"/>
          </p:cNvSpPr>
          <p:nvPr/>
        </p:nvSpPr>
        <p:spPr bwMode="auto">
          <a:xfrm>
            <a:off x="2267744" y="3851413"/>
            <a:ext cx="5143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БОДРОСТЬ  ДУХА</a:t>
            </a:r>
            <a:endParaRPr kumimoji="0" lang="ru-RU" alt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8" name="Прямоугольник 15"/>
          <p:cNvSpPr>
            <a:spLocks noChangeArrowheads="1"/>
          </p:cNvSpPr>
          <p:nvPr/>
        </p:nvSpPr>
        <p:spPr bwMode="auto">
          <a:xfrm>
            <a:off x="2264894" y="4728783"/>
            <a:ext cx="385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</a:rPr>
              <a:t>ОЗДОРОВЛЕНИЕ</a:t>
            </a:r>
            <a:endParaRPr kumimoji="0" lang="ru-RU" alt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9" name="Прямоугольник 16"/>
          <p:cNvSpPr>
            <a:spLocks noChangeArrowheads="1"/>
          </p:cNvSpPr>
          <p:nvPr/>
        </p:nvSpPr>
        <p:spPr bwMode="auto">
          <a:xfrm>
            <a:off x="2147170" y="5543370"/>
            <a:ext cx="4500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ЛЁГКОСТЬ ДВИЖЕНИЙ</a:t>
            </a:r>
            <a:endParaRPr kumimoji="0" lang="ru-RU" alt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08" y="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5972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74498" y="1173188"/>
            <a:ext cx="8795004" cy="5109091"/>
          </a:xfrm>
          <a:prstGeom prst="round2Diag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" y="0"/>
            <a:ext cx="1333922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1156438"/>
            <a:ext cx="6624736" cy="510909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Blip>
                <a:blip r:embed="rId4"/>
              </a:buBlip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профилактике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коррекции различных заболеваний (</a:t>
            </a:r>
            <a:r>
              <a:rPr lang="ru-RU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опорно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двигательного 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аппарата, болезней легких, внутренних органов и др.); </a:t>
            </a: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defTabSz="895350">
              <a:buBlip>
                <a:blip r:embed="rId4"/>
              </a:buBlip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двигательные способности  (силу,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координацию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гибкость, функции равновесия, вестибулярного аппарата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457200" indent="-457200" algn="just">
              <a:buBlip>
                <a:blip r:embed="rId4"/>
              </a:buBlip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музыкально – ритмических, и творческих способностей.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48616" y="188640"/>
            <a:ext cx="62404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55000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Занятия  </a:t>
            </a:r>
            <a:r>
              <a:rPr lang="ru-RU" sz="28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55000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фитбол</a:t>
            </a: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55000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-гимнастикой </a:t>
            </a:r>
            <a:endParaRPr lang="ru-RU" sz="28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55000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0"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55000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способствует</a:t>
            </a: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55000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02" b="90000" l="828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87" y="2780928"/>
            <a:ext cx="2059825" cy="15007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3" b="96262" l="4004" r="93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27" y="4149080"/>
            <a:ext cx="1772031" cy="12961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" b="97980" l="7491" r="775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308" y="1268760"/>
            <a:ext cx="1942034" cy="14401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500" y="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436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3"/>
            <a:ext cx="1333922" cy="991549"/>
          </a:xfrm>
          <a:prstGeom prst="rect">
            <a:avLst/>
          </a:prstGeom>
        </p:spPr>
      </p:pic>
      <p:pic>
        <p:nvPicPr>
          <p:cNvPr id="2050" name="Picture 2" descr="https://www.sensorydirect.com/media/catalog/product/cache/1/image/9df78eab33525d08d6e5fb8d27136e95/s/i/sitngym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20210"/>
            <a:ext cx="2432649" cy="278017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41" y="513094"/>
            <a:ext cx="3157517" cy="2569071"/>
          </a:xfrm>
          <a:prstGeom prst="rect">
            <a:avLst/>
          </a:prstGeom>
          <a:ln w="28575" cap="rnd">
            <a:solidFill>
              <a:schemeClr val="accent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95291"/>
            <a:ext cx="1463700" cy="21428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46" y="1193505"/>
            <a:ext cx="2228209" cy="287210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39" y="3861048"/>
            <a:ext cx="3135685" cy="20956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3" b="84475" l="13927" r="844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46" y="4293096"/>
            <a:ext cx="2448272" cy="24482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0274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Выгнутая влево стрелка 16"/>
          <p:cNvSpPr/>
          <p:nvPr/>
        </p:nvSpPr>
        <p:spPr>
          <a:xfrm rot="7268536" flipH="1">
            <a:off x="1895877" y="2339460"/>
            <a:ext cx="835860" cy="1958290"/>
          </a:xfrm>
          <a:prstGeom prst="curv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лево стрелка 15"/>
          <p:cNvSpPr/>
          <p:nvPr/>
        </p:nvSpPr>
        <p:spPr>
          <a:xfrm rot="14973447">
            <a:off x="5980911" y="2428908"/>
            <a:ext cx="834219" cy="1958290"/>
          </a:xfrm>
          <a:prstGeom prst="curv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лево стрелка 14"/>
          <p:cNvSpPr/>
          <p:nvPr/>
        </p:nvSpPr>
        <p:spPr>
          <a:xfrm rot="2513923" flipH="1">
            <a:off x="3176418" y="3700835"/>
            <a:ext cx="850407" cy="1958290"/>
          </a:xfrm>
          <a:prstGeom prst="curv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лево стрелка 9"/>
          <p:cNvSpPr/>
          <p:nvPr/>
        </p:nvSpPr>
        <p:spPr>
          <a:xfrm rot="18449267">
            <a:off x="5149672" y="3661571"/>
            <a:ext cx="834219" cy="1958290"/>
          </a:xfrm>
          <a:prstGeom prst="curv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6" y="95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2680" y="3756650"/>
            <a:ext cx="419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dirty="0"/>
              <a:t> </a:t>
            </a:r>
          </a:p>
        </p:txBody>
      </p:sp>
      <p:sp>
        <p:nvSpPr>
          <p:cNvPr id="4" name="Овал 3"/>
          <p:cNvSpPr/>
          <p:nvPr/>
        </p:nvSpPr>
        <p:spPr>
          <a:xfrm>
            <a:off x="3131840" y="2864469"/>
            <a:ext cx="2808312" cy="103009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фитбол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://thumbs.dreamstime.com/z/%D1%81%D1%82%D0%B0%D1%80%D1%88%D0%B0%D1%8F-%D0%B6%D0%B5%D0%BD%D1%89%D0%B8%D0%BD%D0%B0-%D0%BF%D1%80%D0%BE%D1%82%D1%8F%D0%B3%D0%B8%D0%B2%D0%B0%D1%8F-%D1%80%D0%B0%D0%B1%D0%BE%D1%82%D0%B0%D1%8E%D1%89-%D0%BE%D0%B1%D0%BE%D1%80%D1%83-%D0%BE%D0%B2%D0%B0%D0%BD%D0%B8%D0%B5-438656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24" b="100000" l="7329" r="91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987" y="3639532"/>
            <a:ext cx="2506397" cy="276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60" b="89727" l="9644" r="930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81" y="278021"/>
            <a:ext cx="2573399" cy="25733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3" b="95406" l="9971" r="951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371" y="138252"/>
            <a:ext cx="1901957" cy="2852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6638" r="71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2" y="3257850"/>
            <a:ext cx="3024336" cy="31453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07371" y="1202535"/>
            <a:ext cx="265091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108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любом возрасте</a:t>
            </a:r>
            <a:endParaRPr lang="ru-RU" sz="2400" b="1" dirty="0">
              <a:ln w="11430"/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10800000" scaled="1"/>
                <a:tileRect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право с вырезом 12"/>
          <p:cNvSpPr/>
          <p:nvPr/>
        </p:nvSpPr>
        <p:spPr>
          <a:xfrm rot="5400000">
            <a:off x="3977126" y="2165728"/>
            <a:ext cx="1117739" cy="253645"/>
          </a:xfrm>
          <a:prstGeom prst="notch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983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9"/>
            <a:ext cx="1333922" cy="991549"/>
          </a:xfrm>
          <a:prstGeom prst="rect">
            <a:avLst/>
          </a:prstGeom>
        </p:spPr>
      </p:pic>
      <p:pic>
        <p:nvPicPr>
          <p:cNvPr id="3074" name="Picture 2" descr="http://kladraz.ru/upload/blogs/3631_59c2c3749845c70e6d086d8b7786f02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06937"/>
            <a:ext cx="2133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0-tub-ru.yandex.net/i?id=9cd4f5462d99dc811d4a96d65eb289db&amp;n=33&amp;h=190&amp;w=20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21" l="1980" r="990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62" y="1038588"/>
            <a:ext cx="2794289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77160" y="110935"/>
            <a:ext cx="3076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Подумать о названии слайда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00" b="100000" l="3429" r="92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37" y="4869159"/>
            <a:ext cx="1586699" cy="1429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5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96" y="620688"/>
            <a:ext cx="3201578" cy="34640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71" b="92705" l="4076" r="915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884722"/>
            <a:ext cx="4032448" cy="26158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952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" y="35020"/>
            <a:ext cx="1333922" cy="991549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634661" y="15923"/>
            <a:ext cx="607895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1200" normalizeH="0" baseline="0" noProof="0" dirty="0" smtClean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Классификация упражнений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1200" normalizeH="0" baseline="0" noProof="0" dirty="0" smtClean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с </a:t>
            </a:r>
            <a:r>
              <a:rPr kumimoji="0" lang="ru-RU" altLang="ru-RU" sz="3200" b="1" i="1" u="none" strike="noStrike" kern="1200" normalizeH="0" baseline="0" noProof="0" dirty="0" err="1" smtClean="0">
                <a:ln w="11430"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фитболом</a:t>
            </a:r>
            <a:endParaRPr kumimoji="0" lang="ru-RU" altLang="ru-RU" sz="3200" b="1" i="1" u="none" strike="noStrike" kern="1200" normalizeH="0" baseline="0" noProof="0" dirty="0" smtClean="0">
              <a:ln w="11430"/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0" scaled="1"/>
                <a:tileRect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6" name="Группа 3"/>
          <p:cNvGrpSpPr/>
          <p:nvPr/>
        </p:nvGrpSpPr>
        <p:grpSpPr>
          <a:xfrm>
            <a:off x="3634972" y="1045319"/>
            <a:ext cx="2010536" cy="1576307"/>
            <a:chOff x="1960530" y="-76560"/>
            <a:chExt cx="1911620" cy="108245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Овал 7"/>
            <p:cNvSpPr/>
            <p:nvPr/>
          </p:nvSpPr>
          <p:spPr>
            <a:xfrm>
              <a:off x="1960530" y="-76560"/>
              <a:ext cx="1911620" cy="1080436"/>
            </a:xfrm>
            <a:prstGeom prst="ellipse">
              <a:avLst/>
            </a:prstGeom>
            <a:gradFill rotWithShape="1">
              <a:gsLst>
                <a:gs pos="0">
                  <a:srgbClr val="DE6C36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DE6C36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DE6C36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9" name="Овал 6"/>
            <p:cNvSpPr/>
            <p:nvPr/>
          </p:nvSpPr>
          <p:spPr>
            <a:xfrm>
              <a:off x="2145953" y="241907"/>
              <a:ext cx="1605231" cy="763984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20320" tIns="20320" rIns="20320" bIns="20320" spcCol="1270" anchor="ctr"/>
            <a:lstStyle/>
            <a:p>
              <a:pPr marL="0" marR="0" lvl="0" indent="0" algn="ctr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мяч как опора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673571" y="1657584"/>
            <a:ext cx="2156419" cy="1595868"/>
            <a:chOff x="183485" y="397115"/>
            <a:chExt cx="2011082" cy="115453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Овал 10"/>
            <p:cNvSpPr/>
            <p:nvPr/>
          </p:nvSpPr>
          <p:spPr>
            <a:xfrm>
              <a:off x="183485" y="397115"/>
              <a:ext cx="2011082" cy="1154531"/>
            </a:xfrm>
            <a:prstGeom prst="ellipse">
              <a:avLst/>
            </a:prstGeom>
            <a:gradFill rotWithShape="1">
              <a:gsLst>
                <a:gs pos="0">
                  <a:srgbClr val="DE6C36">
                    <a:hueOff val="11250264"/>
                    <a:satOff val="-16880"/>
                    <a:lumOff val="-2745"/>
                    <a:alphaOff val="0"/>
                    <a:shade val="51000"/>
                    <a:satMod val="130000"/>
                  </a:srgbClr>
                </a:gs>
                <a:gs pos="80000">
                  <a:srgbClr val="DE6C36">
                    <a:hueOff val="11250264"/>
                    <a:satOff val="-16880"/>
                    <a:lumOff val="-2745"/>
                    <a:alphaOff val="0"/>
                    <a:shade val="93000"/>
                    <a:satMod val="130000"/>
                  </a:srgbClr>
                </a:gs>
                <a:gs pos="100000">
                  <a:srgbClr val="DE6C36">
                    <a:hueOff val="11250264"/>
                    <a:satOff val="-16880"/>
                    <a:lumOff val="-2745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12" name="Овал 18"/>
            <p:cNvSpPr/>
            <p:nvPr/>
          </p:nvSpPr>
          <p:spPr>
            <a:xfrm>
              <a:off x="771337" y="495859"/>
              <a:ext cx="1422050" cy="816377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20320" tIns="20320" rIns="20320" bIns="20320" spcCol="1270" anchor="ctr"/>
            <a:lstStyle/>
            <a:p>
              <a:pPr marL="0" marR="0" lvl="0" indent="0" algn="ctr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мяч как массажер</a:t>
              </a:r>
            </a:p>
          </p:txBody>
        </p:sp>
      </p:grpSp>
      <p:grpSp>
        <p:nvGrpSpPr>
          <p:cNvPr id="13" name="Группа 8"/>
          <p:cNvGrpSpPr/>
          <p:nvPr/>
        </p:nvGrpSpPr>
        <p:grpSpPr>
          <a:xfrm>
            <a:off x="1585442" y="3242399"/>
            <a:ext cx="2147413" cy="1508257"/>
            <a:chOff x="271207" y="1643723"/>
            <a:chExt cx="1783800" cy="116252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Овал 13"/>
            <p:cNvSpPr/>
            <p:nvPr/>
          </p:nvSpPr>
          <p:spPr>
            <a:xfrm>
              <a:off x="271207" y="1643723"/>
              <a:ext cx="1783800" cy="1162529"/>
            </a:xfrm>
            <a:prstGeom prst="ellipse">
              <a:avLst/>
            </a:prstGeom>
            <a:gradFill rotWithShape="1">
              <a:gsLst>
                <a:gs pos="0">
                  <a:srgbClr val="DE6C36">
                    <a:hueOff val="9375220"/>
                    <a:satOff val="-14067"/>
                    <a:lumOff val="-2288"/>
                    <a:alphaOff val="0"/>
                    <a:shade val="51000"/>
                    <a:satMod val="130000"/>
                  </a:srgbClr>
                </a:gs>
                <a:gs pos="80000">
                  <a:srgbClr val="DE6C36">
                    <a:hueOff val="9375220"/>
                    <a:satOff val="-14067"/>
                    <a:lumOff val="-2288"/>
                    <a:alphaOff val="0"/>
                    <a:shade val="93000"/>
                    <a:satMod val="130000"/>
                  </a:srgbClr>
                </a:gs>
                <a:gs pos="100000">
                  <a:srgbClr val="DE6C36">
                    <a:hueOff val="9375220"/>
                    <a:satOff val="-14067"/>
                    <a:lumOff val="-2288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15" name="Овал 16"/>
            <p:cNvSpPr/>
            <p:nvPr/>
          </p:nvSpPr>
          <p:spPr>
            <a:xfrm>
              <a:off x="793448" y="1790148"/>
              <a:ext cx="1261336" cy="822033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20320" tIns="20320" rIns="20320" bIns="20320" spcCol="1270" anchor="ctr"/>
            <a:lstStyle/>
            <a:p>
              <a:pPr marL="0" marR="0" lvl="0" indent="0" algn="ctr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мяч как амортизатор, тренажер</a:t>
              </a:r>
            </a:p>
          </p:txBody>
        </p:sp>
      </p:grpSp>
      <p:grpSp>
        <p:nvGrpSpPr>
          <p:cNvPr id="16" name="Группа 7"/>
          <p:cNvGrpSpPr/>
          <p:nvPr/>
        </p:nvGrpSpPr>
        <p:grpSpPr>
          <a:xfrm>
            <a:off x="2303906" y="4636647"/>
            <a:ext cx="2259433" cy="1709309"/>
            <a:chOff x="1064961" y="2587452"/>
            <a:chExt cx="1830167" cy="11362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Овал 16"/>
            <p:cNvSpPr/>
            <p:nvPr/>
          </p:nvSpPr>
          <p:spPr>
            <a:xfrm>
              <a:off x="1064961" y="2587452"/>
              <a:ext cx="1830167" cy="1116227"/>
            </a:xfrm>
            <a:prstGeom prst="ellipse">
              <a:avLst/>
            </a:prstGeom>
            <a:gradFill rotWithShape="1">
              <a:gsLst>
                <a:gs pos="0">
                  <a:srgbClr val="DE6C36">
                    <a:hueOff val="7500176"/>
                    <a:satOff val="-11253"/>
                    <a:lumOff val="-1830"/>
                    <a:alphaOff val="0"/>
                    <a:shade val="51000"/>
                    <a:satMod val="130000"/>
                  </a:srgbClr>
                </a:gs>
                <a:gs pos="80000">
                  <a:srgbClr val="DE6C36">
                    <a:hueOff val="7500176"/>
                    <a:satOff val="-11253"/>
                    <a:lumOff val="-1830"/>
                    <a:alphaOff val="0"/>
                    <a:shade val="93000"/>
                    <a:satMod val="130000"/>
                  </a:srgbClr>
                </a:gs>
                <a:gs pos="100000">
                  <a:srgbClr val="DE6C36">
                    <a:hueOff val="7500176"/>
                    <a:satOff val="-11253"/>
                    <a:lumOff val="-183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18" name="Овал 14"/>
            <p:cNvSpPr/>
            <p:nvPr/>
          </p:nvSpPr>
          <p:spPr>
            <a:xfrm>
              <a:off x="1075569" y="2934446"/>
              <a:ext cx="1808950" cy="78929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20320" tIns="20320" rIns="20320" bIns="20320" spcCol="1270" anchor="ctr"/>
            <a:lstStyle/>
            <a:p>
              <a:pPr marL="0" marR="0" lvl="0" indent="0" algn="ctr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мяч </a:t>
              </a:r>
              <a:r>
                <a:rPr kumimoji="0" lang="ru-RU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 </a:t>
              </a: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ориентир</a:t>
              </a:r>
            </a:p>
          </p:txBody>
        </p:sp>
      </p:grpSp>
      <p:grpSp>
        <p:nvGrpSpPr>
          <p:cNvPr id="19" name="Группа 6"/>
          <p:cNvGrpSpPr/>
          <p:nvPr/>
        </p:nvGrpSpPr>
        <p:grpSpPr>
          <a:xfrm>
            <a:off x="4641505" y="4700294"/>
            <a:ext cx="2145209" cy="1864292"/>
            <a:chOff x="3104769" y="2608980"/>
            <a:chExt cx="1753005" cy="12430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Овал 19"/>
            <p:cNvSpPr/>
            <p:nvPr/>
          </p:nvSpPr>
          <p:spPr>
            <a:xfrm>
              <a:off x="3104769" y="2608980"/>
              <a:ext cx="1753005" cy="1073172"/>
            </a:xfrm>
            <a:prstGeom prst="ellipse">
              <a:avLst/>
            </a:prstGeom>
            <a:gradFill rotWithShape="1">
              <a:gsLst>
                <a:gs pos="0">
                  <a:srgbClr val="DE6C36">
                    <a:hueOff val="5625132"/>
                    <a:satOff val="-8440"/>
                    <a:lumOff val="-1373"/>
                    <a:alphaOff val="0"/>
                    <a:shade val="51000"/>
                    <a:satMod val="130000"/>
                  </a:srgbClr>
                </a:gs>
                <a:gs pos="80000">
                  <a:srgbClr val="DE6C36">
                    <a:hueOff val="5625132"/>
                    <a:satOff val="-8440"/>
                    <a:lumOff val="-1373"/>
                    <a:alphaOff val="0"/>
                    <a:shade val="93000"/>
                    <a:satMod val="130000"/>
                  </a:srgbClr>
                </a:gs>
                <a:gs pos="100000">
                  <a:srgbClr val="DE6C36">
                    <a:hueOff val="5625132"/>
                    <a:satOff val="-8440"/>
                    <a:lumOff val="-1373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1" name="Овал 12"/>
            <p:cNvSpPr/>
            <p:nvPr/>
          </p:nvSpPr>
          <p:spPr>
            <a:xfrm>
              <a:off x="3258915" y="3021617"/>
              <a:ext cx="1542930" cy="830447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20320" tIns="20320" rIns="20320" bIns="20320" spcCol="1270" anchor="ctr"/>
            <a:lstStyle/>
            <a:p>
              <a:pPr marL="0" marR="0" lvl="0" indent="0" algn="ctr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мяч как отягощение</a:t>
              </a:r>
            </a:p>
          </p:txBody>
        </p:sp>
      </p:grpSp>
      <p:grpSp>
        <p:nvGrpSpPr>
          <p:cNvPr id="22" name="Группа 5"/>
          <p:cNvGrpSpPr/>
          <p:nvPr/>
        </p:nvGrpSpPr>
        <p:grpSpPr>
          <a:xfrm>
            <a:off x="5611151" y="3347276"/>
            <a:ext cx="2243186" cy="1630277"/>
            <a:chOff x="3736272" y="1685951"/>
            <a:chExt cx="1942640" cy="1108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" name="Овал 22"/>
            <p:cNvSpPr/>
            <p:nvPr/>
          </p:nvSpPr>
          <p:spPr>
            <a:xfrm>
              <a:off x="3736272" y="1685951"/>
              <a:ext cx="1875358" cy="1025478"/>
            </a:xfrm>
            <a:prstGeom prst="ellipse">
              <a:avLst/>
            </a:prstGeom>
            <a:gradFill rotWithShape="1">
              <a:gsLst>
                <a:gs pos="0">
                  <a:srgbClr val="DE6C36">
                    <a:hueOff val="3750088"/>
                    <a:satOff val="-5627"/>
                    <a:lumOff val="-915"/>
                    <a:alphaOff val="0"/>
                    <a:shade val="51000"/>
                    <a:satMod val="130000"/>
                  </a:srgbClr>
                </a:gs>
                <a:gs pos="80000">
                  <a:srgbClr val="DE6C36">
                    <a:hueOff val="3750088"/>
                    <a:satOff val="-5627"/>
                    <a:lumOff val="-915"/>
                    <a:alphaOff val="0"/>
                    <a:shade val="93000"/>
                    <a:satMod val="130000"/>
                  </a:srgbClr>
                </a:gs>
                <a:gs pos="100000">
                  <a:srgbClr val="DE6C36">
                    <a:hueOff val="3750088"/>
                    <a:satOff val="-5627"/>
                    <a:lumOff val="-915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4" name="Овал 10"/>
            <p:cNvSpPr/>
            <p:nvPr/>
          </p:nvSpPr>
          <p:spPr>
            <a:xfrm>
              <a:off x="3856707" y="2069269"/>
              <a:ext cx="1822205" cy="725122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20320" tIns="20320" rIns="20320" bIns="20320" spcCol="1270" anchor="ctr"/>
            <a:lstStyle/>
            <a:p>
              <a:pPr marL="0" marR="0" lvl="0" indent="0" algn="ctr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мяч как препятствие</a:t>
              </a:r>
            </a:p>
          </p:txBody>
        </p:sp>
      </p:grpSp>
      <p:grpSp>
        <p:nvGrpSpPr>
          <p:cNvPr id="25" name="Группа 4"/>
          <p:cNvGrpSpPr/>
          <p:nvPr/>
        </p:nvGrpSpPr>
        <p:grpSpPr>
          <a:xfrm>
            <a:off x="5410714" y="1763739"/>
            <a:ext cx="2185622" cy="1685024"/>
            <a:chOff x="3551669" y="421086"/>
            <a:chExt cx="1964470" cy="116775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6" name="Овал 25"/>
            <p:cNvSpPr/>
            <p:nvPr/>
          </p:nvSpPr>
          <p:spPr>
            <a:xfrm>
              <a:off x="3551669" y="421086"/>
              <a:ext cx="1964470" cy="1126916"/>
            </a:xfrm>
            <a:prstGeom prst="ellipse">
              <a:avLst/>
            </a:prstGeom>
            <a:gradFill rotWithShape="1">
              <a:gsLst>
                <a:gs pos="0">
                  <a:srgbClr val="DE6C36">
                    <a:hueOff val="1875044"/>
                    <a:satOff val="-2813"/>
                    <a:lumOff val="-458"/>
                    <a:alphaOff val="0"/>
                    <a:shade val="51000"/>
                    <a:satMod val="130000"/>
                  </a:srgbClr>
                </a:gs>
                <a:gs pos="80000">
                  <a:srgbClr val="DE6C36">
                    <a:hueOff val="1875044"/>
                    <a:satOff val="-2813"/>
                    <a:lumOff val="-458"/>
                    <a:alphaOff val="0"/>
                    <a:shade val="93000"/>
                    <a:satMod val="130000"/>
                  </a:srgbClr>
                </a:gs>
                <a:gs pos="100000">
                  <a:srgbClr val="DE6C36">
                    <a:hueOff val="1875044"/>
                    <a:satOff val="-2813"/>
                    <a:lumOff val="-458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7" name="Овал 8"/>
            <p:cNvSpPr/>
            <p:nvPr/>
          </p:nvSpPr>
          <p:spPr>
            <a:xfrm>
              <a:off x="3762705" y="791994"/>
              <a:ext cx="1621136" cy="796850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20320" tIns="20320" rIns="20320" bIns="20320" spcCol="1270" anchor="ctr"/>
            <a:lstStyle/>
            <a:p>
              <a:pPr marL="0" marR="0" lvl="0" indent="0" algn="ctr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мяч как предмет</a:t>
              </a:r>
            </a:p>
          </p:txBody>
        </p:sp>
      </p:grpSp>
      <p:grpSp>
        <p:nvGrpSpPr>
          <p:cNvPr id="28" name="Группа 2"/>
          <p:cNvGrpSpPr/>
          <p:nvPr/>
        </p:nvGrpSpPr>
        <p:grpSpPr>
          <a:xfrm>
            <a:off x="3732855" y="2724816"/>
            <a:ext cx="1939673" cy="2000328"/>
            <a:chOff x="2031393" y="1005763"/>
            <a:chExt cx="1749308" cy="184037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9" name="Овал 28"/>
            <p:cNvSpPr/>
            <p:nvPr/>
          </p:nvSpPr>
          <p:spPr>
            <a:xfrm>
              <a:off x="2031393" y="1005763"/>
              <a:ext cx="1749308" cy="1737412"/>
            </a:xfrm>
            <a:prstGeom prst="ellipse">
              <a:avLst/>
            </a:prstGeom>
            <a:gradFill rotWithShape="1">
              <a:gsLst>
                <a:gs pos="0">
                  <a:srgbClr val="AC66BB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AC66BB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AC66BB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30" name="Овал 4"/>
            <p:cNvSpPr/>
            <p:nvPr/>
          </p:nvSpPr>
          <p:spPr>
            <a:xfrm>
              <a:off x="2287573" y="1617601"/>
              <a:ext cx="1236948" cy="122853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lIns="20320" tIns="20320" rIns="20320" bIns="20320" spcCol="1270" anchor="ctr"/>
            <a:lstStyle/>
            <a:p>
              <a:pPr marL="0" marR="0" lvl="0" indent="0" algn="ctr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упражнения с мячом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55535"/>
            <a:ext cx="2235632" cy="149042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06" b="91556" l="0" r="84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94" y="1820657"/>
            <a:ext cx="1075286" cy="1075286"/>
          </a:xfrm>
          <a:prstGeom prst="rect">
            <a:avLst/>
          </a:prstGeom>
        </p:spPr>
      </p:pic>
      <p:pic>
        <p:nvPicPr>
          <p:cNvPr id="37" name="Picture 6" descr="D:\Всё моё документы\информация\мяч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428" y="5013176"/>
            <a:ext cx="92868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7" descr="D:\Всё моё документы\информация\мяч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654" y="1405377"/>
            <a:ext cx="952922" cy="95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6" descr="D:\Всё моё документы\информация\мяч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41144"/>
            <a:ext cx="9286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97" y="404664"/>
            <a:ext cx="1905000" cy="1905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6" y="1780622"/>
            <a:ext cx="958079" cy="103664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67" b="55822" l="3385" r="3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426" r="65941" b="39485"/>
          <a:stretch/>
        </p:blipFill>
        <p:spPr>
          <a:xfrm>
            <a:off x="1657033" y="3297109"/>
            <a:ext cx="875139" cy="126937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55" y="4752823"/>
            <a:ext cx="1265133" cy="92999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" r="11685"/>
          <a:stretch/>
        </p:blipFill>
        <p:spPr>
          <a:xfrm>
            <a:off x="5334086" y="4750656"/>
            <a:ext cx="676884" cy="97221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9" r="59554" b="58920"/>
          <a:stretch/>
        </p:blipFill>
        <p:spPr>
          <a:xfrm>
            <a:off x="6200426" y="3229871"/>
            <a:ext cx="986944" cy="101757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049" b="91870" l="65479" r="99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92" t="28023" b="7773"/>
          <a:stretch/>
        </p:blipFill>
        <p:spPr>
          <a:xfrm>
            <a:off x="4425755" y="2748573"/>
            <a:ext cx="962714" cy="120154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2522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" y="37507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890" y="1218502"/>
            <a:ext cx="604135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n w="1905"/>
                <a:solidFill>
                  <a:schemeClr val="accent6">
                    <a:shade val="20000"/>
                    <a:satMod val="20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положение</a:t>
            </a:r>
            <a:r>
              <a:rPr lang="ru-RU" altLang="ru-RU" sz="2800" b="1" dirty="0">
                <a:ln w="1905"/>
                <a:solidFill>
                  <a:schemeClr val="accent6">
                    <a:shade val="20000"/>
                    <a:satMod val="20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Сидя на мяче, ноги на ширине плеч, руки в стороны, 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взмахи 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руками вверх – вниз, лёгкое покачивание  на мяче, ноги стоят на всей стопе.</a:t>
            </a:r>
          </a:p>
          <a:p>
            <a:endParaRPr lang="ru-RU" altLang="ru-RU" b="1" i="1" dirty="0">
              <a:solidFill>
                <a:prstClr val="black"/>
              </a:solidFill>
            </a:endParaRPr>
          </a:p>
          <a:p>
            <a:endParaRPr lang="ru-RU" altLang="ru-RU" b="1" i="1" dirty="0" smtClean="0">
              <a:solidFill>
                <a:prstClr val="black"/>
              </a:solidFill>
            </a:endParaRPr>
          </a:p>
          <a:p>
            <a:endParaRPr lang="ru-RU" altLang="ru-RU" b="1" i="1" dirty="0">
              <a:solidFill>
                <a:prstClr val="black"/>
              </a:solidFill>
            </a:endParaRPr>
          </a:p>
          <a:p>
            <a:endParaRPr lang="ru-RU" altLang="ru-RU" b="1" i="1" dirty="0" smtClean="0">
              <a:solidFill>
                <a:prstClr val="black"/>
              </a:solidFill>
            </a:endParaRPr>
          </a:p>
          <a:p>
            <a:r>
              <a:rPr lang="ru-RU" altLang="ru-RU" sz="2800" b="1" i="1" dirty="0" smtClean="0">
                <a:ln w="1905"/>
                <a:solidFill>
                  <a:schemeClr val="accent6">
                    <a:shade val="20000"/>
                    <a:satMod val="20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Терапевтический </a:t>
            </a:r>
            <a:r>
              <a:rPr lang="ru-RU" altLang="ru-RU" sz="2800" b="1" i="1" dirty="0">
                <a:ln w="1905"/>
                <a:solidFill>
                  <a:schemeClr val="accent6">
                    <a:shade val="20000"/>
                    <a:satMod val="20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</a:t>
            </a:r>
          </a:p>
          <a:p>
            <a:r>
              <a:rPr lang="ru-RU" altLang="ru-RU" sz="2400" b="1" i="1" dirty="0">
                <a:solidFill>
                  <a:prstClr val="black"/>
                </a:solidFill>
              </a:rPr>
              <a:t>Упражнение увеличивает подвижность в плечевых суставах и формирует навык правильной осанки</a:t>
            </a:r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398762"/>
            <a:ext cx="3096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Птица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-24090"/>
            <a:ext cx="1635500" cy="12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48" y="1268760"/>
            <a:ext cx="2238375" cy="14763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98" y="4075228"/>
            <a:ext cx="2047875" cy="17907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18" y="3399332"/>
            <a:ext cx="1527770" cy="8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54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3931</TotalTime>
  <Words>474</Words>
  <Application>Microsoft Office PowerPoint</Application>
  <PresentationFormat>Экран (4:3)</PresentationFormat>
  <Paragraphs>121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16</vt:i4>
      </vt:variant>
      <vt:variant>
        <vt:lpstr>Заголовки слайдов</vt:lpstr>
      </vt:variant>
      <vt:variant>
        <vt:i4>18</vt:i4>
      </vt:variant>
    </vt:vector>
  </HeadingPairs>
  <TitlesOfParts>
    <vt:vector size="34" baseType="lpstr">
      <vt:lpstr>Тема1</vt:lpstr>
      <vt:lpstr>5_Тема9</vt:lpstr>
      <vt:lpstr>6_Тема9</vt:lpstr>
      <vt:lpstr>7_Тема9</vt:lpstr>
      <vt:lpstr>8_Тема9</vt:lpstr>
      <vt:lpstr>1_Тема1</vt:lpstr>
      <vt:lpstr>2_Тема1</vt:lpstr>
      <vt:lpstr>3_Тема1</vt:lpstr>
      <vt:lpstr>4_Тема1</vt:lpstr>
      <vt:lpstr>5_Тема1</vt:lpstr>
      <vt:lpstr>6_Тема1</vt:lpstr>
      <vt:lpstr>7_Тема1</vt:lpstr>
      <vt:lpstr>8_Тема1</vt:lpstr>
      <vt:lpstr>9_Тема1</vt:lpstr>
      <vt:lpstr>10_Тема1</vt:lpstr>
      <vt:lpstr>11_Тема1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User</cp:lastModifiedBy>
  <cp:revision>212</cp:revision>
  <dcterms:created xsi:type="dcterms:W3CDTF">2014-05-14T16:31:48Z</dcterms:created>
  <dcterms:modified xsi:type="dcterms:W3CDTF">2015-12-04T08:34:48Z</dcterms:modified>
</cp:coreProperties>
</file>