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70" r:id="rId3"/>
    <p:sldId id="306" r:id="rId4"/>
    <p:sldId id="303" r:id="rId5"/>
    <p:sldId id="265" r:id="rId6"/>
    <p:sldId id="300" r:id="rId7"/>
    <p:sldId id="301" r:id="rId8"/>
    <p:sldId id="308" r:id="rId9"/>
    <p:sldId id="309" r:id="rId10"/>
    <p:sldId id="319" r:id="rId11"/>
    <p:sldId id="261" r:id="rId12"/>
    <p:sldId id="271" r:id="rId13"/>
    <p:sldId id="297" r:id="rId14"/>
    <p:sldId id="321" r:id="rId15"/>
    <p:sldId id="294" r:id="rId16"/>
    <p:sldId id="272" r:id="rId17"/>
    <p:sldId id="305" r:id="rId18"/>
    <p:sldId id="311" r:id="rId19"/>
    <p:sldId id="281" r:id="rId20"/>
    <p:sldId id="282" r:id="rId21"/>
    <p:sldId id="293" r:id="rId22"/>
    <p:sldId id="274" r:id="rId23"/>
    <p:sldId id="283" r:id="rId24"/>
    <p:sldId id="310" r:id="rId25"/>
    <p:sldId id="292" r:id="rId26"/>
    <p:sldId id="284" r:id="rId27"/>
    <p:sldId id="31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  <a:srgbClr val="0033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15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0D72628-E066-47AD-9C70-F401E58E79E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0192FF1-39B3-4ABC-880D-FB4CAEAB300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gi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7.gif"/><Relationship Id="rId4" Type="http://schemas.openxmlformats.org/officeDocument/2006/relationships/image" Target="../media/image9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332656"/>
            <a:ext cx="7704856" cy="6525344"/>
          </a:xfrm>
          <a:prstGeom prst="round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244408" cy="908720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cap="none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  <a:ea typeface="Arial Unicode MS" pitchFamily="34" charset="-128"/>
                <a:cs typeface="Arial Unicode MS" pitchFamily="34" charset="-128"/>
              </a:rPr>
              <a:t>Организация развивающей предметно-пространственной среды в группах  раннего возраста</a:t>
            </a:r>
            <a:endParaRPr lang="ru-RU" sz="2000" cap="none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flipH="1">
            <a:off x="899592" y="5589240"/>
            <a:ext cx="6480720" cy="1008112"/>
          </a:xfrm>
        </p:spPr>
        <p:txBody>
          <a:bodyPr>
            <a:normAutofit fontScale="32500" lnSpcReduction="20000"/>
          </a:bodyPr>
          <a:lstStyle/>
          <a:p>
            <a:pPr>
              <a:buNone/>
            </a:pPr>
            <a:endParaRPr lang="ru-RU" b="1" dirty="0" smtClean="0">
              <a:solidFill>
                <a:schemeClr val="bg2">
                  <a:lumMod val="25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r>
              <a:rPr lang="ru-RU" sz="4400" b="1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Автор:</a:t>
            </a:r>
          </a:p>
          <a:p>
            <a:pPr marL="0" indent="0">
              <a:buNone/>
            </a:pPr>
            <a:r>
              <a:rPr lang="ru-RU" sz="4400" b="1" spc="50" dirty="0" err="1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Большанина</a:t>
            </a:r>
            <a:r>
              <a:rPr lang="ru-RU" sz="4400" b="1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 Галина Андреевна,</a:t>
            </a:r>
          </a:p>
          <a:p>
            <a:pPr marL="0" indent="0">
              <a:buNone/>
            </a:pPr>
            <a:r>
              <a:rPr lang="ru-RU" sz="4400" b="1" spc="50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entury Gothic" pitchFamily="34" charset="0"/>
              </a:rPr>
              <a:t>Воспитатель высшей квалификационной категории</a:t>
            </a:r>
            <a:endParaRPr lang="ru-RU" sz="4400" b="1" spc="50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8" name="Рисунок 7" descr="C:\Documents and Settings\Галочка\Рабочий стол\Новая папка\IMG_1744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827584" y="1124744"/>
            <a:ext cx="5976664" cy="4464496"/>
          </a:xfrm>
          <a:prstGeom prst="roundRect">
            <a:avLst/>
          </a:prstGeom>
          <a:noFill/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Скругленный прямоугольник 5"/>
          <p:cNvSpPr/>
          <p:nvPr/>
        </p:nvSpPr>
        <p:spPr>
          <a:xfrm>
            <a:off x="6948264" y="3140968"/>
            <a:ext cx="2016224" cy="3240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/>
              <a:t>Государственное бюджетное дошкольное образовательное учреждение </a:t>
            </a:r>
            <a:r>
              <a:rPr lang="ru-RU" sz="1400" b="1" dirty="0"/>
              <a:t>детский сад №4</a:t>
            </a:r>
            <a:r>
              <a:rPr lang="ru-RU" sz="1400" dirty="0"/>
              <a:t> </a:t>
            </a:r>
            <a:r>
              <a:rPr lang="ru-RU" sz="1200" dirty="0"/>
              <a:t>комбинированного </a:t>
            </a:r>
            <a:r>
              <a:rPr lang="ru-RU" sz="1300" dirty="0"/>
              <a:t>вида  </a:t>
            </a:r>
            <a:r>
              <a:rPr lang="ru-RU" sz="1300" dirty="0" err="1"/>
              <a:t>Кронштадтского</a:t>
            </a:r>
            <a:r>
              <a:rPr lang="ru-RU" sz="1300" dirty="0"/>
              <a:t> района </a:t>
            </a:r>
            <a:endParaRPr lang="ru-RU" sz="1300" dirty="0" smtClean="0"/>
          </a:p>
          <a:p>
            <a:pPr algn="ctr"/>
            <a:r>
              <a:rPr lang="ru-RU" sz="1400" dirty="0" smtClean="0"/>
              <a:t>Санкт- </a:t>
            </a:r>
            <a:r>
              <a:rPr lang="ru-RU" sz="1400" dirty="0"/>
              <a:t>Петербурга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ru-RU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Arial Unicode MS" pitchFamily="34" charset="-128"/>
                <a:cs typeface="Arial Unicode MS" pitchFamily="34" charset="-128"/>
              </a:rPr>
              <a:t> сезонное оформление  потолочного пространства зоны окон</a:t>
            </a:r>
            <a:endParaRPr lang="ru-RU" sz="2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9" name="Рисунок 8" descr="E:\ГАЛИНА  2015\ФОТО работа\ФОТО ТЕРЕМОК - 1\Фото среда и др\IMG_1743.jpg"/>
          <p:cNvPicPr/>
          <p:nvPr/>
        </p:nvPicPr>
        <p:blipFill>
          <a:blip r:embed="rId2" cstate="print">
            <a:lum contrast="30000"/>
          </a:blip>
          <a:srcRect l="31100" r="28828" b="44617"/>
          <a:stretch>
            <a:fillRect/>
          </a:stretch>
        </p:blipFill>
        <p:spPr bwMode="auto">
          <a:xfrm>
            <a:off x="467544" y="1124744"/>
            <a:ext cx="3744416" cy="259228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E:\ГАЛИНА  2015\ФОТО работа\Фото Теремок 2016-17\фото новый год 2017\DSC03923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572000" y="3861048"/>
            <a:ext cx="3744416" cy="272809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 descr="E:\ГАЛИНА  2015\ФОТО работа\Фото Теремок 2016-17\фото новый год 2017\DSC03924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004048" y="980728"/>
            <a:ext cx="3524154" cy="252028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E:\ГАЛИНА  2015\ФОТО работа\ФОТО ТЕРЕМОК - 1\Фото среда и др\IMG_1715.jpg"/>
          <p:cNvPicPr/>
          <p:nvPr/>
        </p:nvPicPr>
        <p:blipFill>
          <a:blip r:embed="rId5" cstate="print">
            <a:lum contrast="30000"/>
          </a:blip>
          <a:srcRect/>
          <a:stretch>
            <a:fillRect/>
          </a:stretch>
        </p:blipFill>
        <p:spPr bwMode="auto">
          <a:xfrm>
            <a:off x="1043608" y="4293096"/>
            <a:ext cx="2898876" cy="2174983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323528" y="764704"/>
            <a:ext cx="7776864" cy="5691032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азмещение оборудования по условным зонам</a:t>
            </a:r>
          </a:p>
          <a:p>
            <a:pPr>
              <a:buBlip>
                <a:blip r:embed="rId2"/>
              </a:buBlip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познавательного развития;</a:t>
            </a:r>
          </a:p>
          <a:p>
            <a:pPr>
              <a:buBlip>
                <a:blip r:embed="rId2"/>
              </a:buBlip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спокойных игр;</a:t>
            </a:r>
          </a:p>
          <a:p>
            <a:pPr>
              <a:buBlip>
                <a:blip r:embed="rId2"/>
              </a:buBlip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Зона двигательной активности.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C:\Documents and Settings\Галочка\Рабочий стол\фото сентябрь 2015\IMG_1132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611560" y="3140968"/>
            <a:ext cx="3672408" cy="288032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E:\ГАЛИНА  2015\ФОТО работа\ФОТО ТЕРЕМОК - 1\март 2016\IMG_6067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436096" y="1268760"/>
            <a:ext cx="3528392" cy="252028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87624" y="188640"/>
            <a:ext cx="561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Зонирование помещения</a:t>
            </a:r>
            <a:endParaRPr lang="ru-RU" sz="3200" dirty="0"/>
          </a:p>
        </p:txBody>
      </p:sp>
      <p:pic>
        <p:nvPicPr>
          <p:cNvPr id="10" name="Рисунок 9" descr="E:\ГАЛИНА  2015\ФОТО работа\Фото Теремок 2016-17\фото группа апрель 2017\DSC04225.JPG"/>
          <p:cNvPicPr/>
          <p:nvPr/>
        </p:nvPicPr>
        <p:blipFill>
          <a:blip r:embed="rId5" cstate="print">
            <a:lum contrast="30000"/>
          </a:blip>
          <a:srcRect l="13311" r="22258"/>
          <a:stretch>
            <a:fillRect/>
          </a:stretch>
        </p:blipFill>
        <p:spPr bwMode="auto">
          <a:xfrm>
            <a:off x="5004048" y="4149080"/>
            <a:ext cx="2808312" cy="2448272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E:\ГАЛИНА  2015\ФОТО работа\ФОТО ТЕРЕМОК - 1\Теремок 2015-16\2016 февраль=март 192.jpg"/>
          <p:cNvPicPr/>
          <p:nvPr/>
        </p:nvPicPr>
        <p:blipFill>
          <a:blip r:embed="rId2" cstate="print"/>
          <a:srcRect r="11329"/>
          <a:stretch>
            <a:fillRect/>
          </a:stretch>
        </p:blipFill>
        <p:spPr bwMode="auto">
          <a:xfrm>
            <a:off x="395536" y="3645024"/>
            <a:ext cx="3168352" cy="258928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03232" cy="39208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познавательного развития</a:t>
            </a:r>
            <a:endParaRPr lang="ru-RU" sz="3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E:\ГАЛИНА  2015\ФОТО работа\ФОТО ТЕРЕМОК - 1\март 2016\IMG_6061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283968" y="764704"/>
            <a:ext cx="3960440" cy="3096344"/>
          </a:xfrm>
          <a:prstGeom prst="round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 descr="F:\фото 2013 Ладушки\стенд зима 2013 164.jpg"/>
          <p:cNvPicPr/>
          <p:nvPr/>
        </p:nvPicPr>
        <p:blipFill>
          <a:blip r:embed="rId4" cstate="print">
            <a:lum bright="10000" contrast="30000"/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4293096"/>
            <a:ext cx="2592288" cy="2088232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2" name="Содержимое 9"/>
          <p:cNvSpPr>
            <a:spLocks noGrp="1"/>
          </p:cNvSpPr>
          <p:nvPr>
            <p:ph type="body" idx="2"/>
          </p:nvPr>
        </p:nvSpPr>
        <p:spPr>
          <a:xfrm>
            <a:off x="395536" y="692697"/>
            <a:ext cx="3240360" cy="2375942"/>
          </a:xfrm>
        </p:spPr>
        <p:txBody>
          <a:bodyPr/>
          <a:lstStyle/>
          <a:p>
            <a:pPr algn="just"/>
            <a:r>
              <a:rPr lang="ru-RU" sz="1800" b="1" dirty="0" smtClean="0">
                <a:solidFill>
                  <a:srgbClr val="FF0000"/>
                </a:solidFill>
              </a:rPr>
              <a:t>Д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</a:rPr>
              <a:t>идактические игры по сенсорному развитию, строительные игры, игровые панели, уголок изобразительного </a:t>
            </a:r>
            <a:r>
              <a:rPr lang="ru-RU" sz="1800" b="1" dirty="0" err="1" smtClean="0">
                <a:solidFill>
                  <a:schemeClr val="bg2">
                    <a:lumMod val="10000"/>
                  </a:schemeClr>
                </a:solidFill>
              </a:rPr>
              <a:t>твор-чества</a:t>
            </a:r>
            <a:r>
              <a:rPr lang="ru-RU" sz="1800" b="1" dirty="0" smtClean="0">
                <a:solidFill>
                  <a:schemeClr val="bg2">
                    <a:lumMod val="10000"/>
                  </a:schemeClr>
                </a:solidFill>
              </a:rPr>
              <a:t>, книжный уголок, уголок для игр с песком и водой. </a:t>
            </a:r>
          </a:p>
          <a:p>
            <a:endParaRPr lang="ru-RU" dirty="0"/>
          </a:p>
        </p:txBody>
      </p:sp>
      <p:pic>
        <p:nvPicPr>
          <p:cNvPr id="14" name="Рисунок 13" descr="E:\ГАЛИНА  2015\ФОТО работа\ФОТО ТЕРЕМОК - 1\Теремок 2015-16\2016 февраль=март 237.jpg"/>
          <p:cNvPicPr/>
          <p:nvPr/>
        </p:nvPicPr>
        <p:blipFill>
          <a:blip r:embed="rId5" cstate="print">
            <a:lum bright="-10000" contrast="30000"/>
          </a:blip>
          <a:srcRect l="7075" r="13333"/>
          <a:stretch>
            <a:fillRect/>
          </a:stretch>
        </p:blipFill>
        <p:spPr bwMode="auto">
          <a:xfrm>
            <a:off x="323528" y="3429000"/>
            <a:ext cx="3240360" cy="288032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Галочка\Рабочий стол\Новая папка\IMG_1687.jpg"/>
          <p:cNvPicPr/>
          <p:nvPr/>
        </p:nvPicPr>
        <p:blipFill>
          <a:blip r:embed="rId6" cstate="print">
            <a:lum bright="10000" contrast="10000"/>
          </a:blip>
          <a:srcRect l="8467" t="2929" r="20918"/>
          <a:stretch>
            <a:fillRect/>
          </a:stretch>
        </p:blipFill>
        <p:spPr bwMode="auto">
          <a:xfrm>
            <a:off x="6804248" y="4293096"/>
            <a:ext cx="2123728" cy="194421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179512" y="332656"/>
            <a:ext cx="7848872" cy="432048"/>
          </a:xfrm>
        </p:spPr>
        <p:txBody>
          <a:bodyPr>
            <a:normAutofit fontScale="92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Дидактические игры и пособия</a:t>
            </a:r>
            <a:endParaRPr lang="ru-RU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C:\Documents and Settings\Галочка\Рабочий стол\Новая папка (3)\IMG_1880.jpg"/>
          <p:cNvPicPr/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619302">
            <a:off x="6074102" y="3379781"/>
            <a:ext cx="2880320" cy="237626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Галочка\Рабочий стол\Новая папка (3)\IMG_1879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95536" y="908720"/>
            <a:ext cx="2664296" cy="194421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Галочка\Рабочий стол\Новая папка (3)\IMG_1888.jp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526918">
            <a:off x="5731597" y="763911"/>
            <a:ext cx="2989472" cy="221395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E:\ГАЛИНА  2015\ФОТО работа\ФОТО ТЕРЕМОК - 1\ноябрь и среда\IMG_1885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95536" y="3068960"/>
            <a:ext cx="2736304" cy="194421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user\Рабочий стол\Новая папка\осенние праздники 2013 027.jpg"/>
          <p:cNvPicPr/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24944"/>
            <a:ext cx="1800200" cy="1368152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5" name="Рисунок 14" descr="E:\ГАЛИНА  2015\ФОТО работа\ФОТО ТЕРЕМОК - 1\ноябрь и среда\IMG_1882.jpg"/>
          <p:cNvPicPr/>
          <p:nvPr/>
        </p:nvPicPr>
        <p:blipFill>
          <a:blip r:embed="rId7" cstate="print">
            <a:lum contrast="20000"/>
          </a:blip>
          <a:srcRect l="53972" b="56495"/>
          <a:stretch>
            <a:fillRect/>
          </a:stretch>
        </p:blipFill>
        <p:spPr bwMode="auto">
          <a:xfrm rot="496792">
            <a:off x="3353676" y="1257537"/>
            <a:ext cx="1932593" cy="1220647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"/>
          <p:cNvPicPr>
            <a:picLocks noChangeAspect="1"/>
          </p:cNvPicPr>
          <p:nvPr/>
        </p:nvPicPr>
        <p:blipFill>
          <a:blip r:embed="rId8" cstate="print"/>
          <a:srcRect b="8964"/>
          <a:stretch>
            <a:fillRect/>
          </a:stretch>
        </p:blipFill>
        <p:spPr bwMode="auto">
          <a:xfrm>
            <a:off x="1043608" y="5301208"/>
            <a:ext cx="1053263" cy="1296144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8" name="Рисунок 2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848" y="4725144"/>
            <a:ext cx="2736917" cy="182331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Documents and Settings\Галочка\Рабочий стол\Новая папка\IMG_1702.jpg"/>
          <p:cNvPicPr/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148064" y="548680"/>
            <a:ext cx="3456384" cy="259228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Галочка\Рабочий стол\Новая папка\IMG_1608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flipH="1">
            <a:off x="467544" y="3140968"/>
            <a:ext cx="2448272" cy="216024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7" name="Содержимое 7"/>
          <p:cNvSpPr>
            <a:spLocks noGrp="1"/>
          </p:cNvSpPr>
          <p:nvPr>
            <p:ph sz="half" idx="1"/>
          </p:nvPr>
        </p:nvSpPr>
        <p:spPr>
          <a:xfrm>
            <a:off x="395536" y="188640"/>
            <a:ext cx="4392488" cy="1152129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Дидактические игры</a:t>
            </a:r>
            <a:endParaRPr lang="ru-RU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395536" y="5517232"/>
            <a:ext cx="3816424" cy="1152128"/>
          </a:xfrm>
        </p:spPr>
        <p:txBody>
          <a:bodyPr>
            <a:normAutofit fontScale="85000" lnSpcReduction="10000"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b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Arial" pitchFamily="34" charset="0"/>
              </a:rPr>
              <a:t>С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Calibri" pitchFamily="34" charset="0"/>
                <a:cs typeface="Arial" pitchFamily="34" charset="0"/>
              </a:rPr>
              <a:t>амая лучшая форма обучения, это обучение с помощью игры</a:t>
            </a:r>
            <a:endParaRPr lang="ru-RU" b="1" dirty="0" smtClean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endParaRPr lang="ru-RU" dirty="0"/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8" name="Picture 1" descr="IMG_5275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r="14424" b="32939"/>
          <a:stretch>
            <a:fillRect/>
          </a:stretch>
        </p:blipFill>
        <p:spPr bwMode="auto">
          <a:xfrm rot="16200000">
            <a:off x="2840707" y="2640013"/>
            <a:ext cx="2448273" cy="1433959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фото ИГРЫ 2014\фестиваль  и игры 2014 153.jpg"/>
          <p:cNvPicPr/>
          <p:nvPr/>
        </p:nvPicPr>
        <p:blipFill>
          <a:blip r:embed="rId5" cstate="print">
            <a:lum contrast="20000"/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39139"/>
          <a:stretch>
            <a:fillRect/>
          </a:stretch>
        </p:blipFill>
        <p:spPr bwMode="auto">
          <a:xfrm>
            <a:off x="1331640" y="908720"/>
            <a:ext cx="1440160" cy="187220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10" name="Рисунок 9" descr="E:\ГАЛИНА  2015\ФОТО работа\Фото Теремок 2016-17\фото группа апрель 2017\DSC04238.JPG"/>
          <p:cNvPicPr/>
          <p:nvPr/>
        </p:nvPicPr>
        <p:blipFill>
          <a:blip r:embed="rId6" cstate="print">
            <a:lum contrast="30000"/>
          </a:blip>
          <a:srcRect l="13312" r="5872"/>
          <a:stretch>
            <a:fillRect/>
          </a:stretch>
        </p:blipFill>
        <p:spPr bwMode="auto">
          <a:xfrm>
            <a:off x="5220072" y="3573016"/>
            <a:ext cx="3528392" cy="295232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7"/>
          <p:cNvSpPr>
            <a:spLocks noGrp="1"/>
          </p:cNvSpPr>
          <p:nvPr>
            <p:ph sz="half" idx="2"/>
          </p:nvPr>
        </p:nvSpPr>
        <p:spPr>
          <a:xfrm>
            <a:off x="179512" y="188640"/>
            <a:ext cx="3024336" cy="11521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Дидактические </a:t>
            </a:r>
          </a:p>
          <a:p>
            <a:pPr>
              <a:buNone/>
            </a:pPr>
            <a:r>
              <a:rPr lang="ru-RU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игры</a:t>
            </a:r>
            <a:endParaRPr lang="ru-RU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Рисунок 7" descr="E:\ГАЛИНА  2015\ФОТО работа\Фото Теремок 2016-17\октябрь-2\DSC03890.JPG"/>
          <p:cNvPicPr/>
          <p:nvPr/>
        </p:nvPicPr>
        <p:blipFill>
          <a:blip r:embed="rId2" cstate="print">
            <a:lum contrast="30000"/>
          </a:blip>
          <a:srcRect l="15552" r="13252"/>
          <a:stretch>
            <a:fillRect/>
          </a:stretch>
        </p:blipFill>
        <p:spPr bwMode="auto">
          <a:xfrm>
            <a:off x="6156176" y="404664"/>
            <a:ext cx="2637931" cy="2736304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E:\ГАЛИНА  2015\ФОТО работа\Фото Теремок 2016-17\сентябрь 2016\DSC03565.JPG"/>
          <p:cNvPicPr/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3635896" y="764704"/>
            <a:ext cx="2264505" cy="2787996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E:\ГАЛИНА  2015\ФОТО работа\ФОТО ТЕРЕМОК - 1\Фото среда и др\IMG_1689.jp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251520" y="1484784"/>
            <a:ext cx="3131840" cy="257360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4" name="Содержимое 14"/>
          <p:cNvSpPr>
            <a:spLocks noGrp="1"/>
          </p:cNvSpPr>
          <p:nvPr>
            <p:ph sz="half" idx="2"/>
          </p:nvPr>
        </p:nvSpPr>
        <p:spPr>
          <a:xfrm>
            <a:off x="179512" y="4437112"/>
            <a:ext cx="4680520" cy="1944216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buNone/>
            </a:pPr>
            <a:r>
              <a:rPr lang="ru-RU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П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Arial" pitchFamily="34" charset="0"/>
              </a:rPr>
              <a:t>ри подборе дидактического  материала, игр   должны учитываются особенности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Arial" pitchFamily="34" charset="0"/>
              </a:rPr>
              <a:t>разноуровневого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a typeface="Times New Roman" pitchFamily="18" charset="0"/>
                <a:cs typeface="Arial" pitchFamily="34" charset="0"/>
              </a:rPr>
              <a:t>  развития детей</a:t>
            </a:r>
            <a:endParaRPr lang="ru-RU" sz="3600" b="1" dirty="0" smtClean="0">
              <a:solidFill>
                <a:schemeClr val="bg2">
                  <a:lumMod val="10000"/>
                </a:schemeClr>
              </a:solidFill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9" name="Рисунок 18" descr="C:\Documents and Settings\Галочка\Рабочий стол\Фото -занятия\IMG_1402.jpg"/>
          <p:cNvPicPr/>
          <p:nvPr/>
        </p:nvPicPr>
        <p:blipFill>
          <a:blip r:embed="rId5" cstate="print">
            <a:lum contrast="30000"/>
          </a:blip>
          <a:srcRect b="5263"/>
          <a:stretch>
            <a:fillRect/>
          </a:stretch>
        </p:blipFill>
        <p:spPr bwMode="auto">
          <a:xfrm>
            <a:off x="5076056" y="3789040"/>
            <a:ext cx="3744416" cy="273630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7"/>
          <p:cNvSpPr>
            <a:spLocks noGrp="1"/>
          </p:cNvSpPr>
          <p:nvPr>
            <p:ph sz="half" idx="2"/>
          </p:nvPr>
        </p:nvSpPr>
        <p:spPr>
          <a:xfrm>
            <a:off x="323528" y="6021288"/>
            <a:ext cx="4608512" cy="64807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63538" indent="-363538"/>
            <a:r>
              <a:rPr lang="ru-RU" sz="30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Строительные игры</a:t>
            </a:r>
            <a:endParaRPr lang="ru-RU" sz="30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 descr="E:\ГАЛИНА  2015\ФОТО работа\Фото Теремок 2016-17\октябрь-2\DSC03862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004048" y="4005064"/>
            <a:ext cx="3456384" cy="252028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E:\ГАЛИНА  2015\ФОТО работа\Фото Теремок 2016-17\сентябрь 2016\DSC03529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 flipH="1">
            <a:off x="4788024" y="620688"/>
            <a:ext cx="3888432" cy="3024336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E:\ГАЛИНА  2015\ФОТО работа\ФОТО ТЕРЕМОК - 1\Теремок 2015-16\2016 февраль=март 365.jpg"/>
          <p:cNvPicPr/>
          <p:nvPr/>
        </p:nvPicPr>
        <p:blipFill>
          <a:blip r:embed="rId4" cstate="print">
            <a:lum contrast="20000"/>
          </a:blip>
          <a:srcRect r="20058" b="2678"/>
          <a:stretch>
            <a:fillRect/>
          </a:stretch>
        </p:blipFill>
        <p:spPr bwMode="auto">
          <a:xfrm>
            <a:off x="755576" y="476672"/>
            <a:ext cx="3096344" cy="266429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E:\ГАЛИНА  2015\ФОТО работа\Фото Теремок 2016-17\октябрь-2\DSC03903.JPG"/>
          <p:cNvPicPr/>
          <p:nvPr/>
        </p:nvPicPr>
        <p:blipFill>
          <a:blip r:embed="rId5" cstate="print">
            <a:lum contrast="20000"/>
          </a:blip>
          <a:srcRect l="13" t="11753" r="18745"/>
          <a:stretch>
            <a:fillRect/>
          </a:stretch>
        </p:blipFill>
        <p:spPr bwMode="auto">
          <a:xfrm>
            <a:off x="899592" y="3429000"/>
            <a:ext cx="3240360" cy="259228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7"/>
          <p:cNvSpPr>
            <a:spLocks noGrp="1"/>
          </p:cNvSpPr>
          <p:nvPr>
            <p:ph sz="half" idx="2"/>
          </p:nvPr>
        </p:nvSpPr>
        <p:spPr>
          <a:xfrm>
            <a:off x="611560" y="260648"/>
            <a:ext cx="6120680" cy="792088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444500" indent="-444500"/>
            <a:r>
              <a:rPr lang="ru-RU" sz="3200" b="1" dirty="0" smtClean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Строительные   игры</a:t>
            </a:r>
            <a:endParaRPr lang="ru-RU" sz="3200" b="1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Рисунок 9" descr="E:\ГАЛИНА  2015\ФОТО работа\ФОТО ТЕРЕМОК - 1\Теремок 2015-16\2016 февраль=март 352.jpg"/>
          <p:cNvPicPr/>
          <p:nvPr/>
        </p:nvPicPr>
        <p:blipFill>
          <a:blip r:embed="rId2" cstate="print">
            <a:lum bright="-10000" contrast="10000"/>
          </a:blip>
          <a:srcRect r="5527"/>
          <a:stretch>
            <a:fillRect/>
          </a:stretch>
        </p:blipFill>
        <p:spPr bwMode="auto">
          <a:xfrm>
            <a:off x="827584" y="1196752"/>
            <a:ext cx="3240360" cy="2664296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 descr="E:\ГАЛИНА  2015\ФОТО работа\ФОТО ТЕРЕМОК - 1\фото сентябрь 2015\IMG_11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221088"/>
            <a:ext cx="3024336" cy="216024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E:\ГАЛИНА  2015\ФОТО работа\ФОТО ТЕРЕМОК - 1\Фото декабрь\IMG_4973.jpg"/>
          <p:cNvPicPr/>
          <p:nvPr/>
        </p:nvPicPr>
        <p:blipFill>
          <a:blip r:embed="rId4" cstate="print">
            <a:lum contrast="20000"/>
          </a:blip>
          <a:srcRect l="3116" r="6890" b="2766"/>
          <a:stretch>
            <a:fillRect/>
          </a:stretch>
        </p:blipFill>
        <p:spPr bwMode="auto">
          <a:xfrm>
            <a:off x="4788024" y="3861048"/>
            <a:ext cx="3456384" cy="259228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Галочка\Рабочий стол\фото 2 теремок\IMG_1438.jp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4716016" y="1052736"/>
            <a:ext cx="3312368" cy="252028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E:\ГАЛИНА  2015\ФОТО работа\ФОТО ТЕРЕМОК - 1\Теремок 2015-16\2016 февраль=март 046.jpg"/>
          <p:cNvPicPr/>
          <p:nvPr/>
        </p:nvPicPr>
        <p:blipFill>
          <a:blip r:embed="rId2" cstate="print">
            <a:lum contrast="20000"/>
          </a:blip>
          <a:srcRect t="3505" r="13101" b="6392"/>
          <a:stretch>
            <a:fillRect/>
          </a:stretch>
        </p:blipFill>
        <p:spPr bwMode="auto">
          <a:xfrm>
            <a:off x="4860032" y="1556792"/>
            <a:ext cx="3888432" cy="288032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283968" y="764704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Театрализованная игровая деятельность </a:t>
            </a:r>
            <a:endParaRPr lang="ru-RU" sz="2000" b="1" spc="50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60648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познавательного развития</a:t>
            </a:r>
            <a:endParaRPr lang="ru-RU" sz="2800" dirty="0"/>
          </a:p>
        </p:txBody>
      </p:sp>
      <p:pic>
        <p:nvPicPr>
          <p:cNvPr id="8" name="Рисунок 7" descr="E:\ГАЛИНА  2015\ФОТО работа\ФОТО ТЕРЕМОК - 1\октябрь 2\IMG_1376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23528" y="4293096"/>
            <a:ext cx="2880320" cy="2147121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E:\ГАЛИНА  2015\ФОТО работа\ФОТО ТЕРЕМОК - 1\Теремок 2015-16\2016 февраль=март 083.jpg"/>
          <p:cNvPicPr/>
          <p:nvPr/>
        </p:nvPicPr>
        <p:blipFill>
          <a:blip r:embed="rId4" cstate="print">
            <a:lum contrast="20000"/>
          </a:blip>
          <a:srcRect l="5475" r="10388"/>
          <a:stretch>
            <a:fillRect/>
          </a:stretch>
        </p:blipFill>
        <p:spPr bwMode="auto">
          <a:xfrm>
            <a:off x="467544" y="908720"/>
            <a:ext cx="3312368" cy="295232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http://s020.radikal.ru/i708/1402/2c/08d3579d2697.jpg"/>
          <p:cNvPicPr/>
          <p:nvPr/>
        </p:nvPicPr>
        <p:blipFill>
          <a:blip r:embed="rId5" cstate="print">
            <a:lum contrast="10000"/>
          </a:blip>
          <a:srcRect r="2101" b="16067"/>
          <a:stretch>
            <a:fillRect/>
          </a:stretch>
        </p:blipFill>
        <p:spPr bwMode="auto">
          <a:xfrm>
            <a:off x="3491880" y="4293096"/>
            <a:ext cx="2088232" cy="1317593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http://www.skazkazaskazkoi.ru/public/images/wysiwyg_upload/textblock_4/s640x480.jpg"/>
          <p:cNvPicPr/>
          <p:nvPr/>
        </p:nvPicPr>
        <p:blipFill>
          <a:blip r:embed="rId6" cstate="print">
            <a:lum contrast="20000"/>
          </a:blip>
          <a:srcRect l="13520" t="26398" r="10165" b="9075"/>
          <a:stretch>
            <a:fillRect/>
          </a:stretch>
        </p:blipFill>
        <p:spPr bwMode="auto">
          <a:xfrm>
            <a:off x="6084168" y="4941168"/>
            <a:ext cx="2704972" cy="1521439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https://ds02.infourok.ru/uploads/ex/0433/00075732-1db08d5e/hello_html_m6993bc5.jpg"/>
          <p:cNvPicPr/>
          <p:nvPr/>
        </p:nvPicPr>
        <p:blipFill>
          <a:blip r:embed="rId7" cstate="print">
            <a:lum contrast="20000"/>
          </a:blip>
          <a:srcRect l="3664" t="10403" b="10048"/>
          <a:stretch>
            <a:fillRect/>
          </a:stretch>
        </p:blipFill>
        <p:spPr bwMode="auto">
          <a:xfrm>
            <a:off x="4067944" y="5373216"/>
            <a:ext cx="1728192" cy="108828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42048" cy="50405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спокойных игр</a:t>
            </a:r>
            <a:endParaRPr lang="ru-RU" sz="3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Рисунок 3" descr="C:\Documents and Settings\Галочка\Рабочий стол\Новая папка\IMG_1717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908720"/>
            <a:ext cx="3600400" cy="2664296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 descr="C:\Documents and Settings\Галочка\Рабочий стол\Новая папка (2)\IMG_1833.jpg"/>
          <p:cNvPicPr/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139952" y="3284984"/>
            <a:ext cx="4176464" cy="309634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E:\ГАЛИНА  2015\ФОТО работа\ФОТО ТЕРЕМОК - 1\Фото среда и др\IMG_1693.jp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6516216" y="1124744"/>
            <a:ext cx="2405651" cy="1803871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C:\Documents and Settings\Галочка\Рабочий стол\Новая папка (2)\IMG_1818.jpg"/>
          <p:cNvPicPr/>
          <p:nvPr/>
        </p:nvPicPr>
        <p:blipFill>
          <a:blip r:embed="rId5" cstate="print">
            <a:lum contrast="20000"/>
          </a:blip>
          <a:srcRect l="17701" r="11452"/>
          <a:stretch>
            <a:fillRect/>
          </a:stretch>
        </p:blipFill>
        <p:spPr bwMode="auto">
          <a:xfrm>
            <a:off x="899592" y="3789040"/>
            <a:ext cx="2448272" cy="273630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5" name="Содержимое 7"/>
          <p:cNvSpPr>
            <a:spLocks noGrp="1"/>
          </p:cNvSpPr>
          <p:nvPr>
            <p:ph sz="half" idx="2"/>
          </p:nvPr>
        </p:nvSpPr>
        <p:spPr>
          <a:xfrm>
            <a:off x="3851920" y="1412776"/>
            <a:ext cx="2808312" cy="115212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18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Кукольный уголок;</a:t>
            </a:r>
          </a:p>
          <a:p>
            <a:r>
              <a:rPr lang="ru-RU" sz="18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уединения;</a:t>
            </a:r>
          </a:p>
          <a:p>
            <a:r>
              <a:rPr lang="ru-RU" sz="18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ряженья;</a:t>
            </a:r>
            <a:endParaRPr lang="ru-RU" sz="1800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0040"/>
            <a:ext cx="7632848" cy="732696"/>
          </a:xfrm>
        </p:spPr>
        <p:txBody>
          <a:bodyPr>
            <a:noAutofit/>
          </a:bodyPr>
          <a:lstStyle/>
          <a:p>
            <a:r>
              <a:rPr lang="ru-RU" sz="34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Развивающая  среда  детства</a:t>
            </a:r>
            <a:endParaRPr lang="ru-RU" sz="34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7499176" cy="259228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Э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то система условий, обеспечивающая возможность осуществления детской деятельности и предусматривающая ряд базовых компонентов, необходимых для полноценного физического, эстетического, познавательного и социального становления личности ребёнка.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Рисунок 5" descr="C:\Documents and Settings\Галочка\Рабочий стол\Новая папка\IMG_1722.jpg"/>
          <p:cNvPicPr/>
          <p:nvPr/>
        </p:nvPicPr>
        <p:blipFill>
          <a:blip r:embed="rId2" cstate="print">
            <a:lum contrast="20000"/>
          </a:blip>
          <a:srcRect l="14326" r="18747"/>
          <a:stretch>
            <a:fillRect/>
          </a:stretch>
        </p:blipFill>
        <p:spPr bwMode="auto">
          <a:xfrm rot="926484">
            <a:off x="6960798" y="3581438"/>
            <a:ext cx="1954642" cy="1981852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E:\ГАЛИНА  2015\ФОТО работа\ФОТО ТЕРЕМОК - 1\Теремок 2015-16\2016 февраль=март 410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95536" y="3933056"/>
            <a:ext cx="2952328" cy="2304256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 descr="E:\ГАЛИНА  2015\ФОТО работа\Фото Теремок 2016-17\февраль 2017\DSC04053.JPG"/>
          <p:cNvPicPr/>
          <p:nvPr/>
        </p:nvPicPr>
        <p:blipFill>
          <a:blip r:embed="rId4" cstate="print">
            <a:lum contrast="20000"/>
          </a:blip>
          <a:srcRect l="5553" r="10016"/>
          <a:stretch>
            <a:fillRect/>
          </a:stretch>
        </p:blipFill>
        <p:spPr bwMode="auto">
          <a:xfrm>
            <a:off x="3635896" y="3933056"/>
            <a:ext cx="2952328" cy="230425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5688632" cy="5040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 спокойных  игр</a:t>
            </a:r>
            <a:endParaRPr lang="ru-RU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51520" y="6021288"/>
            <a:ext cx="3888432" cy="64807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Кукольный уголок</a:t>
            </a:r>
            <a:endParaRPr lang="ru-RU" sz="2400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Рисунок 21" descr="C:\Documents and Settings\Галочка\Рабочий стол\фото сентябрь 2015\IMG_1109.jpg"/>
          <p:cNvPicPr/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251520" y="3356992"/>
            <a:ext cx="3096344" cy="255131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Галочка\Рабочий стол\фото сентябрь 2015\IMG_1129.jpg"/>
          <p:cNvPicPr/>
          <p:nvPr/>
        </p:nvPicPr>
        <p:blipFill>
          <a:blip r:embed="rId3" cstate="print">
            <a:lum contrast="20000"/>
          </a:blip>
          <a:srcRect l="35458" t="21030" r="25816" b="8728"/>
          <a:stretch>
            <a:fillRect/>
          </a:stretch>
        </p:blipFill>
        <p:spPr bwMode="auto">
          <a:xfrm>
            <a:off x="7092280" y="1196752"/>
            <a:ext cx="1791190" cy="4348065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Галочка\Рабочий стол\Новая папка (2)\IMG_1840.jpg"/>
          <p:cNvPicPr/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7544" y="692696"/>
            <a:ext cx="2448272" cy="2368849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E:\ГАЛИНА  2015\ФОТО работа\ФОТО ТЕРЕМОК - 1\Фото среда и др\IMG_1690.jpg"/>
          <p:cNvPicPr/>
          <p:nvPr/>
        </p:nvPicPr>
        <p:blipFill>
          <a:blip r:embed="rId5" cstate="print">
            <a:lum contrast="20000"/>
          </a:blip>
          <a:srcRect l="13345"/>
          <a:stretch>
            <a:fillRect/>
          </a:stretch>
        </p:blipFill>
        <p:spPr bwMode="auto">
          <a:xfrm>
            <a:off x="4067944" y="3933056"/>
            <a:ext cx="2765345" cy="259405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E:\ГАЛИНА  2015\ФОТО работа\Фото Теремок 2016-17\октябрь-2\DSC03850.JPG"/>
          <p:cNvPicPr/>
          <p:nvPr/>
        </p:nvPicPr>
        <p:blipFill>
          <a:blip r:embed="rId6" cstate="print">
            <a:lum bright="10000" contrast="30000"/>
          </a:blip>
          <a:srcRect l="8525" r="4419"/>
          <a:stretch>
            <a:fillRect/>
          </a:stretch>
        </p:blipFill>
        <p:spPr bwMode="auto">
          <a:xfrm>
            <a:off x="3419872" y="980728"/>
            <a:ext cx="3312368" cy="266429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19872" y="260648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 спокойных  игр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5445224"/>
            <a:ext cx="2592288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spc="5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Уголок   </a:t>
            </a:r>
            <a:r>
              <a:rPr lang="ru-RU" sz="2400" b="1" spc="50" dirty="0" err="1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ряжения</a:t>
            </a:r>
            <a:endParaRPr lang="ru-RU" sz="2400" b="1" spc="50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Documents and Settings\Галочка\Рабочий стол\Новая папка (3)\IMG_1848.jpg"/>
          <p:cNvPicPr/>
          <p:nvPr/>
        </p:nvPicPr>
        <p:blipFill>
          <a:blip r:embed="rId2" cstate="print">
            <a:lum contrast="30000"/>
          </a:blip>
          <a:srcRect l="10111" r="31717"/>
          <a:stretch>
            <a:fillRect/>
          </a:stretch>
        </p:blipFill>
        <p:spPr bwMode="auto">
          <a:xfrm>
            <a:off x="611560" y="3933056"/>
            <a:ext cx="2016224" cy="252028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2" name="Picture 2" descr="E:\ГАЛИНА  2015\ФОТО работа\Фото Теремок 2016-17\апрель 2017\DSC04144.JPG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6012160" y="1196752"/>
            <a:ext cx="2688747" cy="403244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</p:pic>
      <p:pic>
        <p:nvPicPr>
          <p:cNvPr id="14" name="Рисунок 13" descr="E:\ГАЛИНА  2015\ФОТО работа\Фото Теремок 2016-17\сентябрь 3\image_011.jpe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3275856" y="1340768"/>
            <a:ext cx="2304256" cy="2332603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E:\ГАЛИНА  2015\ФОТО работа\ФОТО ТЕРЕМОК - 1\ноябрь и среда\IMG_1936.jpg"/>
          <p:cNvPicPr/>
          <p:nvPr/>
        </p:nvPicPr>
        <p:blipFill>
          <a:blip r:embed="rId5" cstate="print">
            <a:lum bright="10000" contrast="30000"/>
          </a:blip>
          <a:srcRect/>
          <a:stretch>
            <a:fillRect/>
          </a:stretch>
        </p:blipFill>
        <p:spPr bwMode="auto">
          <a:xfrm>
            <a:off x="683568" y="476672"/>
            <a:ext cx="2088232" cy="287283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E:\ГАЛИНА  2015\ФОТО работа\ФОТО ТЕРЕМОК - 1\Теремок 2015-16\2016 февраль=март 181.jpg"/>
          <p:cNvPicPr/>
          <p:nvPr/>
        </p:nvPicPr>
        <p:blipFill>
          <a:blip r:embed="rId6" cstate="print">
            <a:lum contrast="20000"/>
          </a:blip>
          <a:srcRect r="22878"/>
          <a:stretch>
            <a:fillRect/>
          </a:stretch>
        </p:blipFill>
        <p:spPr bwMode="auto">
          <a:xfrm>
            <a:off x="3275856" y="4221088"/>
            <a:ext cx="2088232" cy="2137291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42048" cy="5040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спокойных игр</a:t>
            </a:r>
            <a:endParaRPr lang="ru-RU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2843808" y="980728"/>
            <a:ext cx="2880320" cy="100811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Музыкальные игрушки</a:t>
            </a:r>
          </a:p>
        </p:txBody>
      </p:sp>
      <p:sp>
        <p:nvSpPr>
          <p:cNvPr id="7" name="Содержимое 7"/>
          <p:cNvSpPr>
            <a:spLocks noGrp="1"/>
          </p:cNvSpPr>
          <p:nvPr>
            <p:ph sz="half" idx="2"/>
          </p:nvPr>
        </p:nvSpPr>
        <p:spPr>
          <a:xfrm>
            <a:off x="2771800" y="4869160"/>
            <a:ext cx="2304256" cy="936104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Заводные игрушки</a:t>
            </a:r>
            <a:endParaRPr lang="ru-RU" b="1" dirty="0">
              <a:ln w="11430"/>
              <a:solidFill>
                <a:schemeClr val="bg2">
                  <a:lumMod val="1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Рисунок 11" descr="C:\Documents and Settings\Галочка\Рабочий стол\Новая папка (3)\IMG_1918.jpg"/>
          <p:cNvPicPr/>
          <p:nvPr/>
        </p:nvPicPr>
        <p:blipFill>
          <a:blip r:embed="rId2" cstate="print">
            <a:lum bright="-10000" contrast="20000"/>
          </a:blip>
          <a:srcRect l="11154" t="5512" r="17858"/>
          <a:stretch>
            <a:fillRect/>
          </a:stretch>
        </p:blipFill>
        <p:spPr bwMode="auto">
          <a:xfrm>
            <a:off x="2843808" y="2564904"/>
            <a:ext cx="2160240" cy="2088232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C:\Documents and Settings\Галочка\Рабочий стол\фото 2 теремок\IMG_1417.jpg"/>
          <p:cNvPicPr/>
          <p:nvPr/>
        </p:nvPicPr>
        <p:blipFill>
          <a:blip r:embed="rId3" cstate="print">
            <a:lum contrast="20000"/>
          </a:blip>
          <a:srcRect l="25567" r="24130" b="12360"/>
          <a:stretch>
            <a:fillRect/>
          </a:stretch>
        </p:blipFill>
        <p:spPr bwMode="auto">
          <a:xfrm flipH="1">
            <a:off x="539552" y="3861048"/>
            <a:ext cx="1944216" cy="2759427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Галочка\Рабочий стол\фото 2 теремок\IMG_1289.jpg"/>
          <p:cNvPicPr/>
          <p:nvPr/>
        </p:nvPicPr>
        <p:blipFill>
          <a:blip r:embed="rId4" cstate="print">
            <a:lum bright="10000" contrast="20000"/>
          </a:blip>
          <a:srcRect l="17186" r="17145"/>
          <a:stretch>
            <a:fillRect/>
          </a:stretch>
        </p:blipFill>
        <p:spPr bwMode="auto">
          <a:xfrm>
            <a:off x="6156176" y="476672"/>
            <a:ext cx="2376264" cy="259228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Галочка\Рабочий стол\фото сентябрь 2015\IMG_1104.jpg"/>
          <p:cNvPicPr/>
          <p:nvPr/>
        </p:nvPicPr>
        <p:blipFill>
          <a:blip r:embed="rId5" cstate="print">
            <a:lum bright="10000" contrast="20000"/>
          </a:blip>
          <a:srcRect l="17668" r="15088"/>
          <a:stretch>
            <a:fillRect/>
          </a:stretch>
        </p:blipFill>
        <p:spPr bwMode="auto">
          <a:xfrm>
            <a:off x="251520" y="764704"/>
            <a:ext cx="2448272" cy="259228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362" name="Picture 2" descr="&amp;KHcy;&amp;ocy;&amp;mcy;&amp;ya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861048"/>
            <a:ext cx="542925" cy="504826"/>
          </a:xfrm>
          <a:prstGeom prst="rect">
            <a:avLst/>
          </a:prstGeom>
          <a:noFill/>
        </p:spPr>
      </p:pic>
      <p:pic>
        <p:nvPicPr>
          <p:cNvPr id="18" name="Содержимое 17" descr="E:\ГАЛИНА  2015\ФОТО работа\ФОТО ТЕРЕМОК - 1\фото сентябрь 2015\IMG_1140.jpg"/>
          <p:cNvPicPr>
            <a:picLocks noGrp="1"/>
          </p:cNvPicPr>
          <p:nvPr>
            <p:ph sz="half" idx="2"/>
          </p:nvPr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5364088" y="3429000"/>
            <a:ext cx="3521075" cy="3109299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643192" cy="5760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двигательной активности</a:t>
            </a:r>
            <a:endParaRPr lang="ru-RU" sz="3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Рисунок 4" descr="C:\Documents and Settings\Галочка\Рабочий стол\Новая папка\IMG_1735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11560" y="980728"/>
            <a:ext cx="4536504" cy="3600400"/>
          </a:xfrm>
          <a:prstGeom prst="roundRect">
            <a:avLst/>
          </a:prstGeom>
          <a:noFill/>
          <a:ln w="762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 descr="E:\ГАЛИНА  2015\ФОТО работа\Фото Теремок 2016-17\Октябрь\DSC03728.JPG"/>
          <p:cNvPicPr/>
          <p:nvPr/>
        </p:nvPicPr>
        <p:blipFill>
          <a:blip r:embed="rId3" cstate="print">
            <a:lum bright="10000" contrast="30000"/>
          </a:blip>
          <a:srcRect l="8265"/>
          <a:stretch>
            <a:fillRect/>
          </a:stretch>
        </p:blipFill>
        <p:spPr bwMode="auto">
          <a:xfrm>
            <a:off x="5076056" y="3573016"/>
            <a:ext cx="3600400" cy="2936646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Галочка\Рабочий стол\фото сентябрь 2015\IMG_1202.jpg"/>
          <p:cNvPicPr/>
          <p:nvPr/>
        </p:nvPicPr>
        <p:blipFill>
          <a:blip r:embed="rId4" cstate="print">
            <a:lum bright="10000" contrast="30000"/>
          </a:blip>
          <a:srcRect l="12208"/>
          <a:stretch>
            <a:fillRect/>
          </a:stretch>
        </p:blipFill>
        <p:spPr bwMode="auto">
          <a:xfrm>
            <a:off x="5724128" y="908720"/>
            <a:ext cx="2752742" cy="235699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11560" y="4941168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Д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ля детей раннего возраста образовательное пространство должно предоставлять необходимые и достаточные возможности для движения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340" name="Picture 4" descr="&amp;Scy;&amp;ocy;&amp;bcy;&amp;acy;&amp;kcy;&amp;icy;, &amp;scy;&amp;ocy;&amp;bcy;&amp;acy;&amp;chcy;&amp;kcy;&amp;i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3573016"/>
            <a:ext cx="790575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42048" cy="5040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двигательной активности</a:t>
            </a:r>
            <a:endParaRPr lang="ru-RU" sz="28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Рисунок 12" descr="E:\ГАЛИНА  2015\ФОТО работа\ФОТО ТЕРЕМОК - 1\Теремок 2015-16\2016 февраль=март 119.jpg"/>
          <p:cNvPicPr/>
          <p:nvPr/>
        </p:nvPicPr>
        <p:blipFill>
          <a:blip r:embed="rId2" cstate="print">
            <a:lum contrast="20000"/>
          </a:blip>
          <a:srcRect t="6118" r="21008"/>
          <a:stretch>
            <a:fillRect/>
          </a:stretch>
        </p:blipFill>
        <p:spPr bwMode="auto">
          <a:xfrm>
            <a:off x="683568" y="980728"/>
            <a:ext cx="3312368" cy="288032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Галочка\Рабочий стол\фото сентябрь 2015\IMG_1183.jpg"/>
          <p:cNvPicPr/>
          <p:nvPr/>
        </p:nvPicPr>
        <p:blipFill>
          <a:blip r:embed="rId3" cstate="print">
            <a:lum contrast="20000"/>
          </a:blip>
          <a:srcRect l="15217"/>
          <a:stretch>
            <a:fillRect/>
          </a:stretch>
        </p:blipFill>
        <p:spPr bwMode="auto">
          <a:xfrm>
            <a:off x="5868144" y="3933056"/>
            <a:ext cx="2808312" cy="259228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 descr="E:\ГАЛИНА  2015\ФОТО работа\ФОТО ТЕРЕМОК - 1\Теремок 2015-16\2016 февраль=март 125.jpg"/>
          <p:cNvPicPr/>
          <p:nvPr/>
        </p:nvPicPr>
        <p:blipFill>
          <a:blip r:embed="rId4" cstate="print">
            <a:lum contrast="20000"/>
          </a:blip>
          <a:srcRect l="15840" t="9091" r="33291"/>
          <a:stretch>
            <a:fillRect/>
          </a:stretch>
        </p:blipFill>
        <p:spPr bwMode="auto">
          <a:xfrm>
            <a:off x="3491880" y="4005064"/>
            <a:ext cx="1896329" cy="237626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E:\ГАЛИНА  2015\ФОТО работа\Фото Теремок 2016-17\фото группа апрель 2017\DSC04244.JPG"/>
          <p:cNvPicPr/>
          <p:nvPr/>
        </p:nvPicPr>
        <p:blipFill>
          <a:blip r:embed="rId5" cstate="print">
            <a:lum bright="10000" contrast="30000"/>
          </a:blip>
          <a:srcRect l="5282" r="2935"/>
          <a:stretch>
            <a:fillRect/>
          </a:stretch>
        </p:blipFill>
        <p:spPr bwMode="auto">
          <a:xfrm>
            <a:off x="4644008" y="1052736"/>
            <a:ext cx="3456384" cy="252028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 descr="E:\ГАЛИНА  2015\ФОТО работа\ФОТО ТЕРЕМОК - 1\Теремок 2015-16\2016 февраль=март 392.jpg"/>
          <p:cNvPicPr/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611560" y="4149080"/>
            <a:ext cx="2304256" cy="2265875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E:\ГАЛИНА  2015\ФОТО работа\Фото Теремок 2016-17\Октябрь\DSC03717.JPG"/>
          <p:cNvPicPr/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683568" y="980728"/>
            <a:ext cx="3327705" cy="252028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 descr="E:\ГАЛИНА  2015\ФОТО работа\Фото Теремок 2016-17\Октябрь\DSC03734.JPG"/>
          <p:cNvPicPr/>
          <p:nvPr/>
        </p:nvPicPr>
        <p:blipFill>
          <a:blip r:embed="rId3" cstate="print">
            <a:lum bright="10000" contrast="30000"/>
          </a:blip>
          <a:srcRect l="4785" t="4054" r="6120" b="4009"/>
          <a:stretch>
            <a:fillRect/>
          </a:stretch>
        </p:blipFill>
        <p:spPr bwMode="auto">
          <a:xfrm flipH="1">
            <a:off x="6660232" y="3645024"/>
            <a:ext cx="2232248" cy="300161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E:\ГАЛИНА  2015\ФОТО работа\ФОТО ТЕРЕМОК - 1\Физо\image_003.jpeg"/>
          <p:cNvPicPr/>
          <p:nvPr/>
        </p:nvPicPr>
        <p:blipFill>
          <a:blip r:embed="rId4" cstate="print">
            <a:lum contrast="20000"/>
          </a:blip>
          <a:srcRect l="3872" t="5048" r="20353"/>
          <a:stretch>
            <a:fillRect/>
          </a:stretch>
        </p:blipFill>
        <p:spPr bwMode="auto">
          <a:xfrm>
            <a:off x="5004048" y="908720"/>
            <a:ext cx="2808312" cy="252028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" name="Рисунок 1" descr="E:\ГАЛИНА  2015\ФОТО работа\ФОТО ТЕРЕМОК - 1\Теремок 2015-16\2016 февраль=март 026.jpg"/>
          <p:cNvPicPr/>
          <p:nvPr/>
        </p:nvPicPr>
        <p:blipFill>
          <a:blip r:embed="rId5" cstate="print">
            <a:lum bright="10000" contrast="30000"/>
          </a:blip>
          <a:srcRect l="29989" t="9962" r="7227" b="5361"/>
          <a:stretch>
            <a:fillRect/>
          </a:stretch>
        </p:blipFill>
        <p:spPr bwMode="auto">
          <a:xfrm>
            <a:off x="3635896" y="4005064"/>
            <a:ext cx="2592288" cy="2376264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E:\ГАЛИНА  2015\ФОТО работа\ФОТО ТЕРЕМОК - 1\фото октябрь 2015\IMG_1496.jpg"/>
          <p:cNvPicPr/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755576" y="3861048"/>
            <a:ext cx="2376264" cy="265751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260648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Зона двигательной активности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51520" y="476672"/>
            <a:ext cx="7704856" cy="597906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О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рганизация развивающей предметно-пространственной среды группы раннего возраста должна  обеспечивать малышам максимальный психологический комфорт.</a:t>
            </a: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193" name="Picture 1" descr="E:\ГАЛИНА  2015\ФОТО работа\Фото Теремок 2016-17\апрель 2017\DSC0409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323528" y="2132856"/>
            <a:ext cx="1944216" cy="2073303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8194" name="Picture 2" descr="E:\ГАЛИНА  2015\ФОТО работа\ФОТО ТЕРЕМОК - 1\Фото - эмоции\IMG_1207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 b="26377"/>
          <a:stretch>
            <a:fillRect/>
          </a:stretch>
        </p:blipFill>
        <p:spPr bwMode="auto">
          <a:xfrm>
            <a:off x="6660232" y="4212511"/>
            <a:ext cx="2176018" cy="224082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</p:pic>
      <p:pic>
        <p:nvPicPr>
          <p:cNvPr id="11" name="Picture 8" descr="http://animashki.kak2z.org/pic/5/dogs-59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933056"/>
            <a:ext cx="3425723" cy="2708920"/>
          </a:xfrm>
          <a:prstGeom prst="rect">
            <a:avLst/>
          </a:prstGeom>
          <a:noFill/>
        </p:spPr>
      </p:pic>
      <p:pic>
        <p:nvPicPr>
          <p:cNvPr id="12" name="Рисунок 11" descr="E:\ГАЛИНА  2015\ФОТО\ФОТО ТЕРЕМОК\фото сентябрь 2015\Копия IMG_1092.jpg"/>
          <p:cNvPicPr/>
          <p:nvPr/>
        </p:nvPicPr>
        <p:blipFill>
          <a:blip r:embed="rId5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644008" y="1772816"/>
            <a:ext cx="1944215" cy="1944216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E:\ГАЛИНА  2015\ФОТО\2016 февраль=март 150.jpg"/>
          <p:cNvPicPr/>
          <p:nvPr/>
        </p:nvPicPr>
        <p:blipFill>
          <a:blip r:embed="rId6" cstate="print">
            <a:lum contrast="20000"/>
          </a:blip>
          <a:srcRect l="46341" t="6867" r="35987" b="69057"/>
          <a:stretch>
            <a:fillRect/>
          </a:stretch>
        </p:blipFill>
        <p:spPr bwMode="auto">
          <a:xfrm>
            <a:off x="6876256" y="1556792"/>
            <a:ext cx="1944216" cy="187220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&amp;Scy;&amp;ocy;&amp;lcy;&amp;ncy;&amp;ycy;&amp;shcy;&amp;kcy;&amp;ocy;, &amp;scy;&amp;ocy;&amp;lcy;&amp;ncy;&amp;tscy;&amp;iecy; &amp;scy;&amp;mcy;&amp;acy;&amp;jcy;&amp;lcy;&amp;icy;&amp;kcy;"/>
          <p:cNvPicPr>
            <a:picLocks noChangeAspect="1" noChangeArrowheads="1" noCrop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560" y="188640"/>
            <a:ext cx="3240360" cy="324036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20608792">
            <a:off x="-435087" y="2949329"/>
            <a:ext cx="901321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СПАСИБО ЗА ВНИМАНИЕ</a:t>
            </a:r>
            <a:r>
              <a:rPr lang="ru-RU" sz="7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7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539750" algn="just">
              <a:buNone/>
            </a:pPr>
            <a:endParaRPr lang="ru-RU" sz="2700" dirty="0" smtClean="0"/>
          </a:p>
          <a:p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332656"/>
            <a:ext cx="4320480" cy="3600400"/>
          </a:xfrm>
          <a:prstGeom prst="roundRect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 smtClean="0">
                <a:solidFill>
                  <a:srgbClr val="FF0000"/>
                </a:solidFill>
              </a:rPr>
              <a:t>О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собенность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предметно-пространственной развивающей среды и для детей раннего возраста — большое пространство для передвижения малышей, расширенное игровое поле, где должно хватать места и для игр с дидактическими игрушками, и для сюжетно - </a:t>
            </a:r>
            <a:r>
              <a:rPr lang="ru-RU" b="1" dirty="0" err="1" smtClean="0">
                <a:solidFill>
                  <a:schemeClr val="bg2">
                    <a:lumMod val="10000"/>
                  </a:schemeClr>
                </a:solidFill>
              </a:rPr>
              <a:t>отобразительных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ситуативных игр. 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Содержимое 11" descr="C:\Documents and Settings\Галочка\Рабочий стол\фото 2 теремок\IMG_1280.jpg"/>
          <p:cNvPicPr>
            <a:picLocks noGrp="1"/>
          </p:cNvPicPr>
          <p:nvPr>
            <p:ph sz="half" idx="2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932040" y="260648"/>
            <a:ext cx="3960440" cy="3149363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3" name="Рисунок 12" descr="E:\ГАЛИНА  2015\ФОТО работа\ФОТО ТЕРЕМОК - 1\Теремок 2015-16\2016 февраль=март 283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043608" y="3645024"/>
            <a:ext cx="3600400" cy="2736304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E:\ГАЛИНА  2015\ФОТО работа\ФОТО ТЕРЕМОК - 1\март 2016\IMG_6069.jpg"/>
          <p:cNvPicPr/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148064" y="3933056"/>
            <a:ext cx="3456384" cy="273630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147248" cy="660688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Развивающая  среда  детства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4906888" cy="2448272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</a:t>
            </a:r>
            <a:r>
              <a:rPr lang="ru-RU" sz="3100" b="1" dirty="0" smtClean="0">
                <a:solidFill>
                  <a:srgbClr val="FF0000"/>
                </a:solidFill>
              </a:rPr>
              <a:t>О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рганизация развивающей предметно – пространственной среды в ДОО с учетом требований ФГОС строится таким образом, чтобы дать возможность наиболее эффективно развивать индивидуальность каждого ребенка с учетом его склонностей, интересов, уровня активности.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E:\ГАЛИНА  2015\ФОТО работа\ФОТО ТЕРЕМОК - 1\Теремок 2015-16\2016 февраль=март 304.jpg"/>
          <p:cNvPicPr/>
          <p:nvPr/>
        </p:nvPicPr>
        <p:blipFill>
          <a:blip r:embed="rId2" cstate="print">
            <a:lum contrast="20000"/>
          </a:blip>
          <a:srcRect r="10937"/>
          <a:stretch>
            <a:fillRect/>
          </a:stretch>
        </p:blipFill>
        <p:spPr bwMode="auto">
          <a:xfrm>
            <a:off x="5652120" y="1196752"/>
            <a:ext cx="2880320" cy="241329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" name="Рисунок 7" descr="E:\ГАЛИНА  2015\ФОТО работа\Фото Теремок 2016-17\фото группа апрель 2017\DSC04323.JPG"/>
          <p:cNvPicPr/>
          <p:nvPr/>
        </p:nvPicPr>
        <p:blipFill>
          <a:blip r:embed="rId3" cstate="print">
            <a:lum contrast="20000"/>
          </a:blip>
          <a:srcRect l="23908" r="2504"/>
          <a:stretch>
            <a:fillRect/>
          </a:stretch>
        </p:blipFill>
        <p:spPr bwMode="auto">
          <a:xfrm>
            <a:off x="3059832" y="4077072"/>
            <a:ext cx="2664296" cy="2286941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E:\ГАЛИНА  2015\ФОТО работа\ФОТО ТЕРЕМОК - 1\ноябрь и среда\IMG_1953.jp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539552" y="3645024"/>
            <a:ext cx="2160240" cy="288032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Галочка\Рабочий стол\Новая папка (3)\IMG_1943.jpg"/>
          <p:cNvPicPr/>
          <p:nvPr/>
        </p:nvPicPr>
        <p:blipFill>
          <a:blip r:embed="rId5" cstate="print">
            <a:lum contrast="10000"/>
          </a:blip>
          <a:srcRect l="4515" r="7436"/>
          <a:stretch>
            <a:fillRect/>
          </a:stretch>
        </p:blipFill>
        <p:spPr bwMode="auto">
          <a:xfrm>
            <a:off x="6084168" y="4077072"/>
            <a:ext cx="2808312" cy="2188902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0040"/>
            <a:ext cx="8316416" cy="1164744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Требования  Федерального  </a:t>
            </a:r>
            <a:br>
              <a:rPr lang="ru-RU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Государственного Образовательного  Стандарта   дошкольного образования  к  развивающей  </a:t>
            </a:r>
            <a:br>
              <a:rPr lang="ru-RU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предметно-пространственной  среде</a:t>
            </a:r>
            <a:endParaRPr lang="ru-RU" sz="2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7992888" cy="2520280"/>
          </a:xfrm>
        </p:spPr>
        <p:txBody>
          <a:bodyPr>
            <a:normAutofit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627063" indent="-627063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Содержательно-насыщенная;</a:t>
            </a:r>
          </a:p>
          <a:p>
            <a:pPr marL="627063" indent="-627063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Трансформируемая;</a:t>
            </a:r>
          </a:p>
          <a:p>
            <a:pPr marL="627063" indent="-627063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Полифункциональная;</a:t>
            </a:r>
          </a:p>
          <a:p>
            <a:pPr marL="627063" indent="-627063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Вариативная;</a:t>
            </a:r>
          </a:p>
          <a:p>
            <a:pPr marL="627063" indent="-627063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Доступная;</a:t>
            </a:r>
          </a:p>
          <a:p>
            <a:pPr marL="627063" indent="-627063">
              <a:buBlip>
                <a:blip r:embed="rId2"/>
              </a:buBlip>
            </a:pPr>
            <a:r>
              <a:rPr lang="ru-RU" sz="2400" b="1" dirty="0" smtClean="0">
                <a:ln w="1905"/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itchFamily="34" charset="-128"/>
                <a:cs typeface="Arial Unicode MS" pitchFamily="34" charset="-128"/>
              </a:rPr>
              <a:t>Безопасная;</a:t>
            </a:r>
          </a:p>
          <a:p>
            <a:pPr>
              <a:buBlip>
                <a:blip r:embed="rId3"/>
              </a:buBlip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Рисунок 8" descr="E:\ГАЛИНА  2015\ФОТО работа\Фото Теремок 2016-17\фото группа апрель 2017\DSC04264.JPG"/>
          <p:cNvPicPr/>
          <p:nvPr/>
        </p:nvPicPr>
        <p:blipFill>
          <a:blip r:embed="rId4" cstate="print">
            <a:lum contrast="20000"/>
          </a:blip>
          <a:srcRect l="29957" t="25062" r="22722" b="13675"/>
          <a:stretch>
            <a:fillRect/>
          </a:stretch>
        </p:blipFill>
        <p:spPr bwMode="auto">
          <a:xfrm>
            <a:off x="1187624" y="4077072"/>
            <a:ext cx="3024336" cy="252028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E:\ГАЛИНА  2015\ФОТО работа\Фото Теремок 2016-17\Октябрь\DSC03654.JPG"/>
          <p:cNvPicPr/>
          <p:nvPr/>
        </p:nvPicPr>
        <p:blipFill>
          <a:blip r:embed="rId5" cstate="print">
            <a:lum contrast="30000"/>
          </a:blip>
          <a:srcRect l="11443" r="19887"/>
          <a:stretch>
            <a:fillRect/>
          </a:stretch>
        </p:blipFill>
        <p:spPr bwMode="auto">
          <a:xfrm>
            <a:off x="5076056" y="2348880"/>
            <a:ext cx="3384376" cy="381642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320040"/>
            <a:ext cx="8784976" cy="516672"/>
          </a:xfrm>
        </p:spPr>
        <p:txBody>
          <a:bodyPr>
            <a:normAutofit/>
          </a:bodyPr>
          <a:lstStyle/>
          <a:p>
            <a:r>
              <a:rPr lang="ru-RU" sz="300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Трансформируемость</a:t>
            </a:r>
            <a:r>
              <a:rPr lang="ru-RU" sz="3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пространства</a:t>
            </a:r>
            <a:endParaRPr lang="ru-RU" sz="30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395536" y="1124744"/>
            <a:ext cx="7239000" cy="2160240"/>
          </a:xfrm>
        </p:spPr>
        <p:txBody>
          <a:bodyPr/>
          <a:lstStyle/>
          <a:p>
            <a:pPr lvl="0" algn="just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В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озможность изменений развивающей предметно-пространственной среды в зависимости от образовательной ситуации, в том числе от меняющихся интересов и возможностей детей; </a:t>
            </a:r>
          </a:p>
          <a:p>
            <a:endParaRPr lang="ru-RU" dirty="0"/>
          </a:p>
        </p:txBody>
      </p:sp>
      <p:pic>
        <p:nvPicPr>
          <p:cNvPr id="19" name="Рисунок 18" descr="E:\ГАЛИНА  2015\ФОТО работа\Фото Теремок 2016-17\Октябрь\DSC03695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 flipH="1">
            <a:off x="539552" y="3789040"/>
            <a:ext cx="3240360" cy="2448272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0" name="Содержимое 3" descr="E:\ГАЛИНА  2015\ФОТО работа\Фото Теремок 2016-17\фото группа апрель 2017\DSC04284.JPG"/>
          <p:cNvPicPr>
            <a:picLocks/>
          </p:cNvPicPr>
          <p:nvPr/>
        </p:nvPicPr>
        <p:blipFill>
          <a:blip r:embed="rId3" cstate="print">
            <a:lum contrast="30000"/>
          </a:blip>
          <a:srcRect l="3113" r="9582"/>
          <a:stretch>
            <a:fillRect/>
          </a:stretch>
        </p:blipFill>
        <p:spPr bwMode="auto">
          <a:xfrm>
            <a:off x="4644008" y="3501008"/>
            <a:ext cx="3528392" cy="2664296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6779096" cy="648072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Полифункциональность</a:t>
            </a:r>
            <a:endParaRPr lang="ru-RU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Рисунок 4" descr="E:\ГАЛИНА  2015\ФОТО работа\Фото Теремок 2016-17\фото группа апрель 2017\DSC04326.JPG"/>
          <p:cNvPicPr/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652120" y="1412776"/>
            <a:ext cx="3168352" cy="216024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4" name="Содержимое 3" descr="E:\ГАЛИНА  2015\ФОТО работа\Фото Теремок 2016-17\февраль 2017\DSC04061.JPG"/>
          <p:cNvPicPr>
            <a:picLocks noGrp="1"/>
          </p:cNvPicPr>
          <p:nvPr>
            <p:ph idx="1"/>
          </p:nvPr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7544" y="4149080"/>
            <a:ext cx="3096344" cy="216024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23528" y="980728"/>
            <a:ext cx="2736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latin typeface="+mj-lt"/>
                <a:cs typeface="Arial" pitchFamily="34" charset="0"/>
              </a:rPr>
              <a:t>озможность разнообразного использования различных составляющих предметной среды</a:t>
            </a:r>
            <a:endParaRPr lang="ru-RU" sz="2400" b="1" dirty="0">
              <a:solidFill>
                <a:schemeClr val="bg2">
                  <a:lumMod val="10000"/>
                </a:schemeClr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Рисунок 13" descr="E:\ГАЛИНА  2015\ФОТО работа\ФОТО ТЕРЕМОК - 1\октябрь 2\IMG_1319.jpg"/>
          <p:cNvPicPr/>
          <p:nvPr/>
        </p:nvPicPr>
        <p:blipFill>
          <a:blip r:embed="rId4" cstate="print">
            <a:lum bright="10000" contrast="30000"/>
          </a:blip>
          <a:srcRect l="8215" t="14433" r="17878"/>
          <a:stretch>
            <a:fillRect/>
          </a:stretch>
        </p:blipFill>
        <p:spPr bwMode="auto">
          <a:xfrm>
            <a:off x="6372200" y="4293096"/>
            <a:ext cx="2304256" cy="1987871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6" name="Рисунок 15" descr="E:\ГАЛИНА  2015\ФОТО работа\Фото Теремок 2016-17\сентябрь 3\image_008.jpeg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995936" y="4437112"/>
            <a:ext cx="1800200" cy="1756539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 descr="E:\ГАЛИНА  2015\ФОТО работа\ФОТО ТЕРЕМОК - 1\фото октябрь 2015\IMG_1471.jpg"/>
          <p:cNvPicPr/>
          <p:nvPr/>
        </p:nvPicPr>
        <p:blipFill>
          <a:blip r:embed="rId6" cstate="print">
            <a:lum bright="10000" contrast="20000"/>
          </a:blip>
          <a:srcRect r="17907"/>
          <a:stretch>
            <a:fillRect/>
          </a:stretch>
        </p:blipFill>
        <p:spPr bwMode="auto">
          <a:xfrm>
            <a:off x="2987824" y="1484784"/>
            <a:ext cx="2376264" cy="2188840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764704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Полифункциональность</a:t>
            </a:r>
            <a:r>
              <a:rPr lang="ru-RU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среды</a:t>
            </a:r>
            <a:endParaRPr lang="ru-RU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Рисунок 7" descr="E:\ГАЛИНА  2015\ФОТО работа\Фото Теремок 2016-17\Октябрь\DSC03761.JPG"/>
          <p:cNvPicPr/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220072" y="1196752"/>
            <a:ext cx="3456384" cy="273630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95536" y="4797152"/>
            <a:ext cx="5616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Н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аличие в группе полифункциональных (не обладающих жестко закрепленным способом употребления) предметов</a:t>
            </a: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4" name="Рисунок 13" descr="C:\Documents and Settings\Галочка\Рабочий стол\Новая папка\IMG_1734.jpg"/>
          <p:cNvPicPr/>
          <p:nvPr/>
        </p:nvPicPr>
        <p:blipFill>
          <a:blip r:embed="rId3" cstate="print">
            <a:lum contrast="30000"/>
          </a:blip>
          <a:srcRect r="41209"/>
          <a:stretch>
            <a:fillRect/>
          </a:stretch>
        </p:blipFill>
        <p:spPr bwMode="auto">
          <a:xfrm>
            <a:off x="467544" y="1412776"/>
            <a:ext cx="2160240" cy="295232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7" name="Рисунок 16" descr="C:\Documents and Settings\Галочка\Рабочий стол\Новая папка\IMG_1750.jpg"/>
          <p:cNvPicPr/>
          <p:nvPr/>
        </p:nvPicPr>
        <p:blipFill>
          <a:blip r:embed="rId4" cstate="print">
            <a:lum contrast="20000"/>
          </a:blip>
          <a:srcRect l="1943" t="37657" r="70848" b="7243"/>
          <a:stretch>
            <a:fillRect/>
          </a:stretch>
        </p:blipFill>
        <p:spPr bwMode="auto">
          <a:xfrm flipH="1">
            <a:off x="4644008" y="4149080"/>
            <a:ext cx="936104" cy="1152128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9" name="Рисунок 18" descr="E:\ГАЛИНА  2015\ФОТО работа\ФОТО ТЕРЕМОК - 1\октябрь 2\IMG_1315.jpg"/>
          <p:cNvPicPr/>
          <p:nvPr/>
        </p:nvPicPr>
        <p:blipFill>
          <a:blip r:embed="rId5" cstate="print">
            <a:lum bright="10000" contrast="30000"/>
          </a:blip>
          <a:srcRect l="14925" t="4049" r="16092"/>
          <a:stretch>
            <a:fillRect/>
          </a:stretch>
        </p:blipFill>
        <p:spPr bwMode="auto">
          <a:xfrm>
            <a:off x="3059832" y="1844824"/>
            <a:ext cx="1872208" cy="201622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20" name="Рисунок 19" descr="E:\ГАЛИНА  2015\ФОТО работа\ФОТО ТЕРЕМОК - 1\Фото ноябрь\DSC_0795.JPG"/>
          <p:cNvPicPr/>
          <p:nvPr/>
        </p:nvPicPr>
        <p:blipFill>
          <a:blip r:embed="rId6" cstate="print">
            <a:lum contrast="20000"/>
          </a:blip>
          <a:srcRect t="7563" r="10372" b="24890"/>
          <a:stretch>
            <a:fillRect/>
          </a:stretch>
        </p:blipFill>
        <p:spPr bwMode="auto">
          <a:xfrm>
            <a:off x="6300192" y="4437112"/>
            <a:ext cx="1440160" cy="201622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635080" cy="68012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Вариативность среды</a:t>
            </a:r>
            <a:endParaRPr lang="ru-RU" sz="32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2"/>
          </p:nvPr>
        </p:nvSpPr>
        <p:spPr>
          <a:xfrm>
            <a:off x="251520" y="1196752"/>
            <a:ext cx="5400600" cy="5112568"/>
          </a:xfrm>
        </p:spPr>
        <p:txBody>
          <a:bodyPr>
            <a:noAutofit/>
          </a:bodyPr>
          <a:lstStyle/>
          <a:p>
            <a:pPr marL="176213" indent="-176213" algn="just"/>
            <a:r>
              <a:rPr lang="ru-RU" sz="2500" b="1" dirty="0" smtClean="0">
                <a:solidFill>
                  <a:srgbClr val="FF0000"/>
                </a:solidFill>
              </a:rPr>
              <a:t>Н</a:t>
            </a:r>
            <a:r>
              <a:rPr lang="ru-RU" sz="2500" b="1" dirty="0" smtClean="0">
                <a:solidFill>
                  <a:schemeClr val="bg2">
                    <a:lumMod val="10000"/>
                  </a:schemeClr>
                </a:solidFill>
              </a:rPr>
              <a:t>аличие в группе различных пространств (для игры, конструирования, уединения и пр.), а также разнообразных материалов, игр, игрушек и оборудования, обеспечивающих свободный выбор детей,</a:t>
            </a:r>
          </a:p>
          <a:p>
            <a:pPr marL="176213" indent="-176213" algn="just"/>
            <a:r>
              <a:rPr lang="ru-RU" sz="2500" b="1" dirty="0" smtClean="0">
                <a:solidFill>
                  <a:srgbClr val="FF0000"/>
                </a:solidFill>
              </a:rPr>
              <a:t>П</a:t>
            </a:r>
            <a:r>
              <a:rPr lang="ru-RU" sz="2500" b="1" dirty="0" smtClean="0">
                <a:solidFill>
                  <a:schemeClr val="bg2">
                    <a:lumMod val="10000"/>
                  </a:schemeClr>
                </a:solidFill>
              </a:rPr>
              <a:t>ериодическая сменяемость игрового материала, появление новых предметов, стимулирующих игровую, двигательную, познавательную и исследовательскую активность дете</a:t>
            </a:r>
            <a:r>
              <a:rPr lang="ru-RU" sz="2500" b="1" dirty="0" smtClean="0"/>
              <a:t>й; </a:t>
            </a:r>
          </a:p>
          <a:p>
            <a:endParaRPr lang="ru-RU" sz="2500" dirty="0"/>
          </a:p>
        </p:txBody>
      </p:sp>
      <p:pic>
        <p:nvPicPr>
          <p:cNvPr id="9" name="Содержимое 8" descr="E:\ГАЛИНА  2015\ФОТО работа\ФОТО ТЕРЕМОК - 1\октябрь 2\IMG_1303.jpg"/>
          <p:cNvPicPr>
            <a:picLocks noGrp="1"/>
          </p:cNvPicPr>
          <p:nvPr>
            <p:ph sz="half" idx="1"/>
          </p:nvPr>
        </p:nvPicPr>
        <p:blipFill>
          <a:blip r:embed="rId2" cstate="print">
            <a:lum contrast="20000"/>
          </a:blip>
          <a:stretch>
            <a:fillRect/>
          </a:stretch>
        </p:blipFill>
        <p:spPr bwMode="auto">
          <a:xfrm flipH="1">
            <a:off x="5868144" y="3789040"/>
            <a:ext cx="3024336" cy="2398222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Галочка\Рабочий стол\фото 2 теремок\IMG_1373.jpg"/>
          <p:cNvPicPr/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6156176" y="1196752"/>
            <a:ext cx="2376264" cy="2016224"/>
          </a:xfrm>
          <a:prstGeom prst="round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14868</TotalTime>
  <Words>424</Words>
  <Application>Microsoft Office PowerPoint</Application>
  <PresentationFormat>Экран (4:3)</PresentationFormat>
  <Paragraphs>63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Изящная</vt:lpstr>
      <vt:lpstr>Организация развивающей предметно-пространственной среды в группах  раннего возраста</vt:lpstr>
      <vt:lpstr>Развивающая  среда  детства</vt:lpstr>
      <vt:lpstr>Слайд 3</vt:lpstr>
      <vt:lpstr>Развивающая  среда  детства</vt:lpstr>
      <vt:lpstr>Требования  Федерального   Государственного Образовательного  Стандарта   дошкольного образования  к  развивающей   предметно-пространственной  среде</vt:lpstr>
      <vt:lpstr>Трансформируемость  пространства</vt:lpstr>
      <vt:lpstr>Полифункциональность</vt:lpstr>
      <vt:lpstr>Полифункциональность  среды</vt:lpstr>
      <vt:lpstr>Вариативность среды</vt:lpstr>
      <vt:lpstr> сезонное оформление  потолочного пространства зоны окон</vt:lpstr>
      <vt:lpstr>Слайд 11</vt:lpstr>
      <vt:lpstr>Зона познавательного развития</vt:lpstr>
      <vt:lpstr>Слайд 13</vt:lpstr>
      <vt:lpstr>Слайд 14</vt:lpstr>
      <vt:lpstr>Слайд 15</vt:lpstr>
      <vt:lpstr>Слайд 16</vt:lpstr>
      <vt:lpstr>Слайд 17</vt:lpstr>
      <vt:lpstr>Слайд 18</vt:lpstr>
      <vt:lpstr>Зона спокойных игр</vt:lpstr>
      <vt:lpstr>Зона  спокойных  игр</vt:lpstr>
      <vt:lpstr>Слайд 21</vt:lpstr>
      <vt:lpstr>Зона спокойных игр</vt:lpstr>
      <vt:lpstr>Зона двигательной активности</vt:lpstr>
      <vt:lpstr>Зона двигательной активности</vt:lpstr>
      <vt:lpstr>Слайд 25</vt:lpstr>
      <vt:lpstr>Слайд 26</vt:lpstr>
      <vt:lpstr>Слайд 27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Галочка</dc:creator>
  <cp:lastModifiedBy>Галочка</cp:lastModifiedBy>
  <cp:revision>359</cp:revision>
  <dcterms:created xsi:type="dcterms:W3CDTF">2015-11-09T16:35:33Z</dcterms:created>
  <dcterms:modified xsi:type="dcterms:W3CDTF">2017-09-21T19:32:57Z</dcterms:modified>
</cp:coreProperties>
</file>