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63" r:id="rId3"/>
    <p:sldId id="257" r:id="rId4"/>
    <p:sldId id="266" r:id="rId5"/>
    <p:sldId id="268" r:id="rId6"/>
    <p:sldId id="269" r:id="rId7"/>
    <p:sldId id="260" r:id="rId8"/>
    <p:sldId id="270" r:id="rId9"/>
    <p:sldId id="271" r:id="rId10"/>
    <p:sldId id="262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058"/>
    <a:srgbClr val="D60093"/>
    <a:srgbClr val="00FFFF"/>
    <a:srgbClr val="339933"/>
    <a:srgbClr val="FFCC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5E1C6-58AB-4F28-946D-3D79FFD1B8F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62309-F37A-44B3-8534-C0D6E3096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708920"/>
            <a:ext cx="7992888" cy="208823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ГБДОУ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детский сад N4 комбинированного вида </a:t>
            </a:r>
            <a:r>
              <a:rPr lang="ru-RU" sz="17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Кронштадтского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района Санкт-Петербурга</a:t>
            </a:r>
            <a:b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Группа  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компенсирующей  направленности   для   детей   с   иными  ограниченными</a:t>
            </a:r>
            <a:b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                   возможностями    здоровья    кратковременного   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</a:rPr>
              <a:t>пребывания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rgbClr val="D60093"/>
                </a:solidFill>
                <a:latin typeface="Calibri" pitchFamily="34" charset="0"/>
              </a:rPr>
              <a:t>      </a:t>
            </a:r>
            <a:r>
              <a:rPr lang="ru-RU" sz="6000" b="1" dirty="0" smtClean="0">
                <a:solidFill>
                  <a:srgbClr val="D60093"/>
                </a:solidFill>
                <a:latin typeface="Calibri" pitchFamily="34" charset="0"/>
              </a:rPr>
              <a:t>«ТЕРЕМОК</a:t>
            </a:r>
            <a:r>
              <a:rPr lang="ru-RU" sz="6000" b="1" dirty="0" smtClean="0">
                <a:solidFill>
                  <a:srgbClr val="D60093"/>
                </a:solidFill>
                <a:latin typeface="Calibri" pitchFamily="34" charset="0"/>
              </a:rPr>
              <a:t>»</a:t>
            </a:r>
            <a:r>
              <a:rPr lang="ru-RU" sz="6000" b="1" dirty="0" smtClean="0">
                <a:solidFill>
                  <a:srgbClr val="D60093"/>
                </a:solidFill>
                <a:latin typeface="Calibri" pitchFamily="34" charset="0"/>
              </a:rPr>
              <a:t> </a:t>
            </a:r>
            <a:r>
              <a:rPr lang="ru-RU" sz="53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53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5300" b="1" dirty="0" smtClean="0">
                <a:solidFill>
                  <a:schemeClr val="accent4">
                    <a:lumMod val="50000"/>
                  </a:schemeClr>
                </a:solidFill>
              </a:rPr>
              <a:t>       </a:t>
            </a:r>
            <a:r>
              <a:rPr lang="ru-RU" sz="1200" b="1" dirty="0" smtClean="0">
                <a:solidFill>
                  <a:schemeClr val="accent4">
                    <a:lumMod val="50000"/>
                  </a:schemeClr>
                </a:solidFill>
              </a:rPr>
              <a:t>        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53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/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Презентация на тему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: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</a:br>
            <a:r>
              <a:rPr lang="ru-RU" sz="4000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«</a:t>
            </a:r>
            <a:r>
              <a:rPr lang="ru-RU" sz="4000" b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Адаптация детей к детскому саду</a:t>
            </a:r>
            <a:r>
              <a:rPr lang="ru-RU" sz="4000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»</a:t>
            </a:r>
            <a:endParaRPr lang="ru-RU" sz="4000" dirty="0">
              <a:solidFill>
                <a:srgbClr val="D60093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5157192"/>
            <a:ext cx="3456384" cy="1152128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Подготовила:</a:t>
            </a:r>
          </a:p>
          <a:p>
            <a:r>
              <a:rPr lang="ru-RU" sz="2000" b="1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Большанина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 Галина Андреевна,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воспитатель высшей квалификационной категории</a:t>
            </a:r>
          </a:p>
        </p:txBody>
      </p:sp>
      <p:pic>
        <p:nvPicPr>
          <p:cNvPr id="9" name="Рисунок 8" descr="E:\ГАЛИНА  2015\Фото 2016-17\Октябрь\DSC03679.JPG"/>
          <p:cNvPicPr/>
          <p:nvPr/>
        </p:nvPicPr>
        <p:blipFill>
          <a:blip r:embed="rId2" cstate="print">
            <a:lum contrast="20000"/>
          </a:blip>
          <a:srcRect t="8706" b="10353"/>
          <a:stretch>
            <a:fillRect/>
          </a:stretch>
        </p:blipFill>
        <p:spPr bwMode="auto">
          <a:xfrm>
            <a:off x="6156176" y="1340768"/>
            <a:ext cx="2448272" cy="2639735"/>
          </a:xfrm>
          <a:prstGeom prst="roundRect">
            <a:avLst/>
          </a:prstGeom>
          <a:noFill/>
          <a:ln w="76200">
            <a:solidFill>
              <a:srgbClr val="D6009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708920"/>
            <a:ext cx="7848872" cy="388843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Рекомендуем родителям вечером дома устроить небольшой семейный праздник, например, совместное чаепитие, во время которого Вы можете похвалить ребенка за проведенный день в яслях при всех участниках этого маленького праздника.</a:t>
            </a:r>
          </a:p>
          <a:p>
            <a:pPr marL="0" indent="0" algn="just">
              <a:buNone/>
            </a:pPr>
            <a:r>
              <a:rPr lang="ru-RU" sz="3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	Скорее всего, подобная доброжелательная обстановка поможет ребенку быстрее адаптироваться к условиям детского сада и не переживать во время прощания с Вами .</a:t>
            </a:r>
            <a:endParaRPr lang="ru-RU" sz="3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Рисунок 3" descr="http://www.krokha.ru/img/trendy/family-traditions-ritual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60648"/>
            <a:ext cx="3816424" cy="2520280"/>
          </a:xfrm>
          <a:prstGeom prst="roundRect">
            <a:avLst/>
          </a:prstGeom>
          <a:noFill/>
          <a:ln w="76200">
            <a:solidFill>
              <a:srgbClr val="D6009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717032"/>
            <a:ext cx="8892480" cy="19442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600" b="1" dirty="0" smtClean="0">
                <a:solidFill>
                  <a:srgbClr val="D60093"/>
                </a:solidFill>
                <a:latin typeface="Calibri" pitchFamily="34" charset="0"/>
                <a:cs typeface="Times New Roman" pitchFamily="18" charset="0"/>
              </a:rPr>
              <a:t>    Т </a:t>
            </a:r>
            <a:r>
              <a:rPr lang="ru-RU" sz="16600" b="1" dirty="0" smtClean="0">
                <a:solidFill>
                  <a:srgbClr val="D60093"/>
                </a:solidFill>
                <a:latin typeface="Calibri" pitchFamily="34" charset="0"/>
                <a:cs typeface="Times New Roman" pitchFamily="18" charset="0"/>
              </a:rPr>
              <a:t>Е Р П Е Н И Я   И     У Д А Ч И !</a:t>
            </a:r>
          </a:p>
        </p:txBody>
      </p:sp>
      <p:pic>
        <p:nvPicPr>
          <p:cNvPr id="5" name="Picture 2" descr="C:\Users\User\AppData\Local\Microsoft\Windows\Temporary Internet Files\Content.IE5\VDYKRKHC\MC900430045[1].wmf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3036585" y="692696"/>
            <a:ext cx="3407623" cy="4012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704856" cy="338437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Проблема</a:t>
            </a: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адаптации</a:t>
            </a: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ребенка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условиям детского сада возникла с самого начала существования дошкольных учреждений и продолжает оставаться актуальной в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наше  время.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Практически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каждая семья при поступлении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ребенка 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ДОУ сталкивается с этой проблемой!</a:t>
            </a:r>
            <a:endParaRPr lang="ru-RU" sz="31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E:\ГАЛИНА  2015\Фото 2016-17\сентябрь 2\IMG_7779.JPG"/>
          <p:cNvPicPr/>
          <p:nvPr/>
        </p:nvPicPr>
        <p:blipFill>
          <a:blip r:embed="rId2" cstate="print">
            <a:lum contrast="20000"/>
          </a:blip>
          <a:srcRect t="19059"/>
          <a:stretch>
            <a:fillRect/>
          </a:stretch>
        </p:blipFill>
        <p:spPr bwMode="auto">
          <a:xfrm>
            <a:off x="3491880" y="3789040"/>
            <a:ext cx="4248472" cy="2744913"/>
          </a:xfrm>
          <a:prstGeom prst="roundRect">
            <a:avLst/>
          </a:prstGeom>
          <a:noFill/>
          <a:ln w="76200">
            <a:solidFill>
              <a:srgbClr val="00B0F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43192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Различают три степени адаптации ребенка к детскому саду: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легкую, среднюю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и тяжелую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84784"/>
            <a:ext cx="7920880" cy="50405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При 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легкой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адаптации поведение ребенка нормализуется в течение месяца. Аппетит достигает обычного уровня уже к концу первой недели, сон налаживается за 1-2 недели. Острых заболеваний не возникает.</a:t>
            </a:r>
          </a:p>
          <a:p>
            <a:pPr marL="0" indent="82550" algn="just">
              <a:lnSpc>
                <a:spcPct val="120000"/>
              </a:lnSpc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Во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время адаптации 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средней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тяжести сон и аппетит восстанавливаются через 20-40 дней, в течение целого месяца настроение может быть неустойчивым.</a:t>
            </a:r>
          </a:p>
          <a:p>
            <a:pPr marL="0" indent="82550" algn="just">
              <a:lnSpc>
                <a:spcPct val="120000"/>
              </a:lnSpc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Тяжелая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адаптация приводит к длительным и тяжелым заболеваниям. Могут замедляться темпы развития.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endParaRPr lang="ru-RU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-891480"/>
            <a:ext cx="8280920" cy="367240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Следует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отметить,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что дошкольными  педагогами и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психологами разработан целый </a:t>
            </a:r>
            <a:r>
              <a:rPr lang="ru-RU" sz="11200" b="1" dirty="0" smtClean="0">
                <a:latin typeface="Calibri" pitchFamily="34" charset="0"/>
                <a:cs typeface="Times New Roman" pitchFamily="18" charset="0"/>
              </a:rPr>
              <a:t>комплекс </a:t>
            </a:r>
            <a:r>
              <a:rPr lang="ru-RU" sz="11200" b="1" dirty="0" smtClean="0">
                <a:latin typeface="Calibri" pitchFamily="34" charset="0"/>
                <a:cs typeface="Times New Roman" pitchFamily="18" charset="0"/>
              </a:rPr>
              <a:t>мероприятий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способствующих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адаптации детей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раннего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возраста к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условиям </a:t>
            </a:r>
            <a:r>
              <a:rPr lang="ru-RU" sz="11200" dirty="0" smtClean="0">
                <a:latin typeface="Calibri" pitchFamily="34" charset="0"/>
                <a:cs typeface="Times New Roman" pitchFamily="18" charset="0"/>
              </a:rPr>
              <a:t>ДОУ.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E:\ГАЛИНА  2015\Фото 2016-17\Октябрь\DSC0376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060848"/>
            <a:ext cx="3456384" cy="4464496"/>
          </a:xfrm>
          <a:prstGeom prst="roundRect">
            <a:avLst/>
          </a:prstGeom>
          <a:noFill/>
          <a:ln w="76200">
            <a:solidFill>
              <a:srgbClr val="00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7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80920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Важный фактор, влияющий на адаптацию-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качество привязанности к матери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»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725144"/>
            <a:ext cx="7632848" cy="18002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Научно доказано, чем более развита эмоциональная связь с матерью, тем труднее происходит адаптация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9458" name="Picture 2" descr="http://family-child.ru/wp-content/uploads/2012/04/%D0%A0%D0%B5%D0%B1%D0%B5%D0%BD%D0%BE%D0%BA-%D0%BD%D0%B5-%D1%85%D0%BE%D1%87%D0%B5%D1%82-%D0%B2-%D1%81%D0%B0%D0%B4%D0%B8%D0%BA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347864" y="1340768"/>
            <a:ext cx="2448272" cy="32129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33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32656"/>
            <a:ext cx="8064896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000" dirty="0" smtClean="0">
                <a:latin typeface="Calibri" pitchFamily="34" charset="0"/>
                <a:cs typeface="Times New Roman" pitchFamily="18" charset="0"/>
              </a:rPr>
              <a:t>Педагоги отмечают, что легче адаптируются к детскому саду дети из </a:t>
            </a:r>
            <a:r>
              <a:rPr lang="ru-RU" sz="3000" b="1" dirty="0" smtClean="0">
                <a:latin typeface="Calibri" pitchFamily="34" charset="0"/>
                <a:cs typeface="Times New Roman" pitchFamily="18" charset="0"/>
              </a:rPr>
              <a:t>многодетных семей </a:t>
            </a:r>
            <a:r>
              <a:rPr lang="ru-RU" sz="3000" dirty="0" smtClean="0">
                <a:latin typeface="Calibri" pitchFamily="34" charset="0"/>
                <a:cs typeface="Times New Roman" pitchFamily="18" charset="0"/>
              </a:rPr>
              <a:t>и  </a:t>
            </a:r>
            <a:r>
              <a:rPr lang="ru-RU" sz="3000" b="1" dirty="0" smtClean="0">
                <a:latin typeface="Calibri" pitchFamily="34" charset="0"/>
                <a:cs typeface="Times New Roman" pitchFamily="18" charset="0"/>
              </a:rPr>
              <a:t>дети из коммунальных квартир</a:t>
            </a:r>
            <a:r>
              <a:rPr lang="ru-RU" sz="3000" dirty="0" smtClean="0">
                <a:latin typeface="Calibri" pitchFamily="34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4005064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Расширяйте "</a:t>
            </a:r>
            <a:r>
              <a:rPr lang="ru-RU" sz="2400" b="1" dirty="0" smtClean="0">
                <a:latin typeface="Calibri" pitchFamily="34" charset="0"/>
                <a:cs typeface="Times New Roman" pitchFamily="18" charset="0"/>
              </a:rPr>
              <a:t>социальный горизонт</a:t>
            </a: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" ребенка, пусть он привыкает общаться со сверстниками на детских игровых площадках, ходить в гости к товарищам, оставаться ночевать у бабушки, гулять по городу и т.д. Имея такой опыт, ребенок не будет бояться общаться со сверстниками и взрослыми. </a:t>
            </a:r>
            <a:endParaRPr lang="ru-RU" sz="2400" dirty="0">
              <a:latin typeface="Calibri" pitchFamily="34" charset="0"/>
            </a:endParaRPr>
          </a:p>
        </p:txBody>
      </p:sp>
      <p:pic>
        <p:nvPicPr>
          <p:cNvPr id="5" name="Рисунок 4" descr="http://chto-proishodit.ru/system/files/styles/large/private/news/08.2015/semya_s_tremya_detmi.jpg?itok=GlJCqdOR"/>
          <p:cNvPicPr/>
          <p:nvPr/>
        </p:nvPicPr>
        <p:blipFill>
          <a:blip r:embed="rId2" cstate="print">
            <a:lum contrast="10000"/>
          </a:blip>
          <a:srcRect l="3575" r="6171"/>
          <a:stretch>
            <a:fillRect/>
          </a:stretch>
        </p:blipFill>
        <p:spPr bwMode="auto">
          <a:xfrm>
            <a:off x="5508104" y="1844824"/>
            <a:ext cx="2999572" cy="2078792"/>
          </a:xfrm>
          <a:prstGeom prst="roundRect">
            <a:avLst/>
          </a:prstGeom>
          <a:noFill/>
          <a:ln w="76200">
            <a:solidFill>
              <a:srgbClr val="92D05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912768" cy="936104"/>
          </a:xfr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НАШИ СОВЕТЫ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476672"/>
            <a:ext cx="7632848" cy="5649491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Привести домашний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режим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соответствие с режимом группы детского сада, в которую будет ходить ребенок.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Познакомиться с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меню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детского сада и ввести в рацион питания малыша новые для него блюда.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Обучить ребенка дома всем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необходимым навыкам самообслуживания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умываться, вытирать руки; одеваться и раздеваться; самостоятельно кушать, пользуясь во время еды ложкой; проситься на горшок.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Одежда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обязательно должна быть удобна для ребенка данного возраста ( оптимальный вариант: брючки или шорты без застежек и лямок, обувь на липучках)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780928"/>
            <a:ext cx="7920880" cy="3816424"/>
          </a:xfrm>
        </p:spPr>
        <p:txBody>
          <a:bodyPr>
            <a:normAutofit fontScale="92500"/>
          </a:bodyPr>
          <a:lstStyle/>
          <a:p>
            <a:pPr marL="88900" indent="-889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88900" indent="-88900" algn="just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При расставании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постарайтесь быть спокойными и уверенными сами. В противном случае ребенок может уловить Ваше беспокойство и будет расстраивать, и плакать еще больше.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	И если уж Вы решили отдать ребенка в ясли, будьте тверды и последовательны в своих поступках. Не позволяйте ребенку манипулировать Вами и вынуждать Вас из-за слез и капризов забирать его домой.</a:t>
            </a:r>
          </a:p>
          <a:p>
            <a:pPr marL="88900" indent="-88900" algn="just"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Ваше спокойствие, доброжелательное 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отношение поможет 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ребенку обрести спокойствие.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5" name="Рисунок 4" descr="http://dou38.ru/ustilimsk40/images/stories/kartinki/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60648"/>
            <a:ext cx="2376264" cy="2808312"/>
          </a:xfrm>
          <a:prstGeom prst="roundRect">
            <a:avLst/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8100392" cy="666936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>
              <a:buNone/>
            </a:pPr>
            <a:r>
              <a:rPr lang="ru-RU" sz="11200" b="1" dirty="0" smtClean="0">
                <a:solidFill>
                  <a:srgbClr val="B01058"/>
                </a:solidFill>
                <a:latin typeface="Calibri" pitchFamily="34" charset="0"/>
                <a:cs typeface="Arial" pitchFamily="34" charset="0"/>
              </a:rPr>
              <a:t>Как помочь ребенку на этом этапе?</a:t>
            </a:r>
          </a:p>
          <a:p>
            <a:pPr>
              <a:lnSpc>
                <a:spcPct val="17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8000" b="1" dirty="0" smtClean="0">
                <a:latin typeface="Calibri" pitchFamily="34" charset="0"/>
                <a:cs typeface="Arial" pitchFamily="34" charset="0"/>
              </a:rPr>
              <a:t>Создание спокойного и бесконфликтного климата в семье;</a:t>
            </a:r>
          </a:p>
          <a:p>
            <a:pPr>
              <a:lnSpc>
                <a:spcPct val="17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8000" b="1" dirty="0" smtClean="0">
                <a:latin typeface="Calibri" pitchFamily="34" charset="0"/>
                <a:cs typeface="Arial" pitchFamily="34" charset="0"/>
              </a:rPr>
              <a:t>Не реагировать на выходки и не наказывать за капризы;</a:t>
            </a:r>
          </a:p>
          <a:p>
            <a:pPr>
              <a:lnSpc>
                <a:spcPct val="17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8000" b="1" dirty="0" smtClean="0">
                <a:latin typeface="Calibri" pitchFamily="34" charset="0"/>
                <a:cs typeface="Arial" pitchFamily="34" charset="0"/>
              </a:rPr>
              <a:t>Кратковременное посещение детского сада;</a:t>
            </a:r>
          </a:p>
          <a:p>
            <a:pPr>
              <a:lnSpc>
                <a:spcPct val="17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8000" b="1" dirty="0" smtClean="0">
                <a:latin typeface="Calibri" pitchFamily="34" charset="0"/>
                <a:cs typeface="Arial" pitchFamily="34" charset="0"/>
              </a:rPr>
              <a:t>«Ритуал прощания» с ребенком в детском саду;</a:t>
            </a:r>
          </a:p>
          <a:p>
            <a:pPr>
              <a:lnSpc>
                <a:spcPct val="17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8000" b="1" dirty="0" smtClean="0">
                <a:latin typeface="Calibri" pitchFamily="34" charset="0"/>
                <a:cs typeface="Arial" pitchFamily="34" charset="0"/>
              </a:rPr>
              <a:t>Необходимо сформировать у ребенка положительную установку на детский сад, и позитивное отношение к нему.</a:t>
            </a:r>
          </a:p>
          <a:p>
            <a:pPr>
              <a:lnSpc>
                <a:spcPct val="17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8000" b="1" dirty="0" smtClean="0">
                <a:latin typeface="Calibri" pitchFamily="34" charset="0"/>
                <a:cs typeface="Arial" pitchFamily="34" charset="0"/>
              </a:rPr>
              <a:t>Приблизить время сна, прогулки и приема пищи в семье к режиму детского сада;</a:t>
            </a:r>
          </a:p>
          <a:p>
            <a:pPr>
              <a:lnSpc>
                <a:spcPct val="17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8000" b="1" dirty="0" smtClean="0">
                <a:latin typeface="Calibri" pitchFamily="34" charset="0"/>
                <a:cs typeface="Arial" pitchFamily="34" charset="0"/>
              </a:rPr>
              <a:t>Если ребенок с трудом расстается с матерью, то желательно первые несколько недель пусть отводит в детский сад его отец;</a:t>
            </a:r>
          </a:p>
          <a:p>
            <a:pPr algn="just">
              <a:lnSpc>
                <a:spcPct val="170000"/>
              </a:lnSpc>
              <a:spcAft>
                <a:spcPts val="600"/>
              </a:spcAft>
              <a:buNone/>
            </a:pPr>
            <a:r>
              <a:rPr lang="ru-RU" sz="8000" dirty="0" smtClean="0">
                <a:latin typeface="Calibri" pitchFamily="34" charset="0"/>
                <a:cs typeface="Arial" pitchFamily="34" charset="0"/>
              </a:rPr>
              <a:t/>
            </a:r>
            <a:br>
              <a:rPr lang="ru-RU" sz="8000" dirty="0" smtClean="0">
                <a:latin typeface="Calibri" pitchFamily="34" charset="0"/>
                <a:cs typeface="Arial" pitchFamily="34" charset="0"/>
              </a:rPr>
            </a:br>
            <a:endParaRPr lang="ru-RU" sz="8000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354</TotalTime>
  <Words>215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       ГБДОУ детский сад N4 комбинированного вида Кронштадтского района Санкт-Петербурга Группа   компенсирующей  направленности   для   детей   с   иными  ограниченными                     возможностями    здоровья    кратковременного    пребывания         «ТЕРЕМОК»                     Презентация на тему: «Адаптация детей к детскому саду»</vt:lpstr>
      <vt:lpstr>  Проблема адаптации ребенка к условиям детского сада возникла с самого начала существования дошкольных учреждений и продолжает оставаться актуальной в наше  время. Практически каждая семья при поступлении ребенка в ДОУ сталкивается с этой проблемой!</vt:lpstr>
      <vt:lpstr>Различают три степени адаптации ребенка к детскому саду: легкую, среднюю и тяжелую.</vt:lpstr>
      <vt:lpstr>Слайд 4</vt:lpstr>
      <vt:lpstr>Важный фактор, влияющий на адаптацию- «качество привязанности к матери»</vt:lpstr>
      <vt:lpstr>Слайд 6</vt:lpstr>
      <vt:lpstr>          НАШИ СОВЕТЫ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ЦРР детский сад № 1417   Презентация на тему:  «Адаптация детей к ДОУ»</dc:title>
  <dc:creator>User</dc:creator>
  <cp:lastModifiedBy>Галочка</cp:lastModifiedBy>
  <cp:revision>43</cp:revision>
  <dcterms:created xsi:type="dcterms:W3CDTF">2012-09-09T17:38:58Z</dcterms:created>
  <dcterms:modified xsi:type="dcterms:W3CDTF">2016-10-24T13:51:08Z</dcterms:modified>
</cp:coreProperties>
</file>