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  <p:sldMasterId id="2147483899" r:id="rId2"/>
  </p:sldMasterIdLst>
  <p:sldIdLst>
    <p:sldId id="257" r:id="rId3"/>
    <p:sldId id="258" r:id="rId4"/>
    <p:sldId id="259" r:id="rId5"/>
    <p:sldId id="260" r:id="rId6"/>
    <p:sldId id="261" r:id="rId7"/>
    <p:sldId id="282" r:id="rId8"/>
    <p:sldId id="283" r:id="rId9"/>
    <p:sldId id="270" r:id="rId10"/>
    <p:sldId id="272" r:id="rId11"/>
    <p:sldId id="288" r:id="rId12"/>
    <p:sldId id="290" r:id="rId13"/>
    <p:sldId id="271" r:id="rId14"/>
    <p:sldId id="284" r:id="rId15"/>
    <p:sldId id="285" r:id="rId16"/>
    <p:sldId id="287" r:id="rId17"/>
    <p:sldId id="291" r:id="rId18"/>
    <p:sldId id="286" r:id="rId19"/>
    <p:sldId id="274" r:id="rId20"/>
    <p:sldId id="289" r:id="rId21"/>
    <p:sldId id="269" r:id="rId22"/>
    <p:sldId id="263" r:id="rId23"/>
    <p:sldId id="273" r:id="rId24"/>
    <p:sldId id="266" r:id="rId25"/>
    <p:sldId id="268" r:id="rId26"/>
    <p:sldId id="267" r:id="rId27"/>
    <p:sldId id="278" r:id="rId28"/>
    <p:sldId id="279" r:id="rId29"/>
    <p:sldId id="280" r:id="rId30"/>
    <p:sldId id="281" r:id="rId31"/>
    <p:sldId id="264" r:id="rId32"/>
    <p:sldId id="276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FCFE"/>
    <a:srgbClr val="FCF98B"/>
    <a:srgbClr val="4DA7F9"/>
    <a:srgbClr val="F4F43A"/>
    <a:srgbClr val="A004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4" autoAdjust="0"/>
  </p:normalViewPr>
  <p:slideViewPr>
    <p:cSldViewPr>
      <p:cViewPr varScale="1">
        <p:scale>
          <a:sx n="67" d="100"/>
          <a:sy n="67" d="100"/>
        </p:scale>
        <p:origin x="-9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E6290-DD32-4B96-8A1F-046C2B57B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6B40-48F1-434E-B385-17528E019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19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19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19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192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192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192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19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19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19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19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19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19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19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19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819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8194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19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19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819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19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819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1979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CDCECD7-C125-4F3F-A1F5-CC89602A7390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81980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81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A849A-5031-49C9-AB44-B5EF418D7C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7E9FE-33C5-48EC-AD6B-56DA7732D1B5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E9FC1-C1F4-4626-B608-1AFBE73B67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22DFA-71A3-430C-AF22-5EBE7F7B5E93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27900-4421-42B5-81D7-35225453ED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F449A4-83A3-486C-9D6A-8007FE2120CE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7FF2E-2DC9-4EDA-92A1-332FFF85D0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93B79-EA42-4A55-859E-2E117596C60D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801F1-ACF9-4FC9-9270-10877EF817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674E2E-6C16-47E1-B890-68F45DABA0BD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3C2D9-30C7-48D4-A39E-9A5A44C141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FDEC1-F75A-4B32-A2C1-C51476047BA0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E271-3522-4CE5-A5EC-EB737A8C5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F48FC-8509-4CD5-B409-6DE3B04E32E4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A2F4F-4229-49E1-A334-A6EA8CF887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B6870E-0552-4FB1-BE3D-5309DC923731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C9CC5-9797-49C0-8FC0-E2DAEBDC66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3A89-0E54-492D-8060-68823AD75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153C4-AD0F-480C-BB30-E00E3D7F53A6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96908-7F44-448D-B779-BBF834D6FB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E44E73-234F-4267-AE64-EB90E81AC1CD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82C6F-4B3B-4123-82E2-9C03CDDCAC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09B57-10AD-4590-92C6-BD14D1832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F5583-2F40-44E1-A924-80DF029BA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382BF-462D-4F09-ABDE-5C040CD91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76A6-2FFB-47F2-88C3-20E6E64E1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DEF91-721E-4A66-A6FF-5667552DA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BC390-F64C-4F46-A969-34E68E01D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6A30-0A15-4C13-9DE5-D25A9E4B3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F98B"/>
            </a:gs>
            <a:gs pos="100000">
              <a:srgbClr val="CAFCFE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1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44456CA-0744-4052-A7F5-5B10D4E05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03" r:id="rId3"/>
    <p:sldLayoutId id="2147483916" r:id="rId4"/>
    <p:sldLayoutId id="2147483902" r:id="rId5"/>
    <p:sldLayoutId id="2147483917" r:id="rId6"/>
    <p:sldLayoutId id="2147483918" r:id="rId7"/>
    <p:sldLayoutId id="2147483919" r:id="rId8"/>
    <p:sldLayoutId id="2147483901" r:id="rId9"/>
    <p:sldLayoutId id="2147483920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F98B"/>
            </a:gs>
            <a:gs pos="100000">
              <a:srgbClr val="CAFCFE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09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09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09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09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9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09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809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809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09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809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80953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0954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9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3DC364A-0AA7-482B-8B1F-4557F44C0828}" type="datetimeFigureOut">
              <a:rPr lang="ru-RU"/>
              <a:pPr/>
              <a:t>01.12.2014</a:t>
            </a:fld>
            <a:endParaRPr lang="ru-RU"/>
          </a:p>
        </p:txBody>
      </p:sp>
      <p:sp>
        <p:nvSpPr>
          <p:cNvPr id="809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809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B9229C7-C564-4658-A7FB-E5409FEF8ED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3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993063" cy="3240088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ru-RU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ГБДОУ детский комбинированного вида № 4 «Солнышко»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Г.Кронштадт</a:t>
            </a: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1476375" y="6237288"/>
            <a:ext cx="62118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Воспитатель  Рахманина Л.В.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1436687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Лепка «Свекла и огурец»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322" name="Picture 10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93700" y="2174875"/>
            <a:ext cx="3927475" cy="3441700"/>
          </a:xfrm>
        </p:spPr>
        <p:txBody>
          <a:bodyPr/>
          <a:lstStyle/>
          <a:p>
            <a:endParaRPr lang="ru-RU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6372225" y="1785938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5508625" y="2060575"/>
            <a:ext cx="3455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Познакомить детей с приёмами лепки предметов овальной формы.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5508625" y="3081338"/>
            <a:ext cx="3455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Учить передавать особенности каждого предмета.</a:t>
            </a:r>
          </a:p>
        </p:txBody>
      </p:sp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5508625" y="4941888"/>
            <a:ext cx="34559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Учить пальцами оттягивать, скруглять концы, сглаживать поверхность.</a:t>
            </a:r>
          </a:p>
        </p:txBody>
      </p:sp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5508625" y="4005263"/>
            <a:ext cx="32400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Закреплять умение катать пластилин прямыми движениями рук. </a:t>
            </a:r>
          </a:p>
        </p:txBody>
      </p:sp>
      <p:sp>
        <p:nvSpPr>
          <p:cNvPr id="13321" name="TextBox 8"/>
          <p:cNvSpPr txBox="1">
            <a:spLocks noChangeArrowheads="1"/>
          </p:cNvSpPr>
          <p:nvPr/>
        </p:nvSpPr>
        <p:spPr bwMode="auto">
          <a:xfrm>
            <a:off x="5508625" y="5867400"/>
            <a:ext cx="3455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Воспитывать аккуратность.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133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33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33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build="p" animBg="1"/>
      <p:bldP spid="13316" grpId="0"/>
      <p:bldP spid="13317" grpId="0"/>
      <p:bldP spid="13318" grpId="0"/>
      <p:bldP spid="13319" grpId="0"/>
      <p:bldP spid="13320" grpId="0"/>
      <p:bldP spid="133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188913"/>
            <a:ext cx="8229600" cy="727075"/>
          </a:xfrm>
          <a:noFill/>
          <a:ln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Заучивание стихотворений</a:t>
            </a:r>
            <a:endParaRPr lang="ru-RU" sz="36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388" y="1484313"/>
            <a:ext cx="439261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/>
              <a:t>	Хозяйка однажды с базара пришла,</a:t>
            </a:r>
            <a:br>
              <a:rPr lang="ru-RU" sz="1800"/>
            </a:br>
            <a:r>
              <a:rPr lang="ru-RU" sz="1800"/>
              <a:t>Хозяйка с базара домой принесла:</a:t>
            </a:r>
            <a:br>
              <a:rPr lang="ru-RU" sz="1800"/>
            </a:br>
            <a:r>
              <a:rPr lang="ru-RU" sz="1800"/>
              <a:t>Картошку,</a:t>
            </a:r>
            <a:br>
              <a:rPr lang="ru-RU" sz="1800"/>
            </a:br>
            <a:r>
              <a:rPr lang="ru-RU" sz="1800"/>
              <a:t>Капусту,</a:t>
            </a:r>
            <a:br>
              <a:rPr lang="ru-RU" sz="1800"/>
            </a:br>
            <a:r>
              <a:rPr lang="ru-RU" sz="1800"/>
              <a:t>Морковку,</a:t>
            </a:r>
            <a:br>
              <a:rPr lang="ru-RU" sz="1800"/>
            </a:br>
            <a:r>
              <a:rPr lang="ru-RU" sz="1800"/>
              <a:t>Горох,</a:t>
            </a:r>
            <a:br>
              <a:rPr lang="ru-RU" sz="1800"/>
            </a:br>
            <a:r>
              <a:rPr lang="ru-RU" sz="1800"/>
              <a:t>Петрушку и свеклу.</a:t>
            </a:r>
            <a:br>
              <a:rPr lang="ru-RU" sz="1800"/>
            </a:br>
            <a:r>
              <a:rPr lang="ru-RU" sz="1800"/>
              <a:t>Ох!..</a:t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>Вот овощи спор завели на столе -</a:t>
            </a:r>
            <a:br>
              <a:rPr lang="ru-RU" sz="1800"/>
            </a:br>
            <a:r>
              <a:rPr lang="ru-RU" sz="1800"/>
              <a:t>Кто лучше, вкусней и нужней на земле:</a:t>
            </a:r>
            <a:br>
              <a:rPr lang="ru-RU" sz="1800"/>
            </a:br>
            <a:r>
              <a:rPr lang="ru-RU" sz="1800"/>
              <a:t>Картошка?</a:t>
            </a:r>
            <a:br>
              <a:rPr lang="ru-RU" sz="1800"/>
            </a:br>
            <a:r>
              <a:rPr lang="ru-RU" sz="1800"/>
              <a:t>Капуста?</a:t>
            </a:r>
            <a:br>
              <a:rPr lang="ru-RU" sz="1800"/>
            </a:br>
            <a:r>
              <a:rPr lang="ru-RU" sz="1800"/>
              <a:t>Морковка?</a:t>
            </a:r>
            <a:br>
              <a:rPr lang="ru-RU" sz="1800"/>
            </a:br>
            <a:r>
              <a:rPr lang="ru-RU" sz="1800"/>
              <a:t>Горох?</a:t>
            </a:r>
            <a:br>
              <a:rPr lang="ru-RU" sz="1800"/>
            </a:br>
            <a:r>
              <a:rPr lang="ru-RU" sz="1800"/>
              <a:t>Петрушка иль свекла?</a:t>
            </a:r>
            <a:br>
              <a:rPr lang="ru-RU" sz="1800"/>
            </a:br>
            <a:r>
              <a:rPr lang="ru-RU" sz="1800"/>
              <a:t>Ох!..</a:t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endParaRPr lang="ru-RU" sz="180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052736"/>
            <a:ext cx="264816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Ю.Тувим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 «Овощи»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1556792"/>
            <a:ext cx="29222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И.Бунин «Листопад»</a:t>
            </a:r>
          </a:p>
        </p:txBody>
      </p: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5148263" y="2276475"/>
            <a:ext cx="3600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>
                <a:latin typeface="Arial Unicode MS"/>
              </a:rPr>
              <a:t>Лес, точно терем расписной, Лиловый, золотой, багряный, Веселой, пестрою стеной Стоит над светлою поляной.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3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6525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Образовательные области «Здоровье» «Коммуникация»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Тема «Фрукты»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708400" y="4749800"/>
            <a:ext cx="3438525" cy="1000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Воспитывать любознательность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15364" name="Picture 5" descr="v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2060575"/>
            <a:ext cx="41767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56100" y="1989138"/>
            <a:ext cx="4572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  <a:cs typeface="+mn-cs"/>
              </a:rPr>
              <a:t>Расширить и  уточнить знания детей о фруктах.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95738" y="1714500"/>
            <a:ext cx="436245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+mn-lt"/>
                <a:cs typeface="+mn-cs"/>
              </a:rPr>
              <a:t>                                   Цели: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56100" y="2708275"/>
            <a:ext cx="45720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dirty="0">
                <a:latin typeface="+mn-lt"/>
                <a:cs typeface="+mn-cs"/>
              </a:rPr>
              <a:t>Совершенствование умений согласования прилагательных с существительными.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6100" y="3573463"/>
            <a:ext cx="45720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dirty="0">
                <a:latin typeface="+mn-lt"/>
                <a:cs typeface="+mn-cs"/>
              </a:rPr>
              <a:t>Сформировать у детей представление о том, что витамины, содержащиеся в фруктах, полезны для здоровья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75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1293812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Аппликация «Фрукты»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387" name="Picture 2" descr="C:\Users\admin\Desktop\IMG_8740.JPG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1403350" y="3644900"/>
            <a:ext cx="6045200" cy="3024188"/>
          </a:xfrm>
        </p:spPr>
        <p:txBody>
          <a:bodyPr/>
          <a:lstStyle/>
          <a:p>
            <a:endParaRPr lang="ru-RU"/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4140200" y="1773238"/>
            <a:ext cx="158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</a:t>
            </a: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539750" y="2060575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Расширять и уточнять представление детей о многообразии фруктов.</a:t>
            </a:r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468313" y="2420938"/>
            <a:ext cx="8135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Учить различать овощи и фрукты.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468313" y="2781300"/>
            <a:ext cx="8424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Закреплять приёмы аккуратного наклеивания.</a:t>
            </a: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468313" y="3141663"/>
            <a:ext cx="8567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Развивать внимательность.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9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nimBg="1"/>
      <p:bldP spid="16388" grpId="0"/>
      <p:bldP spid="16389" grpId="0"/>
      <p:bldP spid="16390" grpId="0"/>
      <p:bldP spid="16391" grpId="0"/>
      <p:bldP spid="163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«Познание»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«Во саду ли , в огороде»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7411" name="Picture 2" descr="C:\Users\admin\Desktop\IMG_8742.JPG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1812925" y="1966913"/>
            <a:ext cx="4287838" cy="3760787"/>
          </a:xfrm>
        </p:spPr>
        <p:txBody>
          <a:bodyPr/>
          <a:lstStyle/>
          <a:p>
            <a:endParaRPr lang="ru-RU"/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4067175" y="1700213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539750" y="2060575"/>
            <a:ext cx="8353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Познакомить с понятиями плоды, семена.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539750" y="2492375"/>
            <a:ext cx="31686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Закрепить умение выделять характерные признаки овощей, фруктов: цвет, форма, вкус, поверхность.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611188" y="4005263"/>
            <a:ext cx="3024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Устанавливать простые причинно - следственные связи, делать обобщение.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nimBg="1"/>
      <p:bldP spid="17412" grpId="0"/>
      <p:bldP spid="17413" grpId="0"/>
      <p:bldP spid="17414" grpId="0"/>
      <p:bldP spid="174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620713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Рисование «Гриб»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439" name="Picture 2" descr="C:\Users\admin\Desktop\IMG_8735.JPG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179388" y="2874963"/>
            <a:ext cx="5016500" cy="3762375"/>
          </a:xfrm>
        </p:spPr>
        <p:txBody>
          <a:bodyPr/>
          <a:lstStyle/>
          <a:p>
            <a:endParaRPr lang="ru-RU"/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6372225" y="2867025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5508625" y="3370263"/>
            <a:ext cx="3455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Учить детей рисовать с натуры предметы; состоящие из овала и полуовала.</a:t>
            </a: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5508625" y="4306888"/>
            <a:ext cx="3455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Закреплять умение убирать излишки воды на кисточке тряпочкой.</a:t>
            </a: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5508625" y="5170488"/>
            <a:ext cx="352742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Продолжать учить имитировать движения в соответствии с текстом стихотворения.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" dur="1000"/>
                                        <p:tgtEl>
                                          <p:spTgt spid="184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10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build="p" animBg="1"/>
      <p:bldP spid="18435" grpId="0"/>
      <p:bldP spid="18436" grpId="0"/>
      <p:bldP spid="18437" grpId="0"/>
      <p:bldP spid="184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Лепка «Грибы»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463" name="Picture 7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463550" y="2135188"/>
            <a:ext cx="3917950" cy="3435350"/>
          </a:xfrm>
        </p:spPr>
        <p:txBody>
          <a:bodyPr/>
          <a:lstStyle/>
          <a:p>
            <a:endParaRPr lang="ru-RU"/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6372225" y="1412875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5508625" y="1916113"/>
            <a:ext cx="34559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Закреплять умения лепить знакомые предметы используя усвоенные ранее приёмы лепки (раскатывание пластилина прямыми и кругообразными движениями, сплющивание ладонями)</a:t>
            </a:r>
          </a:p>
        </p:txBody>
      </p:sp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5508625" y="4292600"/>
            <a:ext cx="345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Подводить к образной оценке работ.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build="p" animBg="1"/>
      <p:bldP spid="19460" grpId="0"/>
      <p:bldP spid="19461" grpId="0"/>
      <p:bldP spid="194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Рисование «Золотая осень»</a:t>
            </a:r>
            <a:endParaRPr lang="ru-RU" sz="32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483" name="Picture 2" descr="C:\Users\admin\Desktop\IMG_8733.JPG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280988" y="1743075"/>
            <a:ext cx="4205287" cy="3687763"/>
          </a:xfrm>
        </p:spPr>
        <p:txBody>
          <a:bodyPr/>
          <a:lstStyle/>
          <a:p>
            <a:endParaRPr lang="ru-RU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372225" y="1571625"/>
            <a:ext cx="2557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   Цель: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5508625" y="2060575"/>
            <a:ext cx="345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Учить детей изображать осень.</a:t>
            </a:r>
          </a:p>
        </p:txBody>
      </p:sp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5508625" y="2852738"/>
            <a:ext cx="3455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Упражнять в умении рисовать дерево: ствол и осеннюю листву.</a:t>
            </a:r>
          </a:p>
        </p:txBody>
      </p:sp>
      <p:sp>
        <p:nvSpPr>
          <p:cNvPr id="20487" name="TextBox 7"/>
          <p:cNvSpPr txBox="1">
            <a:spLocks noChangeArrowheads="1"/>
          </p:cNvSpPr>
          <p:nvPr/>
        </p:nvSpPr>
        <p:spPr bwMode="auto">
          <a:xfrm>
            <a:off x="5508625" y="3716338"/>
            <a:ext cx="3455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Закреплять технические умения в рисовании красками. </a:t>
            </a:r>
          </a:p>
        </p:txBody>
      </p:sp>
      <p:sp>
        <p:nvSpPr>
          <p:cNvPr id="20488" name="TextBox 8"/>
          <p:cNvSpPr txBox="1">
            <a:spLocks noChangeArrowheads="1"/>
          </p:cNvSpPr>
          <p:nvPr/>
        </p:nvSpPr>
        <p:spPr bwMode="auto">
          <a:xfrm>
            <a:off x="5580063" y="4437063"/>
            <a:ext cx="32400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Воспитывать самостоятельность, вызвать чувство радости от ярких, красивых рисунков.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nimBg="1"/>
      <p:bldP spid="20484" grpId="0"/>
      <p:bldP spid="20485" grpId="0"/>
      <p:bldP spid="20486" grpId="0"/>
      <p:bldP spid="20487" grpId="0"/>
      <p:bldP spid="204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icture 6" descr="1"/>
          <p:cNvSpPr>
            <a:spLocks noChangeAspect="1" noChangeArrowheads="1"/>
          </p:cNvSpPr>
          <p:nvPr/>
        </p:nvSpPr>
        <p:spPr bwMode="auto">
          <a:xfrm>
            <a:off x="5692775" y="4149725"/>
            <a:ext cx="3271838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5588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Дидактические игры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21509" name="Picture 8" descr="Изображение 028"/>
          <p:cNvSpPr>
            <a:spLocks noChangeAspect="1" noChangeArrowheads="1"/>
          </p:cNvSpPr>
          <p:nvPr/>
        </p:nvSpPr>
        <p:spPr bwMode="auto">
          <a:xfrm>
            <a:off x="250825" y="3573463"/>
            <a:ext cx="3887788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Прямоугольник 5"/>
          <p:cNvSpPr>
            <a:spLocks noChangeArrowheads="1"/>
          </p:cNvSpPr>
          <p:nvPr/>
        </p:nvSpPr>
        <p:spPr bwMode="auto">
          <a:xfrm>
            <a:off x="250825" y="765175"/>
            <a:ext cx="2205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«Назови ласково»</a:t>
            </a:r>
          </a:p>
        </p:txBody>
      </p:sp>
      <p:sp>
        <p:nvSpPr>
          <p:cNvPr id="21511" name="Прямоугольник 6"/>
          <p:cNvSpPr>
            <a:spLocks noChangeArrowheads="1"/>
          </p:cNvSpPr>
          <p:nvPr/>
        </p:nvSpPr>
        <p:spPr bwMode="auto">
          <a:xfrm>
            <a:off x="2051050" y="981075"/>
            <a:ext cx="1835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«Один- много»</a:t>
            </a:r>
          </a:p>
        </p:txBody>
      </p:sp>
      <p:sp>
        <p:nvSpPr>
          <p:cNvPr id="21512" name="Прямоугольник 7"/>
          <p:cNvSpPr>
            <a:spLocks noChangeArrowheads="1"/>
          </p:cNvSpPr>
          <p:nvPr/>
        </p:nvSpPr>
        <p:spPr bwMode="auto">
          <a:xfrm>
            <a:off x="3203575" y="1268413"/>
            <a:ext cx="1808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«Мы считаем»</a:t>
            </a:r>
          </a:p>
        </p:txBody>
      </p:sp>
      <p:sp>
        <p:nvSpPr>
          <p:cNvPr id="21513" name="Прямоугольник 8"/>
          <p:cNvSpPr>
            <a:spLocks noChangeArrowheads="1"/>
          </p:cNvSpPr>
          <p:nvPr/>
        </p:nvSpPr>
        <p:spPr bwMode="auto">
          <a:xfrm>
            <a:off x="395288" y="1557338"/>
            <a:ext cx="3089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«Деревья, плоды, листья»</a:t>
            </a:r>
          </a:p>
        </p:txBody>
      </p:sp>
      <p:sp>
        <p:nvSpPr>
          <p:cNvPr id="21514" name="Прямоугольник 9"/>
          <p:cNvSpPr>
            <a:spLocks noChangeArrowheads="1"/>
          </p:cNvSpPr>
          <p:nvPr/>
        </p:nvSpPr>
        <p:spPr bwMode="auto">
          <a:xfrm>
            <a:off x="2195513" y="1916113"/>
            <a:ext cx="290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«Во саду ли, во огороде»</a:t>
            </a:r>
          </a:p>
        </p:txBody>
      </p:sp>
      <p:sp>
        <p:nvSpPr>
          <p:cNvPr id="21515" name="Прямоугольник 10"/>
          <p:cNvSpPr>
            <a:spLocks noChangeArrowheads="1"/>
          </p:cNvSpPr>
          <p:nvPr/>
        </p:nvSpPr>
        <p:spPr bwMode="auto">
          <a:xfrm>
            <a:off x="179388" y="2133600"/>
            <a:ext cx="249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«Четвертый лишний»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9" grpId="0" animBg="1"/>
      <p:bldP spid="21510" grpId="0"/>
      <p:bldP spid="21511" grpId="0"/>
      <p:bldP spid="21512" grpId="0"/>
      <p:bldP spid="21513" grpId="0"/>
      <p:bldP spid="21514" grpId="0"/>
      <p:bldP spid="215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Сюжетно – ролевая игра «Магазин»</a:t>
            </a:r>
            <a:endParaRPr lang="ru-RU" sz="36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4034" name="TextBox 4"/>
          <p:cNvSpPr txBox="1">
            <a:spLocks noChangeArrowheads="1"/>
          </p:cNvSpPr>
          <p:nvPr/>
        </p:nvSpPr>
        <p:spPr bwMode="auto">
          <a:xfrm>
            <a:off x="3563938" y="1268413"/>
            <a:ext cx="2087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Цель: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9750" y="2814638"/>
            <a:ext cx="7993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ru-RU"/>
              <a:t>Помочь создать игровую обстановку, наладить взаимодействие между теми, кто выбрал определённые роли.</a:t>
            </a:r>
          </a:p>
          <a:p>
            <a:pPr algn="just">
              <a:tabLst>
                <a:tab pos="457200" algn="l"/>
              </a:tabLst>
            </a:pPr>
            <a:r>
              <a:rPr lang="ru-RU"/>
              <a:t>Формировать у детей умение играть по собственному замыслу, стимулировать творческую активность детей в игре.</a:t>
            </a:r>
          </a:p>
          <a:p>
            <a:pPr algn="just">
              <a:tabLst>
                <a:tab pos="457200" algn="l"/>
              </a:tabLst>
            </a:pPr>
            <a:r>
              <a:rPr lang="ru-RU"/>
              <a:t>Формировать дружеские взаимоотношения в игре, чувство гуманизма, активности, ответственности, дружелюбия.</a:t>
            </a:r>
          </a:p>
          <a:p>
            <a:pPr algn="just">
              <a:tabLst>
                <a:tab pos="457200" algn="l"/>
              </a:tabLst>
            </a:pPr>
            <a:r>
              <a:rPr lang="ru-RU"/>
              <a:t>Закрепить ранее полученные знания о труде продавца, овощах и фруктах.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333375"/>
            <a:ext cx="8218488" cy="56880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/>
              <a:t>Цель: обогащать знания детей по лексическим темам: «Осень», «Овощи», «Фрукты».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Задачи: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расширить представление о многообразии и пользе овощей и фруктов, созреваемых в осенний период;</a:t>
            </a:r>
          </a:p>
          <a:p>
            <a:pPr>
              <a:lnSpc>
                <a:spcPct val="80000"/>
              </a:lnSpc>
            </a:pPr>
            <a:r>
              <a:rPr lang="ru-RU" sz="2000"/>
              <a:t>формировать навыки художественного исполнения различных образов при пении, в  инсценировках и играх;</a:t>
            </a:r>
          </a:p>
          <a:p>
            <a:pPr>
              <a:lnSpc>
                <a:spcPct val="80000"/>
              </a:lnSpc>
            </a:pPr>
            <a:r>
              <a:rPr lang="ru-RU" sz="2000"/>
              <a:t>способствовать развитию памяти, восприятия;</a:t>
            </a:r>
          </a:p>
          <a:p>
            <a:pPr>
              <a:lnSpc>
                <a:spcPct val="80000"/>
              </a:lnSpc>
            </a:pPr>
            <a:r>
              <a:rPr lang="ru-RU" sz="2000"/>
              <a:t>воспитывать эстетические чувства.</a:t>
            </a: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/>
              <a:t>Вид проекта</a:t>
            </a:r>
            <a:r>
              <a:rPr lang="ru-RU" sz="2000"/>
              <a:t>: информационно-творческий, коллективный</a:t>
            </a: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/>
              <a:t>Продолжительность проекта</a:t>
            </a:r>
            <a:r>
              <a:rPr lang="ru-RU" sz="2000"/>
              <a:t>: 3 месяца</a:t>
            </a: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/>
              <a:t>Участники</a:t>
            </a:r>
            <a:r>
              <a:rPr lang="ru-RU" sz="2000"/>
              <a:t>: дети, родители, воспитатели,  музыкальный руководитель.</a:t>
            </a:r>
          </a:p>
        </p:txBody>
      </p:sp>
      <p:sp>
        <p:nvSpPr>
          <p:cNvPr id="5123" name="Picture 3" descr="C:\Users\admin\AppData\Local\Microsoft\Windows\Temporary Internet Files\Content.IE5\KKXNZJYR\MC900239415[1].wmf"/>
          <p:cNvSpPr>
            <a:spLocks noChangeAspect="1" noChangeArrowheads="1"/>
          </p:cNvSpPr>
          <p:nvPr/>
        </p:nvSpPr>
        <p:spPr bwMode="auto">
          <a:xfrm>
            <a:off x="7667625" y="5516563"/>
            <a:ext cx="5826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Picture 5" descr="C:\Users\admin\AppData\Local\Microsoft\Windows\Temporary Internet Files\Content.IE5\8E4KM84C\MC900239415[1].wmf"/>
          <p:cNvSpPr>
            <a:spLocks noChangeAspect="1" noChangeArrowheads="1"/>
          </p:cNvSpPr>
          <p:nvPr/>
        </p:nvSpPr>
        <p:spPr bwMode="auto">
          <a:xfrm>
            <a:off x="-600075" y="6858000"/>
            <a:ext cx="12001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Picture 3" descr="C:\Users\admin\AppData\Local\Microsoft\Windows\Temporary Internet Files\Content.IE5\8E4KM84C\MC900335748[1].wmf"/>
          <p:cNvSpPr>
            <a:spLocks noChangeAspect="1" noChangeArrowheads="1"/>
          </p:cNvSpPr>
          <p:nvPr/>
        </p:nvSpPr>
        <p:spPr bwMode="auto">
          <a:xfrm rot="3151564">
            <a:off x="1346201" y="7131050"/>
            <a:ext cx="836612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Picture 4" descr="C:\Users\admin\AppData\Local\Microsoft\Windows\Temporary Internet Files\Content.IE5\8E4KM84C\MC900335748[1].wmf"/>
          <p:cNvSpPr>
            <a:spLocks noChangeAspect="1" noChangeArrowheads="1"/>
          </p:cNvSpPr>
          <p:nvPr/>
        </p:nvSpPr>
        <p:spPr bwMode="auto">
          <a:xfrm rot="-3091158">
            <a:off x="4482306" y="6952457"/>
            <a:ext cx="74612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Motion origin="layout" path="M -0.19479 -0.84436 C -0.15712 -0.8432 -0.13107 -0.84042 -0.09635 -0.83649 C -0.07535 -0.83071 -0.05173 -0.83164 -0.03055 -0.83048 C -0.01232 -0.8277 0.00417 -0.82262 0.0217 -0.8166 C 0.02274 -0.81452 0.02327 -0.81198 0.02465 -0.81059 C 0.02587 -0.8092 0.02813 -0.81013 0.02917 -0.80874 C 0.03021 -0.80735 0.02986 -0.80458 0.03056 -0.80273 C 0.03663 -0.78584 0.03038 -0.81175 0.03663 -0.78492 C 0.03837 -0.77775 0.04097 -0.76295 0.04097 -0.76295 C 0.04045 -0.74445 0.0408 -0.72571 0.03959 -0.70721 C 0.03906 -0.69796 0.0316 -0.67391 0.02604 -0.66744 C 0.02188 -0.66258 0.01459 -0.65772 0.01111 -0.65171 C 0.00209 -0.63598 0.0092 -0.64315 0.0007 -0.63575 C -0.0092 -0.6154 0.00643 -0.64523 -0.00816 -0.62581 C -0.01441 -0.61748 -0.01771 -0.60476 -0.02014 -0.59389 C -0.01962 -0.5814 -0.01962 -0.56868 -0.01875 -0.5562 C -0.01788 -0.54278 -0.01041 -0.53307 -0.00521 -0.52243 C -0.00312 -0.51341 -0.00035 -0.50439 0.00365 -0.49653 C 0.00452 -0.49491 0.0059 -0.49399 0.00677 -0.4926 C 0.00834 -0.49005 0.0099 -0.48728 0.01111 -0.4845 C 0.01181 -0.48265 0.01181 -0.48057 0.01268 -0.47872 C 0.01997 -0.46276 0.01094 -0.48867 0.01858 -0.46878 C 0.01927 -0.46693 0.01927 -0.46461 0.02014 -0.46276 C 0.02691 -0.44935 0.02257 -0.46392 0.02761 -0.45074 C 0.03334 -0.43547 0.02431 -0.45444 0.03212 -0.43894 C 0.03646 -0.41998 0.04202 -0.40171 0.04705 -0.38321 C 0.0507 -0.37003 0.05174 -0.35522 0.05747 -0.34343 C 0.05955 -0.32863 0.05799 -0.33742 0.06198 -0.32146 C 0.0625 -0.31961 0.06337 -0.31568 0.06337 -0.31568 C 0.06459 -0.3055 0.06528 -0.29556 0.06788 -0.28584 C 0.06893 -0.24213 0.07361 -0.19195 0.06493 -0.14847 C 0.06268 -0.13691 0.06215 -0.12373 0.0559 -0.11471 C 0.05261 -0.10106 0.05747 -0.11679 0.05 -0.10476 C 0.03889 -0.08672 0.05799 -0.11147 0.04705 -0.09297 C 0.04601 -0.09112 0.0441 -0.09042 0.04254 -0.08904 C 0.04063 -0.08187 0.04097 -0.0851 0.04097 -0.07909 " pathEditMode="relative" ptsTypes="fffffffffffffffffffffffffffffffffffA">
                                      <p:cBhvr>
                                        <p:cTn id="6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Motion origin="layout" path="M 0.14774 -0.78146 C 0.13837 -0.77706 0.1467 -0.77544 0.13733 -0.77151 C 0.13125 -0.75926 0.12448 -0.75856 0.11493 -0.75347 C 0.11024 -0.74399 0.10434 -0.74099 0.09844 -0.73358 C 0.0934 -0.71208 0.10139 -0.74399 0.0941 -0.72179 C 0.08837 -0.70398 0.09688 -0.72225 0.08958 -0.70791 C 0.08906 -0.70398 0.08785 -0.70005 0.08802 -0.69589 C 0.08854 -0.68479 0.09271 -0.68062 0.0941 -0.66999 C 0.09531 -0.66189 0.09653 -0.65403 0.09844 -0.64617 C 0.10278 -0.60824 0.10955 -0.57077 0.11337 -0.53284 C 0.11476 -0.51874 0.11354 -0.50509 0.11945 -0.49307 C 0.12066 -0.48012 0.1224 -0.47086 0.11945 -0.45722 C 0.11892 -0.45491 0.10764 -0.43062 0.1059 -0.42739 C 0.10469 -0.42507 0.10208 -0.41559 0.1 -0.41351 C 0.09636 -0.40958 0.09202 -0.4068 0.08802 -0.40357 C 0.08177 -0.39848 0.07743 -0.38992 0.0717 -0.38368 C 0.06406 -0.37535 0.05938 -0.36379 0.0507 -0.35778 C 0.04809 -0.34737 0.03646 -0.33395 0.03125 -0.32401 C 0.02934 -0.31314 0.0257 -0.3062 0.0224 -0.29626 C 0.01962 -0.28747 0.01823 -0.27891 0.01493 -0.27036 C 0.00938 -0.25555 0.00816 -0.23659 0.00452 -0.22063 C -0.00347 -0.1501 -3.61111E-6 -0.0717 -3.61111E-6 2.18316E-6 " pathEditMode="relative" ptsTypes="fffffffffffffffffffffA">
                                      <p:cBhvr>
                                        <p:cTn id="9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Motion origin="layout" path="M 0.01944 -1.04093 C 0.02239 -1.0259 0.02465 -1.0074 0.03437 -0.99699 C 0.03767 -0.99352 0.04132 -0.99028 0.04479 -0.98704 C 0.04618 -0.98566 0.0493 -0.98311 0.0493 -0.98311 C 0.05139 -0.97271 0.05173 -0.96993 0.05972 -0.96716 C 0.06302 -0.94333 0.06094 -0.95235 0.06423 -0.9394 C 0.06389 -0.93501 0.06302 -0.90402 0.05833 -0.89361 C 0.0566 -0.88991 0.05399 -0.88714 0.05226 -0.88367 C 0.05052 -0.87419 0.04878 -0.86609 0.04479 -0.858 C 0.04201 -0.84597 0.0375 -0.83441 0.03437 -0.82215 C 0.03264 -0.81591 0.03212 -0.80365 0.03142 -0.79833 C 0.02778 -0.76803 0.02465 -0.73982 0.02239 -0.70883 C 0.02378 -0.69172 0.02361 -0.68085 0.01944 -0.66512 C 0.01996 -0.65726 0.01944 -0.64893 0.02101 -0.6413 C 0.02309 -0.63112 0.03298 -0.61933 0.03889 -0.61332 C 0.03941 -0.61123 0.03923 -0.60869 0.04028 -0.6073 C 0.0434 -0.60314 0.05087 -0.59736 0.05087 -0.59736 C 0.05399 -0.58464 0.04965 -0.59828 0.05677 -0.58741 C 0.05903 -0.58395 0.06076 -0.57955 0.06267 -0.57562 C 0.06354 -0.574 0.06476 -0.57308 0.0658 -0.57169 C 0.07274 -0.5481 0.06371 -0.57238 0.07465 -0.55758 C 0.07621 -0.5555 0.07639 -0.55203 0.0776 -0.54972 C 0.08038 -0.54417 0.08472 -0.53839 0.08819 -0.53376 C 0.0941 -0.50901 0.09219 -0.48149 0.08958 -0.45629 C 0.08906 -0.45143 0.08368 -0.44426 0.08368 -0.44426 C 0.0842 -0.43894 0.08385 -0.43362 0.08507 -0.42853 C 0.08541 -0.42668 0.0875 -0.42599 0.08819 -0.42437 C 0.09201 -0.41558 0.09253 -0.40402 0.1 -0.40055 C 0.10173 -0.39407 0.10555 -0.38552 0.10903 -0.38066 C 0.11163 -0.37095 0.11389 -0.36216 0.11944 -0.35499 C 0.12187 -0.3469 0.12396 -0.3395 0.12552 -0.33094 C 0.1243 -0.30735 0.12448 -0.29602 0.11649 -0.27728 C 0.11545 -0.27474 0.1151 -0.2715 0.11354 -0.26942 C 0.11111 -0.26618 0.10729 -0.26595 0.10451 -0.26341 C 0.10104 -0.25624 0.09861 -0.25416 0.09253 -0.25161 C 0.07916 -0.23311 0.05694 -0.22987 0.03889 -0.22363 C 0.03212 -0.21785 0.02587 -0.21438 0.01805 -0.21184 C 0.01354 -0.20582 0.01076 -0.20374 0.00451 -0.20189 C -0.00243 -0.19264 -0.01337 -0.18686 -0.0224 -0.182 C -0.02535 -0.16905 -0.02118 -0.18177 -0.0283 -0.17391 C -0.02969 -0.17229 -0.02986 -0.16951 -0.03125 -0.1679 C -0.03299 -0.16605 -0.03542 -0.16558 -0.03733 -0.16396 C -0.04827 -0.15448 -0.04097 -0.15749 -0.05226 -0.15009 C -0.05469 -0.14847 -0.05747 -0.14801 -0.05972 -0.14616 C -0.06684 -0.14084 -0.07101 -0.13552 -0.07899 -0.13228 C -0.08247 -0.12904 -0.08802 -0.12765 -0.08941 -0.12234 C -0.08993 -0.12025 -0.08993 -0.11771 -0.09097 -0.11632 C -0.09202 -0.11493 -0.09549 -0.11424 -0.09549 -0.11424 " pathEditMode="relative" ptsTypes="fffffffffffffffffffffffffffffffffffffffffffffffA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animMotion origin="layout" path="M 0.09844 -1.06568 C 0.09375 -1.06383 0.08958 -1.0599 0.08507 -1.05782 C 0.08021 -1.05574 0.075 -1.05574 0.07014 -1.05388 C 0.05798 -1.04903 0.04531 -1.04463 0.03281 -1.04186 C 0.02326 -1.03978 0.01736 -1.04093 0.00885 -1.03793 C 0.0059 -1.03677 4.44444E-6 -1.034 4.44444E-6 -1.034 C -0.00104 -1.03261 -0.00174 -1.03076 -0.00313 -1.02983 C -0.0059 -1.02798 -0.01198 -1.0259 -0.01198 -1.0259 C -0.01788 -1.02012 -0.02031 -1.01734 -0.0224 -1.00833 C -0.02587 -0.97225 -0.01893 -0.94195 -0.01059 -0.90865 C -0.00851 -0.90009 -0.00625 -0.88344 -0.00156 -0.87673 C 0.00087 -0.8617 0.00139 -0.84852 0.00746 -0.83511 C 0.00885 -0.82539 0.00816 -0.82539 0.0118 -0.8173 C 0.01371 -0.81314 0.01788 -0.80527 0.01788 -0.80527 C 0.02135 -0.78654 0.01788 -0.79325 0.02535 -0.7833 C 0.02743 -0.77451 0.02778 -0.77012 0.03281 -0.76364 C 0.03472 -0.75277 0.03628 -0.74167 0.04028 -0.73196 C 0.04114 -0.72641 0.0434 -0.72155 0.04323 -0.71577 C 0.04236 -0.68316 0.03819 -0.63899 0.01927 -0.61448 C 0.01771 -0.60777 0.0158 -0.60361 0.0118 -0.59875 C 0.01059 -0.57886 0.00781 -0.56059 0.0059 -0.54093 C 0.00607 -0.53261 0.0026 -0.4771 0.01493 -0.46138 C 0.01667 -0.45375 0.01788 -0.44704 0.02239 -0.44172 C 0.025 -0.43016 0.02951 -0.4179 0.0342 -0.40772 C 0.03732 -0.39107 0.03993 -0.37465 0.04323 -0.358 C 0.0441 -0.34181 0.04583 -0.30065 0.03281 -0.28862 C 0.03055 -0.28654 0.02778 -0.28608 0.02535 -0.28446 C 0.02344 -0.28191 0.02083 -0.27983 0.01927 -0.27636 C 0.01528 -0.2685 0.0151 -0.26388 0.00885 -0.25856 C 0.00781 -0.25648 0.00729 -0.25439 0.0059 -0.25277 C 0.00469 -0.25116 0.00243 -0.25185 0.00139 -0.25069 C 0.00035 -0.24907 0.00087 -0.24653 4.44444E-6 -0.24491 C -0.00174 -0.24098 -0.00434 -0.2382 -0.00608 -0.23497 C -0.0066 -0.23196 -0.0066 -0.22942 -0.00747 -0.22664 C -0.00816 -0.22456 -0.01007 -0.22317 -0.01059 -0.22063 C -0.01528 -0.20236 -0.01597 -0.18039 -0.01806 -0.16119 C -0.01563 -0.12165 -0.01771 -0.1487 -0.01493 -0.12165 C -0.01389 -0.11147 -0.01198 -0.09158 -0.01198 -0.09158 C -0.01146 -0.08094 -0.01181 -0.0703 -0.01059 -0.05967 C -0.01024 -0.05666 -0.00799 -0.05458 -0.00747 -0.0518 C -0.00556 -0.04278 -0.00573 -0.03307 -0.00452 -0.02382 C -0.00347 -0.01619 4.44444E-6 -0.00763 4.44444E-6 -1.20259E-6 " pathEditMode="relative" ptsTypes="fffffffffffffffffffffffffffffffffffffffffA">
                                      <p:cBhvr>
                                        <p:cTn id="1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5" grpId="0" animBg="1"/>
      <p:bldP spid="7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«Коммуникация»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«Составление рассказов об осени»</a:t>
            </a:r>
          </a:p>
        </p:txBody>
      </p:sp>
      <p:sp>
        <p:nvSpPr>
          <p:cNvPr id="13318" name="Picture 6" descr="l_7874"/>
          <p:cNvSpPr>
            <a:spLocks noChangeAspect="1" noChangeArrowheads="1"/>
          </p:cNvSpPr>
          <p:nvPr/>
        </p:nvSpPr>
        <p:spPr bwMode="auto">
          <a:xfrm>
            <a:off x="5580063" y="1700213"/>
            <a:ext cx="3313112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051050" y="1484313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Цель: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23850" y="2060575"/>
            <a:ext cx="4968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Учить детей составлять связные рассказы на осеннюю тематику с использованием наглядных пособий.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23850" y="3141663"/>
            <a:ext cx="472281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Уточнять и расширять активный словарь детей по теме « Осень»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23850" y="3860800"/>
            <a:ext cx="475297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Упражнять в образовании существительных с уменьшительно – ласкательным значением.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23850" y="4868863"/>
            <a:ext cx="4000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Продолжать развивать у детей память, внимание, наглядно – образное  мышление.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23850" y="5949950"/>
            <a:ext cx="4392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Воспитывать у детей бережное отношение к природе.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/>
      <p:bldP spid="13320" grpId="0"/>
      <p:bldP spid="13321" grpId="0"/>
      <p:bldP spid="13322" grpId="0"/>
      <p:bldP spid="13323" grpId="0"/>
      <p:bldP spid="133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0"/>
            <a:ext cx="8229600" cy="1943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i="1"/>
              <a:t>Мероприятия по работе с родителями:</a:t>
            </a:r>
            <a:endParaRPr lang="ru-RU"/>
          </a:p>
          <a:p>
            <a:r>
              <a:rPr lang="ru-RU"/>
              <a:t>- изготовление печатных консультаций по темам: «Осень», «Фрукты», «Овощи»;</a:t>
            </a:r>
          </a:p>
        </p:txBody>
      </p:sp>
      <p:sp>
        <p:nvSpPr>
          <p:cNvPr id="24579" name="Picture 4" descr="http://detsad-kitty.ru/uploads/posts/2013-08/1375763383_pochemu-osenyu-zhelteyut-listya.jpg"/>
          <p:cNvSpPr>
            <a:spLocks noChangeAspect="1" noChangeArrowheads="1"/>
          </p:cNvSpPr>
          <p:nvPr/>
        </p:nvSpPr>
        <p:spPr bwMode="auto">
          <a:xfrm>
            <a:off x="323850" y="1916113"/>
            <a:ext cx="3048000" cy="430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Picture 6" descr="http://www.forchel.ru/uploads/posts/2010-11/1288601370_screenhunter_07-nov.-01-11.48.gif"/>
          <p:cNvSpPr>
            <a:spLocks noChangeAspect="1" noChangeArrowheads="1"/>
          </p:cNvSpPr>
          <p:nvPr/>
        </p:nvSpPr>
        <p:spPr bwMode="auto">
          <a:xfrm>
            <a:off x="4643438" y="4297363"/>
            <a:ext cx="3656012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581" name="Picture 8" descr="http://antalpiti.ru/files/99604/0_a3641_2678b364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1773238"/>
            <a:ext cx="17843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http://antalpiti.ru/files/99604/0_a3642_806bbecc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773238"/>
            <a:ext cx="1778000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Picture 12" descr="http://antalpiti.ru/files/99604/0_a3648_947360be_xl.jpg"/>
          <p:cNvSpPr>
            <a:spLocks noChangeAspect="1" noChangeArrowheads="1"/>
          </p:cNvSpPr>
          <p:nvPr/>
        </p:nvSpPr>
        <p:spPr bwMode="auto">
          <a:xfrm>
            <a:off x="7235825" y="1773238"/>
            <a:ext cx="17843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Консультации для родителей</a:t>
            </a:r>
          </a:p>
        </p:txBody>
      </p:sp>
      <p:sp>
        <p:nvSpPr>
          <p:cNvPr id="25604" name="Picture 4" descr="IMG_7225"/>
          <p:cNvSpPr>
            <a:spLocks noChangeAspect="1" noChangeArrowheads="1"/>
          </p:cNvSpPr>
          <p:nvPr/>
        </p:nvSpPr>
        <p:spPr bwMode="auto">
          <a:xfrm>
            <a:off x="1331913" y="1557338"/>
            <a:ext cx="6659562" cy="499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Выставка детских работ </a:t>
            </a:r>
            <a:b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«ДАРЫ ОСЕНИ»</a:t>
            </a:r>
          </a:p>
        </p:txBody>
      </p:sp>
      <p:sp>
        <p:nvSpPr>
          <p:cNvPr id="26628" name="Picture 5" descr="IMG_7386"/>
          <p:cNvSpPr>
            <a:spLocks noChangeAspect="1" noChangeArrowheads="1"/>
          </p:cNvSpPr>
          <p:nvPr/>
        </p:nvSpPr>
        <p:spPr bwMode="auto">
          <a:xfrm>
            <a:off x="2771775" y="3346450"/>
            <a:ext cx="4681538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9" name="Picture 4" descr="IMG_7389"/>
          <p:cNvSpPr>
            <a:spLocks noChangeAspect="1" noChangeArrowheads="1"/>
          </p:cNvSpPr>
          <p:nvPr/>
        </p:nvSpPr>
        <p:spPr bwMode="auto">
          <a:xfrm>
            <a:off x="107950" y="1484313"/>
            <a:ext cx="4103688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0" name="Picture 6" descr="IMG_7387"/>
          <p:cNvSpPr>
            <a:spLocks noChangeAspect="1" noChangeArrowheads="1"/>
          </p:cNvSpPr>
          <p:nvPr/>
        </p:nvSpPr>
        <p:spPr bwMode="auto">
          <a:xfrm>
            <a:off x="5651500" y="1557338"/>
            <a:ext cx="3313113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Picture 4" descr="IMG_7390"/>
          <p:cNvSpPr>
            <a:spLocks noChangeAspect="1" noChangeArrowheads="1"/>
          </p:cNvSpPr>
          <p:nvPr/>
        </p:nvSpPr>
        <p:spPr bwMode="auto">
          <a:xfrm>
            <a:off x="3671888" y="0"/>
            <a:ext cx="547211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Picture 5" descr="IMG_7391"/>
          <p:cNvSpPr>
            <a:spLocks noChangeAspect="1" noChangeArrowheads="1"/>
          </p:cNvSpPr>
          <p:nvPr/>
        </p:nvSpPr>
        <p:spPr bwMode="auto">
          <a:xfrm>
            <a:off x="0" y="2997200"/>
            <a:ext cx="5148263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Picture 4" descr="IMG_7401"/>
          <p:cNvSpPr>
            <a:spLocks noChangeAspect="1" noChangeArrowheads="1"/>
          </p:cNvSpPr>
          <p:nvPr/>
        </p:nvSpPr>
        <p:spPr bwMode="auto">
          <a:xfrm>
            <a:off x="5254625" y="836613"/>
            <a:ext cx="38893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Picture 5" descr="IMG_7393"/>
          <p:cNvSpPr>
            <a:spLocks noChangeAspect="1" noChangeArrowheads="1"/>
          </p:cNvSpPr>
          <p:nvPr/>
        </p:nvSpPr>
        <p:spPr bwMode="auto">
          <a:xfrm>
            <a:off x="0" y="1557338"/>
            <a:ext cx="56880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Picture 5" descr="1713161"/>
          <p:cNvSpPr>
            <a:spLocks noChangeAspect="1" noChangeArrowheads="1"/>
          </p:cNvSpPr>
          <p:nvPr/>
        </p:nvSpPr>
        <p:spPr bwMode="auto">
          <a:xfrm>
            <a:off x="2879725" y="2492375"/>
            <a:ext cx="6264275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1" name="Picture 7" descr="s6445611"/>
          <p:cNvSpPr>
            <a:spLocks noChangeAspect="1" noChangeArrowheads="1"/>
          </p:cNvSpPr>
          <p:nvPr/>
        </p:nvSpPr>
        <p:spPr bwMode="auto">
          <a:xfrm>
            <a:off x="155575" y="46038"/>
            <a:ext cx="57150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5" descr="s30783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46038"/>
            <a:ext cx="57150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7" descr="s35368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8888" y="549275"/>
            <a:ext cx="4075112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5" descr="s15769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038475"/>
            <a:ext cx="57150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Picture 7" descr="s1784301"/>
          <p:cNvSpPr>
            <a:spLocks noChangeAspect="1" noChangeArrowheads="1"/>
          </p:cNvSpPr>
          <p:nvPr/>
        </p:nvSpPr>
        <p:spPr bwMode="auto">
          <a:xfrm>
            <a:off x="155575" y="46038"/>
            <a:ext cx="57150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5" descr="s87764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38" y="0"/>
            <a:ext cx="47037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Picture 7" descr="s0002115"/>
          <p:cNvSpPr>
            <a:spLocks noChangeAspect="1" noChangeArrowheads="1"/>
          </p:cNvSpPr>
          <p:nvPr/>
        </p:nvSpPr>
        <p:spPr bwMode="auto">
          <a:xfrm>
            <a:off x="4649788" y="642938"/>
            <a:ext cx="4364037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125538"/>
            <a:ext cx="8229600" cy="4530725"/>
          </a:xfrm>
        </p:spPr>
        <p:txBody>
          <a:bodyPr/>
          <a:lstStyle/>
          <a:p>
            <a:r>
              <a:rPr lang="ru-RU"/>
              <a:t>образовательные ситуации;</a:t>
            </a:r>
          </a:p>
          <a:p>
            <a:r>
              <a:rPr lang="ru-RU"/>
              <a:t>дидактические, сюжетно-ролевые  игры;</a:t>
            </a:r>
          </a:p>
          <a:p>
            <a:r>
              <a:rPr lang="ru-RU"/>
              <a:t>беседы;</a:t>
            </a:r>
          </a:p>
          <a:p>
            <a:r>
              <a:rPr lang="ru-RU"/>
              <a:t>рассматривание иллюстраций, открыток, фотографий;</a:t>
            </a:r>
          </a:p>
          <a:p>
            <a:r>
              <a:rPr lang="ru-RU"/>
              <a:t>экскурсии в осенний лес;</a:t>
            </a:r>
          </a:p>
          <a:p>
            <a:r>
              <a:rPr lang="ru-RU"/>
              <a:t>работа с родителями.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20775" y="404813"/>
            <a:ext cx="6799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/>
              <a:t>Формы реализации проекта: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/>
              <a:t>Заключительный этап:</a:t>
            </a:r>
            <a:endParaRPr lang="ru-RU"/>
          </a:p>
          <a:p>
            <a:r>
              <a:rPr lang="ru-RU"/>
              <a:t>- подведение итога конкурса среди семей;</a:t>
            </a:r>
          </a:p>
          <a:p>
            <a:r>
              <a:rPr lang="ru-RU"/>
              <a:t>- вручение памятных дипломов;</a:t>
            </a:r>
          </a:p>
          <a:p>
            <a:r>
              <a:rPr lang="ru-RU"/>
              <a:t>- оформление фотовыставки;</a:t>
            </a:r>
          </a:p>
          <a:p>
            <a:r>
              <a:rPr lang="ru-RU" i="1"/>
              <a:t>- </a:t>
            </a:r>
            <a:r>
              <a:rPr lang="ru-RU"/>
              <a:t>утренник «Колобок в осеннем лесу».</a:t>
            </a:r>
          </a:p>
          <a:p>
            <a:r>
              <a:rPr lang="ru-RU"/>
              <a:t>- презентация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Литература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1341438"/>
            <a:ext cx="8353425" cy="5183187"/>
          </a:xfrm>
        </p:spPr>
        <p:txBody>
          <a:bodyPr/>
          <a:lstStyle/>
          <a:p>
            <a:endParaRPr lang="ru-RU" sz="1800"/>
          </a:p>
          <a:p>
            <a:r>
              <a:rPr lang="ru-RU" sz="1800"/>
              <a:t>Гербова В.В. Книга для чтения детском саду и дома: 4-5лет. – Оникс, 2011.</a:t>
            </a:r>
          </a:p>
          <a:p>
            <a:r>
              <a:rPr lang="ru-RU" sz="1800"/>
              <a:t>Казакова Р.Т. Занятия по рисованию с дошкольниками: Метод.пособие. М.: Сфера, 2008.</a:t>
            </a:r>
          </a:p>
          <a:p>
            <a:r>
              <a:rPr lang="ru-RU" sz="1800"/>
              <a:t>Карпухина Н.А. Конспекты занятий в средней группе детского сада. – Воронеж, 2009.</a:t>
            </a:r>
          </a:p>
          <a:p>
            <a:r>
              <a:rPr lang="ru-RU" sz="1800"/>
              <a:t>Колдина Д.Н. Рисование с детьми 4-5лет, - М.: Мозаика-синтез, 2010.</a:t>
            </a:r>
          </a:p>
          <a:p>
            <a:r>
              <a:rPr lang="ru-RU" sz="1800"/>
              <a:t>Колдина Д.Н. Аппликация с детьми 4-5лет, - М.: Мозаика-синтез, 2010.</a:t>
            </a:r>
          </a:p>
          <a:p>
            <a:r>
              <a:rPr lang="ru-RU" sz="1800"/>
              <a:t>Комарова Т.С. Занятие по изобразительной деятельности. М.: мозаика-синтез, 2010. </a:t>
            </a:r>
          </a:p>
          <a:p>
            <a:r>
              <a:rPr lang="ru-RU" sz="1800"/>
              <a:t>Кравченко И.В. Прогулки в детском саду младшая и средняя группа. – М.: Творческий центр, 2011.</a:t>
            </a:r>
          </a:p>
          <a:p>
            <a:r>
              <a:rPr lang="ru-RU" sz="1800"/>
              <a:t>Ушакова О.С. Занятия по развитию речи в средней группе детского сада. - М.: Творческий центр, 2010.</a:t>
            </a:r>
          </a:p>
          <a:p>
            <a:r>
              <a:rPr lang="ru-RU" sz="1800"/>
              <a:t>Ушакова О.С. Ознакомление дошкольников с литературой и развитие речи. – М.: Творческий центр, 2011.</a:t>
            </a:r>
          </a:p>
          <a:p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765175"/>
            <a:ext cx="8229600" cy="49688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/>
              <a:t>Предполагаемый результат:</a:t>
            </a:r>
          </a:p>
          <a:p>
            <a:pPr algn="ctr">
              <a:buFont typeface="Wingdings" pitchFamily="2" charset="2"/>
              <a:buNone/>
            </a:pPr>
            <a:endParaRPr lang="ru-RU"/>
          </a:p>
          <a:p>
            <a:r>
              <a:rPr lang="ru-RU"/>
              <a:t>расширение знаний детей об осени, ее признаках и дарах;</a:t>
            </a:r>
          </a:p>
          <a:p>
            <a:r>
              <a:rPr lang="ru-RU"/>
              <a:t>пополнение словарного запаса;</a:t>
            </a:r>
          </a:p>
          <a:p>
            <a:r>
              <a:rPr lang="ru-RU"/>
              <a:t>формирование исследовательской деятельности детей;</a:t>
            </a:r>
          </a:p>
          <a:p>
            <a:r>
              <a:rPr lang="ru-RU"/>
              <a:t>вовлечение родителей в исследовательский процесс</a:t>
            </a:r>
          </a:p>
        </p:txBody>
      </p:sp>
      <p:sp>
        <p:nvSpPr>
          <p:cNvPr id="7171" name="Picture 3" descr="C:\Users\admin\AppData\Local\Microsoft\Windows\Temporary Internet Files\Content.IE5\8E4KM84C\MC900239415[1].wmf"/>
          <p:cNvSpPr>
            <a:spLocks noChangeAspect="1" noChangeArrowheads="1"/>
          </p:cNvSpPr>
          <p:nvPr/>
        </p:nvSpPr>
        <p:spPr bwMode="auto">
          <a:xfrm>
            <a:off x="7019925" y="4724400"/>
            <a:ext cx="1531938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Motion origin="layout" path="M -0.01042 -0.68385 C -0.01649 -0.68131 -0.02257 -0.67876 -0.02847 -0.67599 C -0.03142 -0.66997 -0.03264 -0.66489 -0.03438 -0.65818 C -0.03646 -0.60661 -0.03698 -0.61378 -0.03438 -0.54879 C -0.0342 -0.54463 -0.03247 -0.5407 -0.03142 -0.53676 C -0.03038 -0.53283 -0.02847 -0.52497 -0.02847 -0.52497 C -0.02917 -0.51549 -0.02778 -0.50508 -0.03142 -0.49699 C -0.03403 -0.49144 -0.03976 -0.48727 -0.0434 -0.48311 C -0.05139 -0.47386 -0.05833 -0.46299 -0.06719 -0.45536 C -0.06823 -0.45258 -0.06858 -0.44935 -0.07014 -0.44726 C -0.07118 -0.44588 -0.07344 -0.4468 -0.07465 -0.44541 C -0.07587 -0.44403 -0.07535 -0.44125 -0.07622 -0.4394 C -0.07743 -0.43709 -0.07917 -0.43547 -0.08056 -0.43339 C -0.08247 -0.42391 -0.08628 -0.41466 -0.08958 -0.40564 C -0.08733 -0.35545 -0.09167 -0.32076 -0.0658 -0.28445 C -0.06302 -0.27428 -0.05087 -0.25416 -0.0434 -0.25046 C -0.03906 -0.24491 -0.03715 -0.24097 -0.03142 -0.23866 C -0.02708 -0.22201 -0.0342 -0.2456 -0.02396 -0.22664 C -0.02274 -0.22432 -0.02326 -0.22108 -0.0224 -0.21877 C -0.02083 -0.21438 -0.01771 -0.21137 -0.01649 -0.20675 C -0.01597 -0.20466 -0.01615 -0.20212 -0.01493 -0.20073 C -0.01372 -0.19935 -0.01198 -0.19958 -0.01042 -0.19888 C 0.00069 -0.17321 0.00295 -0.14893 0.0059 -0.11933 C 0.00712 -0.07978 0.01285 -0.0363 -8.33333E-7 8.0666E-6 " pathEditMode="relative" ptsTypes="fffffffffffffffffffffffA">
                                      <p:cBhvr>
                                        <p:cTn id="9" dur="5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Этапы работы над проектом:</a:t>
            </a:r>
            <a:b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endParaRPr lang="ru-RU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/>
              <a:t>Подготовительный этап: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000"/>
              <a:t>Составление плана совместной работы с детьми, педагогами и родителями</a:t>
            </a:r>
            <a:r>
              <a:rPr lang="ru-RU" sz="2000" i="1"/>
              <a:t>: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Подбор материала и оборудования для образовательных ситуаций, бесед, сюжетно-ролевых игр с детьми.</a:t>
            </a:r>
            <a:endParaRPr lang="ru-RU" sz="2000" i="1"/>
          </a:p>
          <a:p>
            <a:pPr>
              <a:lnSpc>
                <a:spcPct val="80000"/>
              </a:lnSpc>
            </a:pPr>
            <a:r>
              <a:rPr lang="ru-RU" sz="2000" i="1"/>
              <a:t>Сотрудничество с    музыкальным руководителем: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подбор песен, музыкальных игр, танцевальных композиций, связанных  с тематикой проекта.</a:t>
            </a:r>
            <a:endParaRPr lang="ru-RU" sz="2000" i="1"/>
          </a:p>
          <a:p>
            <a:pPr>
              <a:lnSpc>
                <a:spcPct val="80000"/>
              </a:lnSpc>
            </a:pPr>
            <a:r>
              <a:rPr lang="ru-RU" sz="2000" i="1"/>
              <a:t>Сотрудничество с родителями: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Оформление  папок – передвижек для родителей по теме проекта, подборка фотографий, литературы.</a:t>
            </a:r>
          </a:p>
          <a:p>
            <a:pPr>
              <a:lnSpc>
                <a:spcPct val="80000"/>
              </a:lnSpc>
            </a:pPr>
            <a:r>
              <a:rPr lang="ru-RU" sz="2000"/>
              <a:t>Беседы с родителями, консультации по теме проекта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3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836613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Основной (исследовательский) этап:</a:t>
            </a:r>
            <a:r>
              <a:rPr lang="ru-RU" sz="5400" i="1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5400" i="1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endParaRPr lang="ru-RU" sz="5400" i="1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133600"/>
            <a:ext cx="8229600" cy="4530725"/>
          </a:xfrm>
        </p:spPr>
        <p:txBody>
          <a:bodyPr/>
          <a:lstStyle/>
          <a:p>
            <a:r>
              <a:rPr lang="ru-RU" i="1"/>
              <a:t>Мероприятия по работе с детьми:</a:t>
            </a:r>
            <a:r>
              <a:rPr lang="ru-RU"/>
              <a:t> чтение художественной литературы, беседы, образовательные ситуации, экскурсии, наблюдения, художественное творчество, изготовление поделок из природного материала вместе с  родителями,  дидактические игры.</a:t>
            </a:r>
            <a:endParaRPr lang="ru-RU" i="1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2" name="Rectangle 14"/>
          <p:cNvSpPr>
            <a:spLocks noGrp="1" noChangeArrowheads="1"/>
          </p:cNvSpPr>
          <p:nvPr>
            <p:ph idx="4294967295"/>
          </p:nvPr>
        </p:nvSpPr>
        <p:spPr>
          <a:xfrm>
            <a:off x="539750" y="404813"/>
            <a:ext cx="8135938" cy="88106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000" i="1"/>
              <a:t>  </a:t>
            </a:r>
            <a:r>
              <a:rPr lang="ru-RU" sz="2600" i="1"/>
              <a:t>Образовательная область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600" i="1"/>
              <a:t>«</a:t>
            </a:r>
            <a:r>
              <a:rPr lang="ru-RU" sz="2600" b="1" i="1"/>
              <a:t>Чтение художественной литературы»</a:t>
            </a:r>
            <a:r>
              <a:rPr lang="ru-RU" sz="2600" b="1"/>
              <a:t>:</a:t>
            </a:r>
            <a:r>
              <a:rPr lang="ru-RU" sz="2600"/>
              <a:t> </a:t>
            </a:r>
          </a:p>
        </p:txBody>
      </p:sp>
      <p:sp>
        <p:nvSpPr>
          <p:cNvPr id="53264" name="Picture 16" descr="3a764"/>
          <p:cNvSpPr>
            <a:spLocks noChangeAspect="1" noChangeArrowheads="1"/>
          </p:cNvSpPr>
          <p:nvPr/>
        </p:nvSpPr>
        <p:spPr bwMode="auto">
          <a:xfrm>
            <a:off x="428625" y="3000375"/>
            <a:ext cx="22621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6" name="Picture 18" descr="39559"/>
          <p:cNvSpPr>
            <a:spLocks noChangeAspect="1" noChangeArrowheads="1"/>
          </p:cNvSpPr>
          <p:nvPr/>
        </p:nvSpPr>
        <p:spPr bwMode="auto">
          <a:xfrm>
            <a:off x="3132138" y="3357563"/>
            <a:ext cx="25146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8" name="Picture 20" descr="1341147185_vershki_i_koreshki"/>
          <p:cNvSpPr>
            <a:spLocks noChangeAspect="1" noChangeArrowheads="1"/>
          </p:cNvSpPr>
          <p:nvPr/>
        </p:nvSpPr>
        <p:spPr bwMode="auto">
          <a:xfrm>
            <a:off x="6372225" y="2492375"/>
            <a:ext cx="2473325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250825" y="1500188"/>
            <a:ext cx="2089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«Мешок яблок»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179388" y="2428875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И. Бунин «Листопад»</a:t>
            </a: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979613" y="1785938"/>
            <a:ext cx="4252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А. Пушкин «Уж небо осенью дышало»</a:t>
            </a:r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3419475" y="2500313"/>
            <a:ext cx="2633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М. Волошин «Осенью»</a:t>
            </a: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6372225" y="1785938"/>
            <a:ext cx="24653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  «Вершки и            </a:t>
            </a:r>
          </a:p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   корешки»,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53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20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2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build="p"/>
      <p:bldP spid="53264" grpId="0" animBg="1"/>
      <p:bldP spid="53266" grpId="0" animBg="1"/>
      <p:bldP spid="53268" grpId="0" animBg="1"/>
      <p:bldP spid="53269" grpId="0"/>
      <p:bldP spid="53270" grpId="0"/>
      <p:bldP spid="53271" grpId="0"/>
      <p:bldP spid="53272" grpId="0"/>
      <p:bldP spid="532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Образовательные области «Познание», «Коммуникация»      Тема «Овощи»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381500" y="3819525"/>
            <a:ext cx="3252788" cy="2141538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Учить различать и использовать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в речи  единственное и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множественное число имен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существительных, уметь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составлять элементарные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описания овощей ( 2-3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ru-RU" sz="2000"/>
              <a:t>предложения)</a:t>
            </a:r>
          </a:p>
          <a:p>
            <a:pPr>
              <a:lnSpc>
                <a:spcPct val="70000"/>
              </a:lnSpc>
            </a:pPr>
            <a:endParaRPr lang="ru-RU" sz="20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300788" y="1412875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Цель: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122863" y="1989138"/>
            <a:ext cx="40211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Расширять, уточнять и активизировать словарь по теме «Овощи»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111750" y="2924175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Закреплять обобщающее понятие овощи.</a:t>
            </a:r>
          </a:p>
        </p:txBody>
      </p:sp>
      <p:sp>
        <p:nvSpPr>
          <p:cNvPr id="11271" name="Picture 9" descr="http://www.hozvo.ru/img/artImg/503/b33e20d825c5a44fc9a9acc34d60c6ec.jpg"/>
          <p:cNvSpPr>
            <a:spLocks noChangeAspect="1" noChangeArrowheads="1"/>
          </p:cNvSpPr>
          <p:nvPr/>
        </p:nvSpPr>
        <p:spPr bwMode="auto">
          <a:xfrm>
            <a:off x="468313" y="1700213"/>
            <a:ext cx="428625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222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" presetClass="entr" presetSubtype="5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5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3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  <p:bldP spid="14341" grpId="0" autoUpdateAnimBg="0"/>
      <p:bldP spid="14342" grpId="0"/>
      <p:bldP spid="14343" grpId="0"/>
      <p:bldP spid="112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260350"/>
            <a:ext cx="7500937" cy="1454150"/>
          </a:xfrm>
          <a:noFill/>
          <a:ln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Образовательная область «Художественное творчество» </a:t>
            </a:r>
            <a:b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</a:br>
            <a:r>
              <a:rPr lang="ru-RU" sz="32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Рисование «Помидор и огурец»</a:t>
            </a:r>
          </a:p>
        </p:txBody>
      </p:sp>
      <p:sp>
        <p:nvSpPr>
          <p:cNvPr id="12291" name="Прямоугольник 3"/>
          <p:cNvSpPr>
            <a:spLocks noChangeArrowheads="1"/>
          </p:cNvSpPr>
          <p:nvPr/>
        </p:nvSpPr>
        <p:spPr bwMode="auto">
          <a:xfrm>
            <a:off x="3851275" y="1628775"/>
            <a:ext cx="792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Цель:</a:t>
            </a:r>
          </a:p>
        </p:txBody>
      </p:sp>
      <p:sp>
        <p:nvSpPr>
          <p:cNvPr id="12292" name="Прямоугольник 4"/>
          <p:cNvSpPr>
            <a:spLocks noChangeArrowheads="1"/>
          </p:cNvSpPr>
          <p:nvPr/>
        </p:nvSpPr>
        <p:spPr bwMode="auto">
          <a:xfrm>
            <a:off x="468313" y="3644900"/>
            <a:ext cx="3095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/>
              <a:t>Располагать два предмета на всём листе бумаги.</a:t>
            </a:r>
          </a:p>
        </p:txBody>
      </p:sp>
      <p:sp>
        <p:nvSpPr>
          <p:cNvPr id="12293" name="Прямоугольник 5"/>
          <p:cNvSpPr>
            <a:spLocks noChangeArrowheads="1"/>
          </p:cNvSpPr>
          <p:nvPr/>
        </p:nvSpPr>
        <p:spPr bwMode="auto">
          <a:xfrm>
            <a:off x="395288" y="4797425"/>
            <a:ext cx="3106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Воспитывать аккуратность.</a:t>
            </a:r>
          </a:p>
        </p:txBody>
      </p:sp>
      <p:sp>
        <p:nvSpPr>
          <p:cNvPr id="12294" name="Прямоугольник 6"/>
          <p:cNvSpPr>
            <a:spLocks noChangeArrowheads="1"/>
          </p:cNvSpPr>
          <p:nvPr/>
        </p:nvSpPr>
        <p:spPr bwMode="auto">
          <a:xfrm>
            <a:off x="395288" y="1989138"/>
            <a:ext cx="8497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Учить детей изображать предметы круглой и овальной формы, воспитывать умение изменять направление движения по одной дуге к другой, передавать различие между предметами овальной и круглой формы.</a:t>
            </a:r>
          </a:p>
        </p:txBody>
      </p:sp>
      <p:sp>
        <p:nvSpPr>
          <p:cNvPr id="12295" name="Picture 4"/>
          <p:cNvSpPr>
            <a:spLocks noChangeAspect="1" noChangeArrowheads="1"/>
          </p:cNvSpPr>
          <p:nvPr/>
        </p:nvSpPr>
        <p:spPr bwMode="auto">
          <a:xfrm>
            <a:off x="3779838" y="3068638"/>
            <a:ext cx="4811712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4274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529</TotalTime>
  <Words>757</Words>
  <Application>Microsoft Office PowerPoint</Application>
  <PresentationFormat>Экран (4:3)</PresentationFormat>
  <Paragraphs>130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31</vt:i4>
      </vt:variant>
    </vt:vector>
  </HeadingPairs>
  <TitlesOfParts>
    <vt:vector size="47" baseType="lpstr">
      <vt:lpstr>Arial</vt:lpstr>
      <vt:lpstr>Franklin Gothic Medium</vt:lpstr>
      <vt:lpstr>Franklin Gothic Book</vt:lpstr>
      <vt:lpstr>Wingdings 2</vt:lpstr>
      <vt:lpstr>Calibri</vt:lpstr>
      <vt:lpstr>Wingdings</vt:lpstr>
      <vt:lpstr>Arial Unicode MS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Кимоно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Ольга</cp:lastModifiedBy>
  <cp:revision>52</cp:revision>
  <dcterms:created xsi:type="dcterms:W3CDTF">2013-11-20T15:08:16Z</dcterms:created>
  <dcterms:modified xsi:type="dcterms:W3CDTF">2014-12-01T11:15:08Z</dcterms:modified>
</cp:coreProperties>
</file>