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4" r:id="rId11"/>
    <p:sldId id="266" r:id="rId12"/>
    <p:sldId id="263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2E9F0"/>
    <a:srgbClr val="FFFFCC"/>
    <a:srgbClr val="006600"/>
    <a:srgbClr val="000000"/>
    <a:srgbClr val="008000"/>
    <a:srgbClr val="0066FF"/>
    <a:srgbClr val="D9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674865-C765-4D33-80BE-66A9557E5B6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E5FB19-401A-4F23-8345-1F953DA8F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8EC780-4F9E-4609-87A0-BBB29B8982D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DD488B-1D91-4B83-B194-EA8F58D5DA4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4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A49ED-D006-4600-8318-FC4A718CEE8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9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mtClean="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>
                        <a:gd name="T0" fmla="*/ 341 w 1231"/>
                        <a:gd name="T1" fmla="*/ 283 h 2560"/>
                        <a:gd name="T2" fmla="*/ 419 w 1231"/>
                        <a:gd name="T3" fmla="*/ 115 h 2560"/>
                        <a:gd name="T4" fmla="*/ 587 w 1231"/>
                        <a:gd name="T5" fmla="*/ 7 h 2560"/>
                        <a:gd name="T6" fmla="*/ 903 w 1231"/>
                        <a:gd name="T7" fmla="*/ 61 h 2560"/>
                        <a:gd name="T8" fmla="*/ 1063 w 1231"/>
                        <a:gd name="T9" fmla="*/ 349 h 2560"/>
                        <a:gd name="T10" fmla="*/ 987 w 1231"/>
                        <a:gd name="T11" fmla="*/ 769 h 2560"/>
                        <a:gd name="T12" fmla="*/ 951 w 1231"/>
                        <a:gd name="T13" fmla="*/ 943 h 2560"/>
                        <a:gd name="T14" fmla="*/ 1117 w 1231"/>
                        <a:gd name="T15" fmla="*/ 1075 h 2560"/>
                        <a:gd name="T16" fmla="*/ 1243 w 1231"/>
                        <a:gd name="T17" fmla="*/ 1525 h 2560"/>
                        <a:gd name="T18" fmla="*/ 1135 w 1231"/>
                        <a:gd name="T19" fmla="*/ 1969 h 2560"/>
                        <a:gd name="T20" fmla="*/ 915 w 1231"/>
                        <a:gd name="T21" fmla="*/ 2077 h 2560"/>
                        <a:gd name="T22" fmla="*/ 729 w 1231"/>
                        <a:gd name="T23" fmla="*/ 2059 h 2560"/>
                        <a:gd name="T24" fmla="*/ 663 w 1231"/>
                        <a:gd name="T25" fmla="*/ 2251 h 2560"/>
                        <a:gd name="T26" fmla="*/ 533 w 1231"/>
                        <a:gd name="T27" fmla="*/ 2527 h 2560"/>
                        <a:gd name="T28" fmla="*/ 215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3 w 1231"/>
                        <a:gd name="T37" fmla="*/ 1513 h 2560"/>
                        <a:gd name="T38" fmla="*/ 221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3 w 1231"/>
                        <a:gd name="T45" fmla="*/ 2431 h 2560"/>
                        <a:gd name="T46" fmla="*/ 599 w 1231"/>
                        <a:gd name="T47" fmla="*/ 2227 h 2560"/>
                        <a:gd name="T48" fmla="*/ 581 w 1231"/>
                        <a:gd name="T49" fmla="*/ 1807 h 2560"/>
                        <a:gd name="T50" fmla="*/ 497 w 1231"/>
                        <a:gd name="T51" fmla="*/ 1531 h 2560"/>
                        <a:gd name="T52" fmla="*/ 539 w 1231"/>
                        <a:gd name="T53" fmla="*/ 1459 h 2560"/>
                        <a:gd name="T54" fmla="*/ 633 w 1231"/>
                        <a:gd name="T55" fmla="*/ 1633 h 2560"/>
                        <a:gd name="T56" fmla="*/ 729 w 1231"/>
                        <a:gd name="T57" fmla="*/ 1933 h 2560"/>
                        <a:gd name="T58" fmla="*/ 975 w 1231"/>
                        <a:gd name="T59" fmla="*/ 1963 h 2560"/>
                        <a:gd name="T60" fmla="*/ 1147 w 1231"/>
                        <a:gd name="T61" fmla="*/ 1687 h 2560"/>
                        <a:gd name="T62" fmla="*/ 1129 w 1231"/>
                        <a:gd name="T63" fmla="*/ 1273 h 2560"/>
                        <a:gd name="T64" fmla="*/ 891 w 1231"/>
                        <a:gd name="T65" fmla="*/ 1057 h 2560"/>
                        <a:gd name="T66" fmla="*/ 687 w 1231"/>
                        <a:gd name="T67" fmla="*/ 1129 h 2560"/>
                        <a:gd name="T68" fmla="*/ 581 w 1231"/>
                        <a:gd name="T69" fmla="*/ 1117 h 2560"/>
                        <a:gd name="T70" fmla="*/ 627 w 1231"/>
                        <a:gd name="T71" fmla="*/ 1033 h 2560"/>
                        <a:gd name="T72" fmla="*/ 819 w 1231"/>
                        <a:gd name="T73" fmla="*/ 937 h 2560"/>
                        <a:gd name="T74" fmla="*/ 957 w 1231"/>
                        <a:gd name="T75" fmla="*/ 613 h 2560"/>
                        <a:gd name="T76" fmla="*/ 891 w 1231"/>
                        <a:gd name="T77" fmla="*/ 175 h 2560"/>
                        <a:gd name="T78" fmla="*/ 627 w 1231"/>
                        <a:gd name="T79" fmla="*/ 103 h 2560"/>
                        <a:gd name="T80" fmla="*/ 395 w 1231"/>
                        <a:gd name="T81" fmla="*/ 355 h 2560"/>
                        <a:gd name="T82" fmla="*/ 407 w 1231"/>
                        <a:gd name="T83" fmla="*/ 763 h 2560"/>
                        <a:gd name="T84" fmla="*/ 347 w 1231"/>
                        <a:gd name="T85" fmla="*/ 949 h 2560"/>
                        <a:gd name="T86" fmla="*/ 293 w 1231"/>
                        <a:gd name="T87" fmla="*/ 685 h 2560"/>
                        <a:gd name="T88" fmla="*/ 311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7" y="381"/>
                      <a:ext cx="864" cy="2065"/>
                    </a:xfrm>
                    <a:custGeom>
                      <a:avLst/>
                      <a:gdLst>
                        <a:gd name="T0" fmla="*/ 781 w 865"/>
                        <a:gd name="T1" fmla="*/ 522 h 2071"/>
                        <a:gd name="T2" fmla="*/ 793 w 865"/>
                        <a:gd name="T3" fmla="*/ 346 h 2071"/>
                        <a:gd name="T4" fmla="*/ 859 w 865"/>
                        <a:gd name="T5" fmla="*/ 202 h 2071"/>
                        <a:gd name="T6" fmla="*/ 805 w 865"/>
                        <a:gd name="T7" fmla="*/ 214 h 2071"/>
                        <a:gd name="T8" fmla="*/ 745 w 865"/>
                        <a:gd name="T9" fmla="*/ 214 h 2071"/>
                        <a:gd name="T10" fmla="*/ 679 w 865"/>
                        <a:gd name="T11" fmla="*/ 116 h 2071"/>
                        <a:gd name="T12" fmla="*/ 607 w 865"/>
                        <a:gd name="T13" fmla="*/ 32 h 2071"/>
                        <a:gd name="T14" fmla="*/ 505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2 h 2071"/>
                        <a:gd name="T22" fmla="*/ 119 w 865"/>
                        <a:gd name="T23" fmla="*/ 400 h 2071"/>
                        <a:gd name="T24" fmla="*/ 131 w 865"/>
                        <a:gd name="T25" fmla="*/ 582 h 2071"/>
                        <a:gd name="T26" fmla="*/ 173 w 865"/>
                        <a:gd name="T27" fmla="*/ 774 h 2071"/>
                        <a:gd name="T28" fmla="*/ 197 w 865"/>
                        <a:gd name="T29" fmla="*/ 872 h 2071"/>
                        <a:gd name="T30" fmla="*/ 167 w 865"/>
                        <a:gd name="T31" fmla="*/ 974 h 2071"/>
                        <a:gd name="T32" fmla="*/ 65 w 865"/>
                        <a:gd name="T33" fmla="*/ 1112 h 2071"/>
                        <a:gd name="T34" fmla="*/ 17 w 865"/>
                        <a:gd name="T35" fmla="*/ 1282 h 2071"/>
                        <a:gd name="T36" fmla="*/ 5 w 865"/>
                        <a:gd name="T37" fmla="*/ 1534 h 2071"/>
                        <a:gd name="T38" fmla="*/ 47 w 865"/>
                        <a:gd name="T39" fmla="*/ 1728 h 2071"/>
                        <a:gd name="T40" fmla="*/ 131 w 865"/>
                        <a:gd name="T41" fmla="*/ 1878 h 2071"/>
                        <a:gd name="T42" fmla="*/ 299 w 865"/>
                        <a:gd name="T43" fmla="*/ 1964 h 2071"/>
                        <a:gd name="T44" fmla="*/ 425 w 865"/>
                        <a:gd name="T45" fmla="*/ 1958 h 2071"/>
                        <a:gd name="T46" fmla="*/ 463 w 865"/>
                        <a:gd name="T47" fmla="*/ 1970 h 2071"/>
                        <a:gd name="T48" fmla="*/ 493 w 865"/>
                        <a:gd name="T49" fmla="*/ 2042 h 2071"/>
                        <a:gd name="T50" fmla="*/ 493 w 865"/>
                        <a:gd name="T51" fmla="*/ 1940 h 2071"/>
                        <a:gd name="T52" fmla="*/ 553 w 865"/>
                        <a:gd name="T53" fmla="*/ 1758 h 2071"/>
                        <a:gd name="T54" fmla="*/ 613 w 865"/>
                        <a:gd name="T55" fmla="*/ 1638 h 2071"/>
                        <a:gd name="T56" fmla="*/ 577 w 865"/>
                        <a:gd name="T57" fmla="*/ 1680 h 2071"/>
                        <a:gd name="T58" fmla="*/ 511 w 865"/>
                        <a:gd name="T59" fmla="*/ 1800 h 2071"/>
                        <a:gd name="T60" fmla="*/ 407 w 865"/>
                        <a:gd name="T61" fmla="*/ 1883 h 2071"/>
                        <a:gd name="T62" fmla="*/ 269 w 865"/>
                        <a:gd name="T63" fmla="*/ 1878 h 2071"/>
                        <a:gd name="T64" fmla="*/ 179 w 865"/>
                        <a:gd name="T65" fmla="*/ 1794 h 2071"/>
                        <a:gd name="T66" fmla="*/ 113 w 865"/>
                        <a:gd name="T67" fmla="*/ 1620 h 2071"/>
                        <a:gd name="T68" fmla="*/ 107 w 865"/>
                        <a:gd name="T69" fmla="*/ 1378 h 2071"/>
                        <a:gd name="T70" fmla="*/ 137 w 865"/>
                        <a:gd name="T71" fmla="*/ 1178 h 2071"/>
                        <a:gd name="T72" fmla="*/ 203 w 865"/>
                        <a:gd name="T73" fmla="*/ 1058 h 2071"/>
                        <a:gd name="T74" fmla="*/ 323 w 865"/>
                        <a:gd name="T75" fmla="*/ 1010 h 2071"/>
                        <a:gd name="T76" fmla="*/ 505 w 865"/>
                        <a:gd name="T77" fmla="*/ 1064 h 2071"/>
                        <a:gd name="T78" fmla="*/ 607 w 865"/>
                        <a:gd name="T79" fmla="*/ 1112 h 2071"/>
                        <a:gd name="T80" fmla="*/ 661 w 865"/>
                        <a:gd name="T81" fmla="*/ 1088 h 2071"/>
                        <a:gd name="T82" fmla="*/ 655 w 865"/>
                        <a:gd name="T83" fmla="*/ 1034 h 2071"/>
                        <a:gd name="T84" fmla="*/ 607 w 865"/>
                        <a:gd name="T85" fmla="*/ 992 h 2071"/>
                        <a:gd name="T86" fmla="*/ 493 w 865"/>
                        <a:gd name="T87" fmla="*/ 968 h 2071"/>
                        <a:gd name="T88" fmla="*/ 323 w 865"/>
                        <a:gd name="T89" fmla="*/ 884 h 2071"/>
                        <a:gd name="T90" fmla="*/ 233 w 865"/>
                        <a:gd name="T91" fmla="*/ 672 h 2071"/>
                        <a:gd name="T92" fmla="*/ 209 w 865"/>
                        <a:gd name="T93" fmla="*/ 412 h 2071"/>
                        <a:gd name="T94" fmla="*/ 317 w 865"/>
                        <a:gd name="T95" fmla="*/ 170 h 2071"/>
                        <a:gd name="T96" fmla="*/ 481 w 865"/>
                        <a:gd name="T97" fmla="*/ 110 h 2071"/>
                        <a:gd name="T98" fmla="*/ 613 w 865"/>
                        <a:gd name="T99" fmla="*/ 164 h 2071"/>
                        <a:gd name="T100" fmla="*/ 703 w 865"/>
                        <a:gd name="T101" fmla="*/ 286 h 2071"/>
                        <a:gd name="T102" fmla="*/ 733 w 865"/>
                        <a:gd name="T103" fmla="*/ 424 h 2071"/>
                        <a:gd name="T104" fmla="*/ 769 w 865"/>
                        <a:gd name="T105" fmla="*/ 594 h 2071"/>
                        <a:gd name="T106" fmla="*/ 805 w 865"/>
                        <a:gd name="T107" fmla="*/ 576 h 2071"/>
                        <a:gd name="T108" fmla="*/ 781 w 865"/>
                        <a:gd name="T109" fmla="*/ 52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altLang="ru-RU" smtClean="0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95 h 521"/>
                      <a:gd name="T2" fmla="*/ 27 w 266"/>
                      <a:gd name="T3" fmla="*/ 281 h 521"/>
                      <a:gd name="T4" fmla="*/ 103 w 266"/>
                      <a:gd name="T5" fmla="*/ 45 h 521"/>
                      <a:gd name="T6" fmla="*/ 171 w 266"/>
                      <a:gd name="T7" fmla="*/ 3 h 521"/>
                      <a:gd name="T8" fmla="*/ 223 w 266"/>
                      <a:gd name="T9" fmla="*/ 39 h 521"/>
                      <a:gd name="T10" fmla="*/ 245 w 266"/>
                      <a:gd name="T11" fmla="*/ 133 h 521"/>
                      <a:gd name="T12" fmla="*/ 195 w 266"/>
                      <a:gd name="T13" fmla="*/ 281 h 521"/>
                      <a:gd name="T14" fmla="*/ 98 w 266"/>
                      <a:gd name="T15" fmla="*/ 489 h 521"/>
                      <a:gd name="T16" fmla="*/ 41 w 266"/>
                      <a:gd name="T17" fmla="*/ 513 h 521"/>
                      <a:gd name="T18" fmla="*/ 3 w 266"/>
                      <a:gd name="T19" fmla="*/ 495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>
                      <a:gd name="T0" fmla="*/ 108 w 392"/>
                      <a:gd name="T1" fmla="*/ 223 h 340"/>
                      <a:gd name="T2" fmla="*/ 16 w 392"/>
                      <a:gd name="T3" fmla="*/ 95 h 340"/>
                      <a:gd name="T4" fmla="*/ 4 w 392"/>
                      <a:gd name="T5" fmla="*/ 49 h 340"/>
                      <a:gd name="T6" fmla="*/ 28 w 392"/>
                      <a:gd name="T7" fmla="*/ 3 h 340"/>
                      <a:gd name="T8" fmla="*/ 138 w 392"/>
                      <a:gd name="T9" fmla="*/ 31 h 340"/>
                      <a:gd name="T10" fmla="*/ 266 w 392"/>
                      <a:gd name="T11" fmla="*/ 83 h 340"/>
                      <a:gd name="T12" fmla="*/ 388 w 392"/>
                      <a:gd name="T13" fmla="*/ 176 h 340"/>
                      <a:gd name="T14" fmla="*/ 412 w 392"/>
                      <a:gd name="T15" fmla="*/ 303 h 340"/>
                      <a:gd name="T16" fmla="*/ 360 w 392"/>
                      <a:gd name="T17" fmla="*/ 370 h 340"/>
                      <a:gd name="T18" fmla="*/ 260 w 392"/>
                      <a:gd name="T19" fmla="*/ 350 h 340"/>
                      <a:gd name="T20" fmla="*/ 108 w 392"/>
                      <a:gd name="T21" fmla="*/ 223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77 h 558"/>
                      <a:gd name="T2" fmla="*/ 38 w 151"/>
                      <a:gd name="T3" fmla="*/ 43 h 558"/>
                      <a:gd name="T4" fmla="*/ 58 w 151"/>
                      <a:gd name="T5" fmla="*/ 3 h 558"/>
                      <a:gd name="T6" fmla="*/ 95 w 151"/>
                      <a:gd name="T7" fmla="*/ 27 h 558"/>
                      <a:gd name="T8" fmla="*/ 121 w 151"/>
                      <a:gd name="T9" fmla="*/ 177 h 558"/>
                      <a:gd name="T10" fmla="*/ 126 w 151"/>
                      <a:gd name="T11" fmla="*/ 451 h 558"/>
                      <a:gd name="T12" fmla="*/ 84 w 151"/>
                      <a:gd name="T13" fmla="*/ 579 h 558"/>
                      <a:gd name="T14" fmla="*/ 20 w 151"/>
                      <a:gd name="T15" fmla="*/ 547 h 558"/>
                      <a:gd name="T16" fmla="*/ 0 w 151"/>
                      <a:gd name="T17" fmla="*/ 335 h 558"/>
                      <a:gd name="T18" fmla="*/ 15 w 151"/>
                      <a:gd name="T19" fmla="*/ 177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1 w 392"/>
                      <a:gd name="T1" fmla="*/ 57 h 253"/>
                      <a:gd name="T2" fmla="*/ 299 w 392"/>
                      <a:gd name="T3" fmla="*/ 19 h 253"/>
                      <a:gd name="T4" fmla="*/ 355 w 392"/>
                      <a:gd name="T5" fmla="*/ 7 h 253"/>
                      <a:gd name="T6" fmla="*/ 373 w 392"/>
                      <a:gd name="T7" fmla="*/ 57 h 253"/>
                      <a:gd name="T8" fmla="*/ 317 w 392"/>
                      <a:gd name="T9" fmla="*/ 121 h 253"/>
                      <a:gd name="T10" fmla="*/ 189 w 392"/>
                      <a:gd name="T11" fmla="*/ 203 h 253"/>
                      <a:gd name="T12" fmla="*/ 37 w 392"/>
                      <a:gd name="T13" fmla="*/ 224 h 253"/>
                      <a:gd name="T14" fmla="*/ 1 w 392"/>
                      <a:gd name="T15" fmla="*/ 171 h 253"/>
                      <a:gd name="T16" fmla="*/ 43 w 392"/>
                      <a:gd name="T17" fmla="*/ 103 h 253"/>
                      <a:gd name="T18" fmla="*/ 171 w 392"/>
                      <a:gd name="T19" fmla="*/ 57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>
                      <a:gd name="T0" fmla="*/ 70 w 238"/>
                      <a:gd name="T1" fmla="*/ 249 h 386"/>
                      <a:gd name="T2" fmla="*/ 23 w 238"/>
                      <a:gd name="T3" fmla="*/ 176 h 386"/>
                      <a:gd name="T4" fmla="*/ 0 w 238"/>
                      <a:gd name="T5" fmla="*/ 88 h 386"/>
                      <a:gd name="T6" fmla="*/ 23 w 238"/>
                      <a:gd name="T7" fmla="*/ 12 h 386"/>
                      <a:gd name="T8" fmla="*/ 111 w 238"/>
                      <a:gd name="T9" fmla="*/ 24 h 386"/>
                      <a:gd name="T10" fmla="*/ 164 w 238"/>
                      <a:gd name="T11" fmla="*/ 120 h 386"/>
                      <a:gd name="T12" fmla="*/ 214 w 238"/>
                      <a:gd name="T13" fmla="*/ 282 h 386"/>
                      <a:gd name="T14" fmla="*/ 188 w 238"/>
                      <a:gd name="T15" fmla="*/ 347 h 386"/>
                      <a:gd name="T16" fmla="*/ 155 w 238"/>
                      <a:gd name="T17" fmla="*/ 326 h 386"/>
                      <a:gd name="T18" fmla="*/ 70 w 238"/>
                      <a:gd name="T19" fmla="*/ 24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mtClean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360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61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F39D-26BB-4210-8E6A-620934820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363B-C4CA-4754-BAB3-1C0C600EF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4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4316B-5107-4711-AF1D-A8CC221A7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639F-FA4A-4A1A-8056-DDB86465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8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A8DBD-6C1C-410C-8519-6498D5B88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0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5C59F-C2EC-4D2C-8713-82B7D0DF7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9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09F1-41B0-4D3D-A434-599313320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7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D5FAA-7618-4B15-8A8E-891C6CB71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32AE-2A36-498A-87A7-F39EAA409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2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54C6-6DD3-4B8D-A5BC-F8CD1B9E5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9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FCD-477B-4BFD-B476-238477A1E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mtClean="0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mtClean="0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>
                        <a:gd name="T0" fmla="*/ 341 w 1231"/>
                        <a:gd name="T1" fmla="*/ 283 h 2560"/>
                        <a:gd name="T2" fmla="*/ 419 w 1231"/>
                        <a:gd name="T3" fmla="*/ 115 h 2560"/>
                        <a:gd name="T4" fmla="*/ 587 w 1231"/>
                        <a:gd name="T5" fmla="*/ 7 h 2560"/>
                        <a:gd name="T6" fmla="*/ 903 w 1231"/>
                        <a:gd name="T7" fmla="*/ 61 h 2560"/>
                        <a:gd name="T8" fmla="*/ 1063 w 1231"/>
                        <a:gd name="T9" fmla="*/ 349 h 2560"/>
                        <a:gd name="T10" fmla="*/ 987 w 1231"/>
                        <a:gd name="T11" fmla="*/ 769 h 2560"/>
                        <a:gd name="T12" fmla="*/ 951 w 1231"/>
                        <a:gd name="T13" fmla="*/ 943 h 2560"/>
                        <a:gd name="T14" fmla="*/ 1117 w 1231"/>
                        <a:gd name="T15" fmla="*/ 1075 h 2560"/>
                        <a:gd name="T16" fmla="*/ 1243 w 1231"/>
                        <a:gd name="T17" fmla="*/ 1525 h 2560"/>
                        <a:gd name="T18" fmla="*/ 1135 w 1231"/>
                        <a:gd name="T19" fmla="*/ 1969 h 2560"/>
                        <a:gd name="T20" fmla="*/ 915 w 1231"/>
                        <a:gd name="T21" fmla="*/ 2077 h 2560"/>
                        <a:gd name="T22" fmla="*/ 729 w 1231"/>
                        <a:gd name="T23" fmla="*/ 2059 h 2560"/>
                        <a:gd name="T24" fmla="*/ 663 w 1231"/>
                        <a:gd name="T25" fmla="*/ 2251 h 2560"/>
                        <a:gd name="T26" fmla="*/ 533 w 1231"/>
                        <a:gd name="T27" fmla="*/ 2527 h 2560"/>
                        <a:gd name="T28" fmla="*/ 215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3 w 1231"/>
                        <a:gd name="T37" fmla="*/ 1513 h 2560"/>
                        <a:gd name="T38" fmla="*/ 221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3 w 1231"/>
                        <a:gd name="T45" fmla="*/ 2431 h 2560"/>
                        <a:gd name="T46" fmla="*/ 599 w 1231"/>
                        <a:gd name="T47" fmla="*/ 2227 h 2560"/>
                        <a:gd name="T48" fmla="*/ 581 w 1231"/>
                        <a:gd name="T49" fmla="*/ 1807 h 2560"/>
                        <a:gd name="T50" fmla="*/ 497 w 1231"/>
                        <a:gd name="T51" fmla="*/ 1531 h 2560"/>
                        <a:gd name="T52" fmla="*/ 539 w 1231"/>
                        <a:gd name="T53" fmla="*/ 1459 h 2560"/>
                        <a:gd name="T54" fmla="*/ 633 w 1231"/>
                        <a:gd name="T55" fmla="*/ 1633 h 2560"/>
                        <a:gd name="T56" fmla="*/ 729 w 1231"/>
                        <a:gd name="T57" fmla="*/ 1933 h 2560"/>
                        <a:gd name="T58" fmla="*/ 975 w 1231"/>
                        <a:gd name="T59" fmla="*/ 1963 h 2560"/>
                        <a:gd name="T60" fmla="*/ 1147 w 1231"/>
                        <a:gd name="T61" fmla="*/ 1687 h 2560"/>
                        <a:gd name="T62" fmla="*/ 1129 w 1231"/>
                        <a:gd name="T63" fmla="*/ 1273 h 2560"/>
                        <a:gd name="T64" fmla="*/ 891 w 1231"/>
                        <a:gd name="T65" fmla="*/ 1057 h 2560"/>
                        <a:gd name="T66" fmla="*/ 687 w 1231"/>
                        <a:gd name="T67" fmla="*/ 1129 h 2560"/>
                        <a:gd name="T68" fmla="*/ 581 w 1231"/>
                        <a:gd name="T69" fmla="*/ 1117 h 2560"/>
                        <a:gd name="T70" fmla="*/ 627 w 1231"/>
                        <a:gd name="T71" fmla="*/ 1033 h 2560"/>
                        <a:gd name="T72" fmla="*/ 819 w 1231"/>
                        <a:gd name="T73" fmla="*/ 937 h 2560"/>
                        <a:gd name="T74" fmla="*/ 957 w 1231"/>
                        <a:gd name="T75" fmla="*/ 613 h 2560"/>
                        <a:gd name="T76" fmla="*/ 891 w 1231"/>
                        <a:gd name="T77" fmla="*/ 175 h 2560"/>
                        <a:gd name="T78" fmla="*/ 627 w 1231"/>
                        <a:gd name="T79" fmla="*/ 103 h 2560"/>
                        <a:gd name="T80" fmla="*/ 395 w 1231"/>
                        <a:gd name="T81" fmla="*/ 355 h 2560"/>
                        <a:gd name="T82" fmla="*/ 407 w 1231"/>
                        <a:gd name="T83" fmla="*/ 763 h 2560"/>
                        <a:gd name="T84" fmla="*/ 347 w 1231"/>
                        <a:gd name="T85" fmla="*/ 949 h 2560"/>
                        <a:gd name="T86" fmla="*/ 293 w 1231"/>
                        <a:gd name="T87" fmla="*/ 685 h 2560"/>
                        <a:gd name="T88" fmla="*/ 311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2 h 2071"/>
                        <a:gd name="T2" fmla="*/ 797 w 865"/>
                        <a:gd name="T3" fmla="*/ 346 h 2071"/>
                        <a:gd name="T4" fmla="*/ 863 w 865"/>
                        <a:gd name="T5" fmla="*/ 202 h 2071"/>
                        <a:gd name="T6" fmla="*/ 809 w 865"/>
                        <a:gd name="T7" fmla="*/ 214 h 2071"/>
                        <a:gd name="T8" fmla="*/ 749 w 865"/>
                        <a:gd name="T9" fmla="*/ 214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2 h 2071"/>
                        <a:gd name="T22" fmla="*/ 119 w 865"/>
                        <a:gd name="T23" fmla="*/ 400 h 2071"/>
                        <a:gd name="T24" fmla="*/ 131 w 865"/>
                        <a:gd name="T25" fmla="*/ 582 h 2071"/>
                        <a:gd name="T26" fmla="*/ 173 w 865"/>
                        <a:gd name="T27" fmla="*/ 774 h 2071"/>
                        <a:gd name="T28" fmla="*/ 197 w 865"/>
                        <a:gd name="T29" fmla="*/ 872 h 2071"/>
                        <a:gd name="T30" fmla="*/ 167 w 865"/>
                        <a:gd name="T31" fmla="*/ 974 h 2071"/>
                        <a:gd name="T32" fmla="*/ 65 w 865"/>
                        <a:gd name="T33" fmla="*/ 1112 h 2071"/>
                        <a:gd name="T34" fmla="*/ 17 w 865"/>
                        <a:gd name="T35" fmla="*/ 1282 h 2071"/>
                        <a:gd name="T36" fmla="*/ 5 w 865"/>
                        <a:gd name="T37" fmla="*/ 1534 h 2071"/>
                        <a:gd name="T38" fmla="*/ 47 w 865"/>
                        <a:gd name="T39" fmla="*/ 1728 h 2071"/>
                        <a:gd name="T40" fmla="*/ 131 w 865"/>
                        <a:gd name="T41" fmla="*/ 1878 h 2071"/>
                        <a:gd name="T42" fmla="*/ 299 w 865"/>
                        <a:gd name="T43" fmla="*/ 1964 h 2071"/>
                        <a:gd name="T44" fmla="*/ 425 w 865"/>
                        <a:gd name="T45" fmla="*/ 1958 h 2071"/>
                        <a:gd name="T46" fmla="*/ 467 w 865"/>
                        <a:gd name="T47" fmla="*/ 1970 h 2071"/>
                        <a:gd name="T48" fmla="*/ 497 w 865"/>
                        <a:gd name="T49" fmla="*/ 2042 h 2071"/>
                        <a:gd name="T50" fmla="*/ 497 w 865"/>
                        <a:gd name="T51" fmla="*/ 1940 h 2071"/>
                        <a:gd name="T52" fmla="*/ 557 w 865"/>
                        <a:gd name="T53" fmla="*/ 1758 h 2071"/>
                        <a:gd name="T54" fmla="*/ 617 w 865"/>
                        <a:gd name="T55" fmla="*/ 1638 h 2071"/>
                        <a:gd name="T56" fmla="*/ 581 w 865"/>
                        <a:gd name="T57" fmla="*/ 1680 h 2071"/>
                        <a:gd name="T58" fmla="*/ 515 w 865"/>
                        <a:gd name="T59" fmla="*/ 1800 h 2071"/>
                        <a:gd name="T60" fmla="*/ 407 w 865"/>
                        <a:gd name="T61" fmla="*/ 1883 h 2071"/>
                        <a:gd name="T62" fmla="*/ 269 w 865"/>
                        <a:gd name="T63" fmla="*/ 1878 h 2071"/>
                        <a:gd name="T64" fmla="*/ 179 w 865"/>
                        <a:gd name="T65" fmla="*/ 1794 h 2071"/>
                        <a:gd name="T66" fmla="*/ 113 w 865"/>
                        <a:gd name="T67" fmla="*/ 1620 h 2071"/>
                        <a:gd name="T68" fmla="*/ 107 w 865"/>
                        <a:gd name="T69" fmla="*/ 1378 h 2071"/>
                        <a:gd name="T70" fmla="*/ 137 w 865"/>
                        <a:gd name="T71" fmla="*/ 1178 h 2071"/>
                        <a:gd name="T72" fmla="*/ 203 w 865"/>
                        <a:gd name="T73" fmla="*/ 1058 h 2071"/>
                        <a:gd name="T74" fmla="*/ 323 w 865"/>
                        <a:gd name="T75" fmla="*/ 1010 h 2071"/>
                        <a:gd name="T76" fmla="*/ 509 w 865"/>
                        <a:gd name="T77" fmla="*/ 1064 h 2071"/>
                        <a:gd name="T78" fmla="*/ 611 w 865"/>
                        <a:gd name="T79" fmla="*/ 1112 h 2071"/>
                        <a:gd name="T80" fmla="*/ 665 w 865"/>
                        <a:gd name="T81" fmla="*/ 1088 h 2071"/>
                        <a:gd name="T82" fmla="*/ 659 w 865"/>
                        <a:gd name="T83" fmla="*/ 1034 h 2071"/>
                        <a:gd name="T84" fmla="*/ 611 w 865"/>
                        <a:gd name="T85" fmla="*/ 992 h 2071"/>
                        <a:gd name="T86" fmla="*/ 497 w 865"/>
                        <a:gd name="T87" fmla="*/ 968 h 2071"/>
                        <a:gd name="T88" fmla="*/ 323 w 865"/>
                        <a:gd name="T89" fmla="*/ 884 h 2071"/>
                        <a:gd name="T90" fmla="*/ 233 w 865"/>
                        <a:gd name="T91" fmla="*/ 672 h 2071"/>
                        <a:gd name="T92" fmla="*/ 209 w 865"/>
                        <a:gd name="T93" fmla="*/ 412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6 h 2071"/>
                        <a:gd name="T102" fmla="*/ 737 w 865"/>
                        <a:gd name="T103" fmla="*/ 424 h 2071"/>
                        <a:gd name="T104" fmla="*/ 773 w 865"/>
                        <a:gd name="T105" fmla="*/ 594 h 2071"/>
                        <a:gd name="T106" fmla="*/ 809 w 865"/>
                        <a:gd name="T107" fmla="*/ 576 h 2071"/>
                        <a:gd name="T108" fmla="*/ 785 w 865"/>
                        <a:gd name="T109" fmla="*/ 52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altLang="ru-RU" smtClean="0"/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95 h 521"/>
                      <a:gd name="T2" fmla="*/ 27 w 266"/>
                      <a:gd name="T3" fmla="*/ 281 h 521"/>
                      <a:gd name="T4" fmla="*/ 103 w 266"/>
                      <a:gd name="T5" fmla="*/ 45 h 521"/>
                      <a:gd name="T6" fmla="*/ 171 w 266"/>
                      <a:gd name="T7" fmla="*/ 3 h 521"/>
                      <a:gd name="T8" fmla="*/ 223 w 266"/>
                      <a:gd name="T9" fmla="*/ 39 h 521"/>
                      <a:gd name="T10" fmla="*/ 245 w 266"/>
                      <a:gd name="T11" fmla="*/ 133 h 521"/>
                      <a:gd name="T12" fmla="*/ 195 w 266"/>
                      <a:gd name="T13" fmla="*/ 281 h 521"/>
                      <a:gd name="T14" fmla="*/ 98 w 266"/>
                      <a:gd name="T15" fmla="*/ 489 h 521"/>
                      <a:gd name="T16" fmla="*/ 41 w 266"/>
                      <a:gd name="T17" fmla="*/ 513 h 521"/>
                      <a:gd name="T18" fmla="*/ 3 w 266"/>
                      <a:gd name="T19" fmla="*/ 495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>
                      <a:gd name="T0" fmla="*/ 108 w 392"/>
                      <a:gd name="T1" fmla="*/ 223 h 340"/>
                      <a:gd name="T2" fmla="*/ 16 w 392"/>
                      <a:gd name="T3" fmla="*/ 95 h 340"/>
                      <a:gd name="T4" fmla="*/ 4 w 392"/>
                      <a:gd name="T5" fmla="*/ 49 h 340"/>
                      <a:gd name="T6" fmla="*/ 28 w 392"/>
                      <a:gd name="T7" fmla="*/ 3 h 340"/>
                      <a:gd name="T8" fmla="*/ 138 w 392"/>
                      <a:gd name="T9" fmla="*/ 31 h 340"/>
                      <a:gd name="T10" fmla="*/ 266 w 392"/>
                      <a:gd name="T11" fmla="*/ 83 h 340"/>
                      <a:gd name="T12" fmla="*/ 388 w 392"/>
                      <a:gd name="T13" fmla="*/ 176 h 340"/>
                      <a:gd name="T14" fmla="*/ 412 w 392"/>
                      <a:gd name="T15" fmla="*/ 303 h 340"/>
                      <a:gd name="T16" fmla="*/ 360 w 392"/>
                      <a:gd name="T17" fmla="*/ 370 h 340"/>
                      <a:gd name="T18" fmla="*/ 260 w 392"/>
                      <a:gd name="T19" fmla="*/ 350 h 340"/>
                      <a:gd name="T20" fmla="*/ 108 w 392"/>
                      <a:gd name="T21" fmla="*/ 223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77 h 558"/>
                      <a:gd name="T2" fmla="*/ 38 w 151"/>
                      <a:gd name="T3" fmla="*/ 43 h 558"/>
                      <a:gd name="T4" fmla="*/ 58 w 151"/>
                      <a:gd name="T5" fmla="*/ 3 h 558"/>
                      <a:gd name="T6" fmla="*/ 95 w 151"/>
                      <a:gd name="T7" fmla="*/ 27 h 558"/>
                      <a:gd name="T8" fmla="*/ 121 w 151"/>
                      <a:gd name="T9" fmla="*/ 177 h 558"/>
                      <a:gd name="T10" fmla="*/ 126 w 151"/>
                      <a:gd name="T11" fmla="*/ 451 h 558"/>
                      <a:gd name="T12" fmla="*/ 84 w 151"/>
                      <a:gd name="T13" fmla="*/ 579 h 558"/>
                      <a:gd name="T14" fmla="*/ 20 w 151"/>
                      <a:gd name="T15" fmla="*/ 547 h 558"/>
                      <a:gd name="T16" fmla="*/ 0 w 151"/>
                      <a:gd name="T17" fmla="*/ 335 h 558"/>
                      <a:gd name="T18" fmla="*/ 15 w 151"/>
                      <a:gd name="T19" fmla="*/ 177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1 w 392"/>
                      <a:gd name="T1" fmla="*/ 57 h 253"/>
                      <a:gd name="T2" fmla="*/ 299 w 392"/>
                      <a:gd name="T3" fmla="*/ 19 h 253"/>
                      <a:gd name="T4" fmla="*/ 355 w 392"/>
                      <a:gd name="T5" fmla="*/ 7 h 253"/>
                      <a:gd name="T6" fmla="*/ 373 w 392"/>
                      <a:gd name="T7" fmla="*/ 57 h 253"/>
                      <a:gd name="T8" fmla="*/ 317 w 392"/>
                      <a:gd name="T9" fmla="*/ 121 h 253"/>
                      <a:gd name="T10" fmla="*/ 189 w 392"/>
                      <a:gd name="T11" fmla="*/ 203 h 253"/>
                      <a:gd name="T12" fmla="*/ 37 w 392"/>
                      <a:gd name="T13" fmla="*/ 224 h 253"/>
                      <a:gd name="T14" fmla="*/ 1 w 392"/>
                      <a:gd name="T15" fmla="*/ 171 h 253"/>
                      <a:gd name="T16" fmla="*/ 43 w 392"/>
                      <a:gd name="T17" fmla="*/ 103 h 253"/>
                      <a:gd name="T18" fmla="*/ 171 w 392"/>
                      <a:gd name="T19" fmla="*/ 57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0 w 238"/>
                      <a:gd name="T1" fmla="*/ 249 h 386"/>
                      <a:gd name="T2" fmla="*/ 23 w 238"/>
                      <a:gd name="T3" fmla="*/ 176 h 386"/>
                      <a:gd name="T4" fmla="*/ 0 w 238"/>
                      <a:gd name="T5" fmla="*/ 88 h 386"/>
                      <a:gd name="T6" fmla="*/ 23 w 238"/>
                      <a:gd name="T7" fmla="*/ 12 h 386"/>
                      <a:gd name="T8" fmla="*/ 111 w 238"/>
                      <a:gd name="T9" fmla="*/ 24 h 386"/>
                      <a:gd name="T10" fmla="*/ 164 w 238"/>
                      <a:gd name="T11" fmla="*/ 120 h 386"/>
                      <a:gd name="T12" fmla="*/ 214 w 238"/>
                      <a:gd name="T13" fmla="*/ 282 h 386"/>
                      <a:gd name="T14" fmla="*/ 188 w 238"/>
                      <a:gd name="T15" fmla="*/ 347 h 386"/>
                      <a:gd name="T16" fmla="*/ 155 w 238"/>
                      <a:gd name="T17" fmla="*/ 326 h 386"/>
                      <a:gd name="T18" fmla="*/ 70 w 238"/>
                      <a:gd name="T19" fmla="*/ 24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mtClean="0"/>
            </a:p>
          </p:txBody>
        </p:sp>
        <p:sp>
          <p:nvSpPr>
            <p:cNvPr id="225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58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8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8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753C39A-4C9B-4E59-B36B-67A87489D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</a:rPr>
              <a:t>Идём в детский сад!!! Адаптационный период группа « Ладушки»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6264696" cy="4481986"/>
          </a:xfrm>
          <a:solidFill>
            <a:schemeClr val="accent2">
              <a:lumMod val="20000"/>
              <a:lumOff val="80000"/>
            </a:schemeClr>
          </a:solidFill>
          <a:ln w="889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258888" y="6176963"/>
            <a:ext cx="5529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Воспитатели:     Ульшина А.В.     Трушникова О.А.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285875" y="357188"/>
            <a:ext cx="6626225" cy="10795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Помощь нужна еще и маме! </a:t>
            </a:r>
            <a:b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500298" y="1571612"/>
            <a:ext cx="38893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solidFill>
                  <a:srgbClr val="00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Мама находится в не меньшем стрессе и переживаниях.</a:t>
            </a:r>
          </a:p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solidFill>
                  <a:srgbClr val="00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Поступление в сад – это момент отделения мамы от ребенка, и это испытание для обоих.</a:t>
            </a:r>
            <a:r>
              <a:rPr lang="ru-RU" sz="2400" b="1" dirty="0">
                <a:ln>
                  <a:prstDash val="solid"/>
                </a:ln>
                <a:solidFill>
                  <a:srgbClr val="00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2292" name="Picture 8" descr="children3au5"/>
          <p:cNvPicPr>
            <a:picLocks noChangeAspect="1" noChangeArrowheads="1" noCrop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666">
            <a:off x="6345238" y="1620838"/>
            <a:ext cx="2389187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G:\Женькина флешка\семейки\99298572330c3218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62560">
            <a:off x="29156" y="3924074"/>
            <a:ext cx="2786082" cy="22288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G:\Женькина флешка\семейки\0913c760e84a47c4808c26ecb73a0874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86188" y="214313"/>
            <a:ext cx="5143500" cy="6500812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D90D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 помочь: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solidFill>
                <a:srgbClr val="D90D0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2E2ED2"/>
                </a:solidFill>
              </a:rPr>
              <a:t>Быть уверенной, что посещение сада действительно нужно семье.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/>
              <a:t>     </a:t>
            </a:r>
            <a:r>
              <a:rPr lang="ru-RU" sz="1800" dirty="0" smtClean="0">
                <a:solidFill>
                  <a:srgbClr val="000000"/>
                </a:solidFill>
              </a:rPr>
              <a:t>Например, необходимость работать, чтобы вносить свой вклад (порой единственный) в доход семьи.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solidFill>
                  <a:srgbClr val="2E2ED2"/>
                </a:solidFill>
              </a:rPr>
              <a:t>Поверить, что малыш на самом деле вовсе не «слабое» создание</a:t>
            </a:r>
            <a:r>
              <a:rPr lang="ru-RU" sz="1800" dirty="0" smtClean="0"/>
              <a:t>. </a:t>
            </a:r>
            <a:r>
              <a:rPr lang="ru-RU" sz="1800" dirty="0" smtClean="0">
                <a:solidFill>
                  <a:srgbClr val="000000"/>
                </a:solidFill>
              </a:rPr>
              <a:t>Адаптационная система ребенка достаточно сильна, чтобы это испытание выдержать. Плач – это помощник нервной системы, он не дает ей перегружаться. Хуже, когда ребенок настолько зажат, что не может плакать.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2E2ED2"/>
                </a:solidFill>
              </a:rPr>
              <a:t>Воспользоваться помощью.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/>
              <a:t>     </a:t>
            </a:r>
            <a:r>
              <a:rPr lang="ru-RU" sz="1800" dirty="0" smtClean="0">
                <a:solidFill>
                  <a:srgbClr val="000000"/>
                </a:solidFill>
              </a:rPr>
              <a:t>Обратиться к </a:t>
            </a:r>
            <a:r>
              <a:rPr lang="ru-RU" sz="1800" smtClean="0">
                <a:solidFill>
                  <a:srgbClr val="000000"/>
                </a:solidFill>
              </a:rPr>
              <a:t>психологу, </a:t>
            </a:r>
            <a:r>
              <a:rPr lang="ru-RU" sz="1800" dirty="0" smtClean="0">
                <a:solidFill>
                  <a:srgbClr val="000000"/>
                </a:solidFill>
              </a:rPr>
              <a:t>этот специалист может помочь не только ребенку, но и его маме, рассказав о том, как проходит адаптация, и уверив, что в саду действительно работают люди, внимательные к детям. Иногда маме очень нужно знать, что ее ребенок быстро успокаивается после ее ухода.  Такую информацию может дать и психолог, наблюдающий за детьми в процессе адаптации, и воспитатели.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G:\Женькина флешка\семейки\920f10bfd69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152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24363" y="714375"/>
            <a:ext cx="4719637" cy="5454650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F60AC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Дети, у которых уже имеется положительный опыт общения со взрослыми и сверстниками, составляют самую благоприятную группу по характеру поведения, и привыкают они к детскому саду сравнительно быстро. 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sz="2800" b="1" dirty="0" smtClean="0">
              <a:solidFill>
                <a:srgbClr val="F60AC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b="1" i="1" dirty="0" smtClean="0">
              <a:solidFill>
                <a:srgbClr val="F60AC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786063" y="428625"/>
            <a:ext cx="4071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маме помогаю:</a:t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в детский сад хожу.</a:t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Игрушки не ломаю.</a:t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Детей не обижаю.</a:t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углу я не сижу.</a:t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в садике не плачу,</a:t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Обедаю и сплю,</a:t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Гуляю, куклу нянчу.</a:t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Танцую и пою.</a:t>
            </a: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2500313"/>
            <a:ext cx="2592388" cy="1944687"/>
          </a:xfrm>
          <a:prstGeom prst="rect">
            <a:avLst/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90718">
            <a:off x="439738" y="4570413"/>
            <a:ext cx="2484437" cy="1862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3980">
            <a:off x="6211888" y="4765675"/>
            <a:ext cx="2376487" cy="1781175"/>
          </a:xfrm>
          <a:prstGeom prst="rect">
            <a:avLst/>
          </a:prstGeom>
          <a:ln w="44450" cmpd="sng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276">
            <a:off x="6564313" y="2619375"/>
            <a:ext cx="2189162" cy="1643063"/>
          </a:xfrm>
          <a:prstGeom prst="rect">
            <a:avLst/>
          </a:prstGeom>
          <a:ln w="4445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388" y="307975"/>
            <a:ext cx="1546225" cy="2060575"/>
          </a:xfrm>
          <a:prstGeom prst="rect">
            <a:avLst/>
          </a:prstGeom>
          <a:ln w="44450" cmpd="sng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7448">
            <a:off x="239713" y="471488"/>
            <a:ext cx="2428875" cy="1822450"/>
          </a:xfrm>
          <a:prstGeom prst="rect">
            <a:avLst/>
          </a:prstGeom>
          <a:ln w="44450" cmpd="sng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8400" y="4087813"/>
            <a:ext cx="1901825" cy="2538412"/>
          </a:xfrm>
          <a:prstGeom prst="rect">
            <a:avLst/>
          </a:prstGeom>
          <a:ln w="44450" cmpd="sng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85" y="2536387"/>
            <a:ext cx="7272808" cy="76944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14300" prst="artDeco"/>
            <a:bevelB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38" y="227013"/>
            <a:ext cx="4906962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это такое?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000000"/>
                </a:solidFill>
              </a:rPr>
              <a:t>Адаптация</a:t>
            </a:r>
            <a:r>
              <a:rPr lang="ru-RU" altLang="ru-RU" sz="2400" smtClean="0">
                <a:solidFill>
                  <a:srgbClr val="000000"/>
                </a:solidFill>
              </a:rPr>
              <a:t> – это приспособление организма к изменяющимся внешним условиям. Процесс, часто проходящий с напряжением и перенапряжением психических и физических сил детского организма. В привычную, сложившуюся жизнь ребенка буквально врываются следующие изменения: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0000"/>
                </a:solidFill>
              </a:rPr>
              <a:t>четкий режим дня;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0000"/>
                </a:solidFill>
              </a:rPr>
              <a:t>отсутствие родных рядом;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0000"/>
                </a:solidFill>
              </a:rPr>
              <a:t>постоянный контакт со сверстниками;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0000"/>
                </a:solidFill>
              </a:rPr>
              <a:t>необходимость слушаться и подчиняться незнакомому до этого человеку;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0000"/>
                </a:solidFill>
              </a:rPr>
              <a:t>резкое уменьшение персонального внимания.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>
              <a:solidFill>
                <a:srgbClr val="FEFC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6729412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бывает?</a:t>
            </a:r>
          </a:p>
        </p:txBody>
      </p:sp>
      <p:sp useBgFill="1"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530350"/>
            <a:ext cx="7215187" cy="4970463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b="1" smtClean="0">
                <a:solidFill>
                  <a:schemeClr val="accent1"/>
                </a:solidFill>
              </a:rPr>
              <a:t>Легкая адаптация:</a:t>
            </a:r>
            <a:r>
              <a:rPr lang="ru-RU" altLang="ru-RU" smtClean="0">
                <a:solidFill>
                  <a:schemeClr val="accent1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altLang="ru-RU" smtClean="0">
              <a:solidFill>
                <a:srgbClr val="4EF84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altLang="ru-RU" sz="2400" b="1" i="1" smtClean="0">
                <a:solidFill>
                  <a:srgbClr val="000000"/>
                </a:solidFill>
              </a:rPr>
              <a:t>временное нарушение сна, аппетита (нормализуется в течение 7-10 дней)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ru-RU" altLang="ru-RU" sz="2400" b="1" i="1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altLang="ru-RU" sz="2400" b="1" i="1" smtClean="0">
                <a:solidFill>
                  <a:srgbClr val="000000"/>
                </a:solidFill>
              </a:rPr>
              <a:t> характер взаимоотношений со взрослыми и двигательная активность практически не изменяются;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ru-RU" altLang="ru-RU" sz="2400" b="1" i="1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altLang="ru-RU" sz="2400" b="1" i="1" smtClean="0">
                <a:solidFill>
                  <a:srgbClr val="000000"/>
                </a:solidFill>
              </a:rPr>
              <a:t>заболеваний не возникает.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ru-RU" altLang="ru-RU" sz="2400" b="1" i="1" smtClean="0">
              <a:solidFill>
                <a:srgbClr val="FEFC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60350"/>
            <a:ext cx="5976938" cy="7207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Средняя адаптация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23850" y="1268413"/>
            <a:ext cx="68913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bg2">
                    <a:lumMod val="90000"/>
                  </a:schemeClr>
                </a:solidFill>
              </a:rPr>
              <a:t>все нарушения выражены более и длительно 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</a:rPr>
              <a:t> - сон, аппетит восстанавливаются в        течение </a:t>
            </a:r>
            <a:r>
              <a:rPr lang="ru-RU" altLang="ru-RU" sz="2400" b="1" i="1" dirty="0" smtClean="0">
                <a:solidFill>
                  <a:srgbClr val="000000"/>
                </a:solidFill>
              </a:rPr>
              <a:t>20-40</a:t>
            </a:r>
            <a:r>
              <a:rPr lang="ru-RU" altLang="ru-RU" sz="2400" dirty="0" smtClean="0">
                <a:solidFill>
                  <a:srgbClr val="000000"/>
                </a:solidFill>
              </a:rPr>
              <a:t> дней),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</a:rPr>
              <a:t> - речевая активность (</a:t>
            </a:r>
            <a:r>
              <a:rPr lang="ru-RU" altLang="ru-RU" sz="2400" b="1" i="1" dirty="0" smtClean="0">
                <a:solidFill>
                  <a:srgbClr val="000000"/>
                </a:solidFill>
              </a:rPr>
              <a:t>30- 40</a:t>
            </a:r>
            <a:r>
              <a:rPr lang="ru-RU" altLang="ru-RU" sz="2400" dirty="0" smtClean="0">
                <a:solidFill>
                  <a:srgbClr val="000000"/>
                </a:solidFill>
              </a:rPr>
              <a:t> дней),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</a:rPr>
              <a:t> - эмоциональное состояние (</a:t>
            </a:r>
            <a:r>
              <a:rPr lang="ru-RU" altLang="ru-RU" sz="2400" b="1" i="1" dirty="0" smtClean="0">
                <a:solidFill>
                  <a:srgbClr val="000000"/>
                </a:solidFill>
              </a:rPr>
              <a:t>30 </a:t>
            </a:r>
            <a:r>
              <a:rPr lang="ru-RU" altLang="ru-RU" sz="2400" dirty="0" smtClean="0">
                <a:solidFill>
                  <a:srgbClr val="000000"/>
                </a:solidFill>
              </a:rPr>
              <a:t>дней),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</a:rPr>
              <a:t> -  двигательная активность, претерпевающая значительные изменения, приходит в норму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</a:rPr>
              <a:t>за </a:t>
            </a:r>
            <a:r>
              <a:rPr lang="ru-RU" altLang="ru-RU" sz="2400" b="1" i="1" dirty="0" smtClean="0">
                <a:solidFill>
                  <a:srgbClr val="000000"/>
                </a:solidFill>
              </a:rPr>
              <a:t>30-35</a:t>
            </a:r>
            <a:r>
              <a:rPr lang="ru-RU" altLang="ru-RU" sz="2400" dirty="0" smtClean="0">
                <a:solidFill>
                  <a:srgbClr val="000000"/>
                </a:solidFill>
              </a:rPr>
              <a:t> дней.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</a:rPr>
              <a:t>Взаимодействие со взрослыми и сверстниками не нарушается.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Тяжелая адаптация </a:t>
            </a:r>
            <a:b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(от 2 до 6 месяцев)</a:t>
            </a:r>
            <a:r>
              <a:rPr lang="ru-RU" sz="3600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598613"/>
            <a:ext cx="7386638" cy="4999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снижение аппетита (иногда возникает рвота при кормлении);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 резкое нарушение сна;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избегание контактов со сверстниками, попытки уединиться, отмечается подавленное состояние ;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дети заболевают в течение первых 10 дней и продолжают повторно болеть в течение всего времени привыкания к коллективу сверстников.</a:t>
            </a:r>
            <a:r>
              <a:rPr lang="ru-RU" sz="2400" dirty="0" smtClean="0">
                <a:solidFill>
                  <a:srgbClr val="FEFCFC"/>
                </a:solidFill>
              </a:rPr>
              <a:t/>
            </a:r>
            <a:br>
              <a:rPr lang="ru-RU" sz="2400" dirty="0" smtClean="0">
                <a:solidFill>
                  <a:srgbClr val="FEFCFC"/>
                </a:solidFill>
              </a:rPr>
            </a:br>
            <a:r>
              <a:rPr lang="ru-RU" sz="2400" dirty="0" smtClean="0">
                <a:solidFill>
                  <a:srgbClr val="FEFCFC"/>
                </a:solidFill>
              </a:rPr>
              <a:t/>
            </a:r>
            <a:br>
              <a:rPr lang="ru-RU" sz="2400" dirty="0" smtClean="0">
                <a:solidFill>
                  <a:srgbClr val="FEFCFC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Очень тяжелая адаптация:       около полугода и более.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056437" cy="7207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Кому легко?</a:t>
            </a:r>
            <a:b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7345363" cy="6021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2E2ED2"/>
                </a:solidFill>
              </a:rPr>
              <a:t>Детям, чьи родители готовили их к посещению</a:t>
            </a:r>
            <a:r>
              <a:rPr lang="ru-RU" altLang="ru-RU" sz="2400" smtClean="0">
                <a:solidFill>
                  <a:srgbClr val="2E2ED2"/>
                </a:solidFill>
              </a:rPr>
              <a:t> </a:t>
            </a:r>
            <a:r>
              <a:rPr lang="ru-RU" altLang="ru-RU" sz="2400" b="1" smtClean="0">
                <a:solidFill>
                  <a:srgbClr val="2E2ED2"/>
                </a:solidFill>
              </a:rPr>
              <a:t>сада заранее</a:t>
            </a:r>
            <a:r>
              <a:rPr lang="ru-RU" altLang="ru-RU" sz="2400" smtClean="0">
                <a:solidFill>
                  <a:srgbClr val="2E2ED2"/>
                </a:solidFill>
              </a:rPr>
              <a:t> (</a:t>
            </a:r>
            <a:r>
              <a:rPr lang="ru-RU" altLang="ru-RU" sz="2400" i="1" smtClean="0">
                <a:solidFill>
                  <a:srgbClr val="2E2ED2"/>
                </a:solidFill>
              </a:rPr>
              <a:t>беседы о д/саде, прогулки около д/сада, общение с другими детьми).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2E2ED2"/>
                </a:solidFill>
              </a:rPr>
              <a:t>Детям, физически здоровым</a:t>
            </a:r>
            <a:r>
              <a:rPr lang="ru-RU" altLang="ru-RU" sz="2400" i="1" smtClean="0">
                <a:solidFill>
                  <a:srgbClr val="2E2ED2"/>
                </a:solidFill>
              </a:rPr>
              <a:t>, т.е. не имеющим ни хронических заболеваний, ни предрасположенности к частым простудным заболеваниям.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2E2ED2"/>
                </a:solidFill>
              </a:rPr>
              <a:t>Детям, имеющим навыки самостоятельности.</a:t>
            </a:r>
            <a:r>
              <a:rPr lang="ru-RU" altLang="ru-RU" sz="2800" i="1" smtClean="0">
                <a:solidFill>
                  <a:srgbClr val="2E2ED2"/>
                </a:solidFill>
              </a:rPr>
              <a:t> </a:t>
            </a:r>
            <a:r>
              <a:rPr lang="ru-RU" altLang="ru-RU" sz="2400" i="1" smtClean="0">
                <a:solidFill>
                  <a:srgbClr val="2E2ED2"/>
                </a:solidFill>
              </a:rPr>
              <a:t>Это одевание (хотя бы в небольшом объеме), «горшечный» этикет, самостоятельное принятие пищи.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2E2ED2"/>
                </a:solidFill>
              </a:rPr>
              <a:t>Детям, чей режим близок к режиму д/сада.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2E2ED2"/>
                </a:solidFill>
              </a:rPr>
              <a:t>Детям, чей рацион питания приближен к садовскому</a:t>
            </a:r>
            <a:r>
              <a:rPr lang="ru-RU" altLang="ru-RU" sz="2400" smtClean="0">
                <a:solidFill>
                  <a:srgbClr val="2E2ED2"/>
                </a:solidFill>
              </a:rPr>
              <a:t> </a:t>
            </a:r>
            <a:r>
              <a:rPr lang="ru-RU" altLang="ru-RU" sz="2400" i="1" smtClean="0">
                <a:solidFill>
                  <a:srgbClr val="2E2ED2"/>
                </a:solidFill>
              </a:rPr>
              <a:t>(Если ребенок видит на тарелке более-менее привычную пищу, он быстрее начинает кушать в саду, а еда и питье – это залог более уравновешенного состояния).</a:t>
            </a:r>
            <a:r>
              <a:rPr lang="ru-RU" altLang="ru-RU" sz="2400" smtClean="0">
                <a:solidFill>
                  <a:srgbClr val="2E2ED2"/>
                </a:solidFill>
              </a:rPr>
              <a:t> </a:t>
            </a:r>
            <a:r>
              <a:rPr lang="ru-RU" altLang="ru-RU" sz="2400" b="1" smtClean="0">
                <a:solidFill>
                  <a:srgbClr val="2E2ED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4497388" cy="9366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кому трудно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675005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smtClean="0">
                <a:solidFill>
                  <a:srgbClr val="000000"/>
                </a:solidFill>
              </a:rPr>
              <a:t>Трудно приходится детям, у которых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200" b="1" smtClean="0">
                <a:solidFill>
                  <a:srgbClr val="000000"/>
                </a:solidFill>
              </a:rPr>
              <a:t>Не соблюдены одно или несколько условий</a:t>
            </a:r>
            <a:r>
              <a:rPr lang="ru-RU" altLang="ru-RU" sz="2200" smtClean="0">
                <a:solidFill>
                  <a:srgbClr val="000000"/>
                </a:solidFill>
              </a:rPr>
              <a:t> (чем больше, тем будет сложнее);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solidFill>
                  <a:srgbClr val="000000"/>
                </a:solidFill>
              </a:rPr>
              <a:t>Малышам, которые </a:t>
            </a:r>
            <a:r>
              <a:rPr lang="ru-RU" altLang="ru-RU" sz="2200" b="1" smtClean="0">
                <a:solidFill>
                  <a:srgbClr val="000000"/>
                </a:solidFill>
              </a:rPr>
              <a:t>воспринимают поступление в сад как неожиданность;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solidFill>
                  <a:srgbClr val="000000"/>
                </a:solidFill>
              </a:rPr>
              <a:t> </a:t>
            </a:r>
            <a:r>
              <a:rPr lang="ru-RU" altLang="ru-RU" sz="2200" b="1" smtClean="0">
                <a:solidFill>
                  <a:srgbClr val="000000"/>
                </a:solidFill>
              </a:rPr>
              <a:t>Наличие отрицательных привычек</a:t>
            </a:r>
            <a:r>
              <a:rPr lang="ru-RU" altLang="ru-RU" sz="2200" smtClean="0">
                <a:solidFill>
                  <a:srgbClr val="000000"/>
                </a:solidFill>
              </a:rPr>
              <a:t>                           (сосание соски, укачивание при укладывании);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i="1" smtClean="0">
                <a:solidFill>
                  <a:srgbClr val="000000"/>
                </a:solidFill>
              </a:rPr>
              <a:t>Главной и основной причиной является</a:t>
            </a:r>
            <a:r>
              <a:rPr lang="ru-RU" altLang="ru-RU" sz="2200" smtClean="0">
                <a:solidFill>
                  <a:srgbClr val="000000"/>
                </a:solidFill>
              </a:rPr>
              <a:t> </a:t>
            </a:r>
            <a:r>
              <a:rPr lang="ru-RU" altLang="ru-RU" sz="2200" b="1" smtClean="0">
                <a:solidFill>
                  <a:srgbClr val="000000"/>
                </a:solidFill>
              </a:rPr>
              <a:t>отсутствие у ребенка опыта общения со взрослыми и детьми.</a:t>
            </a:r>
            <a:r>
              <a:rPr lang="ru-RU" altLang="ru-RU" sz="22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solidFill>
                  <a:srgbClr val="000000"/>
                </a:solidFill>
              </a:rPr>
              <a:t>Особенно страдают при вхождении в группу те дети, опыт общения которых был сужен до минимума (мама - ребенок, бабушка - ребенок), ограничен рамками семьи . Знакомство с новыми людьми, установление с ними контакта весьма затруднительно для таких детей.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392988" cy="3514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  </a:t>
            </a:r>
            <a:r>
              <a:rPr lang="ru-RU" sz="2800" b="1" i="1" dirty="0" smtClean="0">
                <a:solidFill>
                  <a:srgbClr val="433B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Необходимое условие успешной адаптации - согласованность действий родителей и воспитателей, сближение подходов к индивидуальным особенностям ребенка в семье и детском саду.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pic>
        <p:nvPicPr>
          <p:cNvPr id="11268" name="Picture 7" descr="G:\Женькина флешка\семей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188" y="2928938"/>
            <a:ext cx="6945312" cy="3571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9" descr="G:\Женькина флешка\карт\Природа Погода\1192783528_1192647151_solnyshko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14313"/>
            <a:ext cx="17145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4986_bi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52863"/>
            <a:ext cx="18573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chemeClr val="accent1"/>
                </a:solidFill>
              </a:rPr>
              <a:t>Давайте справляться вместе</a:t>
            </a:r>
            <a:r>
              <a:rPr lang="ru-RU" altLang="ru-RU" smtClean="0"/>
              <a:t>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7358063" cy="5500687"/>
          </a:xfrm>
        </p:spPr>
        <p:txBody>
          <a:bodyPr>
            <a:normAutofit lnSpcReduction="10000"/>
          </a:bodyPr>
          <a:lstStyle/>
          <a:p>
            <a:pPr marL="990600" lvl="1" indent="-5334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100" b="1" dirty="0" smtClean="0">
                <a:solidFill>
                  <a:srgbClr val="000000"/>
                </a:solidFill>
              </a:rPr>
              <a:t>       </a:t>
            </a:r>
            <a:r>
              <a:rPr lang="ru-RU" sz="2100" b="1" dirty="0" smtClean="0">
                <a:solidFill>
                  <a:schemeClr val="accent1"/>
                </a:solidFill>
              </a:rPr>
              <a:t>Основная задача в период адаптации ребенка в детском саду</a:t>
            </a:r>
            <a:r>
              <a:rPr lang="ru-RU" sz="2100" dirty="0" smtClean="0">
                <a:solidFill>
                  <a:schemeClr val="accent1"/>
                </a:solidFill>
              </a:rPr>
              <a:t> – </a:t>
            </a:r>
          </a:p>
          <a:p>
            <a:pPr marL="990600" lvl="1" indent="-5334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       формирование эмоционального контакта, доверия детей к воспитателю. </a:t>
            </a:r>
          </a:p>
          <a:p>
            <a:pPr marL="990600" lvl="1" indent="-533400" algn="ctr" eaLnBrk="1" hangingPunct="1">
              <a:lnSpc>
                <a:spcPct val="80000"/>
              </a:lnSpc>
              <a:buFontTx/>
              <a:buNone/>
              <a:defRPr/>
            </a:pPr>
            <a:endParaRPr lang="ru-RU" sz="2100" dirty="0" smtClean="0">
              <a:solidFill>
                <a:srgbClr val="0000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Ребенок должен увидеть в воспитателе доброго, всегда готового прийти на помощь человека и интересного партнера в игре.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Эмоциональное общение возникает на основе совместных действий (игр, занятий, наблюдений и </a:t>
            </a:r>
            <a:r>
              <a:rPr lang="ru-RU" sz="2100" dirty="0" err="1" smtClean="0">
                <a:solidFill>
                  <a:srgbClr val="000000"/>
                </a:solidFill>
              </a:rPr>
              <a:t>т.д</a:t>
            </a:r>
            <a:r>
              <a:rPr lang="ru-RU" sz="2100" dirty="0" smtClean="0">
                <a:solidFill>
                  <a:srgbClr val="000000"/>
                </a:solidFill>
              </a:rPr>
              <a:t>).сопровождаемых улыбкой, ласковой интонацией, проявлением заботы к каждому малышу.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Первые игры должны быть фронтальными, чтобы ни один ребенок не чувствовал себя обделенным вниманием.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Инициатором игр всегда выступает взрослый (берёт на себя какую -то роль в игре).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 Игры выбираются с учетом возможностей детей, места проведения.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745</Words>
  <Application>Microsoft Office PowerPoint</Application>
  <PresentationFormat>Экран (4:3)</PresentationFormat>
  <Paragraphs>72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Кимоно</vt:lpstr>
      <vt:lpstr>Идём в детский сад!!! Адаптационный период группа « Ладушки»</vt:lpstr>
      <vt:lpstr>Что это такое?</vt:lpstr>
      <vt:lpstr>Какая она бывает?</vt:lpstr>
      <vt:lpstr>Презентация PowerPoint</vt:lpstr>
      <vt:lpstr>3. Тяжелая адаптация  (от 2 до 6 месяцев) </vt:lpstr>
      <vt:lpstr> Кому легко? </vt:lpstr>
      <vt:lpstr>А кому трудно ?</vt:lpstr>
      <vt:lpstr>Презентация PowerPoint</vt:lpstr>
      <vt:lpstr>Давайте справляться вместе!</vt:lpstr>
      <vt:lpstr> Помощь нужна еще и маме!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Andrey Trifonov</cp:lastModifiedBy>
  <cp:revision>46</cp:revision>
  <dcterms:created xsi:type="dcterms:W3CDTF">2011-04-19T17:42:29Z</dcterms:created>
  <dcterms:modified xsi:type="dcterms:W3CDTF">2015-03-18T15:15:11Z</dcterms:modified>
</cp:coreProperties>
</file>