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6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7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8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  <p:sldMasterId id="2147483668" r:id="rId2"/>
    <p:sldMasterId id="2147483676" r:id="rId3"/>
    <p:sldMasterId id="2147483684" r:id="rId4"/>
    <p:sldMasterId id="2147483692" r:id="rId5"/>
    <p:sldMasterId id="2147483700" r:id="rId6"/>
    <p:sldMasterId id="2147483708" r:id="rId7"/>
    <p:sldMasterId id="2147483716" r:id="rId8"/>
    <p:sldMasterId id="2147483724" r:id="rId9"/>
  </p:sldMasterIdLst>
  <p:notesMasterIdLst>
    <p:notesMasterId r:id="rId36"/>
  </p:notesMasterIdLst>
  <p:sldIdLst>
    <p:sldId id="290" r:id="rId10"/>
    <p:sldId id="259" r:id="rId11"/>
    <p:sldId id="285" r:id="rId12"/>
    <p:sldId id="281" r:id="rId13"/>
    <p:sldId id="261" r:id="rId14"/>
    <p:sldId id="280" r:id="rId15"/>
    <p:sldId id="274" r:id="rId16"/>
    <p:sldId id="278" r:id="rId17"/>
    <p:sldId id="276" r:id="rId18"/>
    <p:sldId id="275" r:id="rId19"/>
    <p:sldId id="291" r:id="rId20"/>
    <p:sldId id="266" r:id="rId21"/>
    <p:sldId id="267" r:id="rId22"/>
    <p:sldId id="272" r:id="rId23"/>
    <p:sldId id="271" r:id="rId24"/>
    <p:sldId id="270" r:id="rId25"/>
    <p:sldId id="269" r:id="rId26"/>
    <p:sldId id="279" r:id="rId27"/>
    <p:sldId id="277" r:id="rId28"/>
    <p:sldId id="293" r:id="rId29"/>
    <p:sldId id="282" r:id="rId30"/>
    <p:sldId id="283" r:id="rId31"/>
    <p:sldId id="294" r:id="rId32"/>
    <p:sldId id="292" r:id="rId33"/>
    <p:sldId id="295" r:id="rId34"/>
    <p:sldId id="297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AF2"/>
    <a:srgbClr val="0070C0"/>
    <a:srgbClr val="0099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71" d="100"/>
          <a:sy n="71" d="100"/>
        </p:scale>
        <p:origin x="-396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A16AF0-7F43-425B-A5DD-32A6809B8FD4}" type="doc">
      <dgm:prSet loTypeId="urn:microsoft.com/office/officeart/2005/8/layout/radial5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E683310-8B29-47F2-BE94-CF15CE7ECE18}">
      <dgm:prSet phldrT="[Текст]" custT="1"/>
      <dgm:spPr/>
      <dgm:t>
        <a:bodyPr/>
        <a:lstStyle/>
        <a:p>
          <a:endParaRPr lang="ru-RU" sz="1400" dirty="0" smtClean="0">
            <a:latin typeface="Arial" pitchFamily="34" charset="0"/>
            <a:cs typeface="Arial" pitchFamily="34" charset="0"/>
          </a:endParaRPr>
        </a:p>
        <a:p>
          <a:endParaRPr lang="ru-RU" sz="1400" dirty="0" smtClean="0">
            <a:latin typeface="Arial" pitchFamily="34" charset="0"/>
            <a:cs typeface="Arial" pitchFamily="34" charset="0"/>
          </a:endParaRPr>
        </a:p>
        <a:p>
          <a:endParaRPr lang="ru-RU" sz="1400" dirty="0" smtClean="0">
            <a:latin typeface="Arial" pitchFamily="34" charset="0"/>
            <a:cs typeface="Arial" pitchFamily="34" charset="0"/>
          </a:endParaRPr>
        </a:p>
        <a:p>
          <a:endParaRPr lang="ru-RU" sz="1400" dirty="0" smtClean="0">
            <a:latin typeface="Arial" pitchFamily="34" charset="0"/>
            <a:cs typeface="Arial" pitchFamily="34" charset="0"/>
          </a:endParaRPr>
        </a:p>
        <a:p>
          <a:r>
            <a:rPr lang="ru-RU" sz="1400" dirty="0" smtClean="0">
              <a:latin typeface="Arial" pitchFamily="34" charset="0"/>
              <a:cs typeface="Arial" pitchFamily="34" charset="0"/>
            </a:rPr>
            <a:t>Полноценное всестороннее развитие ребенка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ABD76415-C6A7-45E1-85AD-5C3FBBD429BD}" type="parTrans" cxnId="{33A99F33-2794-4DBE-9510-5E0940407D97}">
      <dgm:prSet/>
      <dgm:spPr/>
      <dgm:t>
        <a:bodyPr/>
        <a:lstStyle/>
        <a:p>
          <a:endParaRPr lang="ru-RU"/>
        </a:p>
      </dgm:t>
    </dgm:pt>
    <dgm:pt modelId="{130A32B0-A288-4AB3-AB20-BF076864131A}" type="sibTrans" cxnId="{33A99F33-2794-4DBE-9510-5E0940407D97}">
      <dgm:prSet/>
      <dgm:spPr/>
      <dgm:t>
        <a:bodyPr/>
        <a:lstStyle/>
        <a:p>
          <a:endParaRPr lang="ru-RU"/>
        </a:p>
      </dgm:t>
    </dgm:pt>
    <dgm:pt modelId="{DA65ACA9-CCBC-4451-89C9-1EC435E85292}">
      <dgm:prSet phldrT="[Текст]" custT="1"/>
      <dgm:spPr/>
      <dgm:t>
        <a:bodyPr/>
        <a:lstStyle/>
        <a:p>
          <a:endParaRPr lang="ru-RU" sz="1800" dirty="0" smtClean="0">
            <a:latin typeface="Arial" pitchFamily="34" charset="0"/>
            <a:cs typeface="Arial" pitchFamily="34" charset="0"/>
          </a:endParaRPr>
        </a:p>
        <a:p>
          <a:endParaRPr lang="ru-RU" sz="1800" dirty="0" smtClean="0">
            <a:latin typeface="Arial" pitchFamily="34" charset="0"/>
            <a:cs typeface="Arial" pitchFamily="34" charset="0"/>
          </a:endParaRPr>
        </a:p>
        <a:p>
          <a:endParaRPr lang="ru-RU" sz="1800" dirty="0" smtClean="0">
            <a:latin typeface="Arial" pitchFamily="34" charset="0"/>
            <a:cs typeface="Arial" pitchFamily="34" charset="0"/>
          </a:endParaRPr>
        </a:p>
        <a:p>
          <a:r>
            <a:rPr lang="ru-RU" sz="1400" b="1" dirty="0" smtClean="0">
              <a:latin typeface="Arial" pitchFamily="34" charset="0"/>
              <a:cs typeface="Arial" pitchFamily="34" charset="0"/>
            </a:rPr>
            <a:t>Физическое развитие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5D1B3449-A0F1-4A63-89CD-AD974B60835F}" type="parTrans" cxnId="{F4141442-FD26-4E29-AA84-82F8133937EB}">
      <dgm:prSet/>
      <dgm:spPr/>
      <dgm:t>
        <a:bodyPr/>
        <a:lstStyle/>
        <a:p>
          <a:endParaRPr lang="ru-RU" dirty="0"/>
        </a:p>
      </dgm:t>
    </dgm:pt>
    <dgm:pt modelId="{F1179055-36EC-44DA-875E-50DC88545D82}" type="sibTrans" cxnId="{F4141442-FD26-4E29-AA84-82F8133937EB}">
      <dgm:prSet/>
      <dgm:spPr/>
      <dgm:t>
        <a:bodyPr/>
        <a:lstStyle/>
        <a:p>
          <a:endParaRPr lang="ru-RU"/>
        </a:p>
      </dgm:t>
    </dgm:pt>
    <dgm:pt modelId="{DCE939D9-AA31-4E67-8489-FA50CAB864AC}">
      <dgm:prSet phldrT="[Текст]" custT="1"/>
      <dgm:spPr/>
      <dgm:t>
        <a:bodyPr/>
        <a:lstStyle/>
        <a:p>
          <a:endParaRPr lang="ru-RU" sz="1400" dirty="0" smtClean="0">
            <a:latin typeface="Arial" pitchFamily="34" charset="0"/>
            <a:cs typeface="Arial" pitchFamily="34" charset="0"/>
          </a:endParaRPr>
        </a:p>
        <a:p>
          <a:endParaRPr lang="ru-RU" sz="1400" dirty="0" smtClean="0">
            <a:latin typeface="Arial" pitchFamily="34" charset="0"/>
            <a:cs typeface="Arial" pitchFamily="34" charset="0"/>
          </a:endParaRPr>
        </a:p>
        <a:p>
          <a:endParaRPr lang="ru-RU" sz="1400" dirty="0" smtClean="0">
            <a:latin typeface="Arial" pitchFamily="34" charset="0"/>
            <a:cs typeface="Arial" pitchFamily="34" charset="0"/>
          </a:endParaRPr>
        </a:p>
        <a:p>
          <a:endParaRPr lang="ru-RU" sz="1400" b="1" dirty="0" smtClean="0">
            <a:latin typeface="Arial" pitchFamily="34" charset="0"/>
            <a:cs typeface="Arial" pitchFamily="34" charset="0"/>
          </a:endParaRPr>
        </a:p>
        <a:p>
          <a:r>
            <a:rPr lang="ru-RU" sz="1400" b="0" dirty="0" smtClean="0">
              <a:latin typeface="Arial" pitchFamily="34" charset="0"/>
              <a:cs typeface="Arial" pitchFamily="34" charset="0"/>
            </a:rPr>
            <a:t>Социально-коммуникативное развитие</a:t>
          </a:r>
          <a:endParaRPr lang="ru-RU" sz="1400" b="0" dirty="0">
            <a:latin typeface="Arial" pitchFamily="34" charset="0"/>
            <a:cs typeface="Arial" pitchFamily="34" charset="0"/>
          </a:endParaRPr>
        </a:p>
      </dgm:t>
    </dgm:pt>
    <dgm:pt modelId="{22BA8BC0-DF97-4865-80F9-44C0F78D0F00}" type="parTrans" cxnId="{E5294A35-3E91-443C-947F-9192D0C72412}">
      <dgm:prSet/>
      <dgm:spPr/>
      <dgm:t>
        <a:bodyPr/>
        <a:lstStyle/>
        <a:p>
          <a:endParaRPr lang="ru-RU" dirty="0"/>
        </a:p>
      </dgm:t>
    </dgm:pt>
    <dgm:pt modelId="{8658B472-8A65-4817-AB9E-674BD43BD9E0}" type="sibTrans" cxnId="{E5294A35-3E91-443C-947F-9192D0C72412}">
      <dgm:prSet/>
      <dgm:spPr/>
      <dgm:t>
        <a:bodyPr/>
        <a:lstStyle/>
        <a:p>
          <a:endParaRPr lang="ru-RU"/>
        </a:p>
      </dgm:t>
    </dgm:pt>
    <dgm:pt modelId="{034AC2A2-5F19-4937-B123-EB2C4C28B52E}">
      <dgm:prSet phldrT="[Текст]" custT="1"/>
      <dgm:spPr/>
      <dgm:t>
        <a:bodyPr/>
        <a:lstStyle/>
        <a:p>
          <a:endParaRPr lang="ru-RU" sz="1600" dirty="0" smtClean="0">
            <a:latin typeface="Arial" pitchFamily="34" charset="0"/>
            <a:cs typeface="Arial" pitchFamily="34" charset="0"/>
          </a:endParaRPr>
        </a:p>
        <a:p>
          <a:endParaRPr lang="ru-RU" sz="1600" dirty="0" smtClean="0">
            <a:latin typeface="Arial" pitchFamily="34" charset="0"/>
            <a:cs typeface="Arial" pitchFamily="34" charset="0"/>
          </a:endParaRPr>
        </a:p>
        <a:p>
          <a:endParaRPr lang="ru-RU" sz="1600" dirty="0" smtClean="0">
            <a:latin typeface="Arial" pitchFamily="34" charset="0"/>
            <a:cs typeface="Arial" pitchFamily="34" charset="0"/>
          </a:endParaRPr>
        </a:p>
        <a:p>
          <a:endParaRPr lang="ru-RU" sz="1600" dirty="0" smtClean="0">
            <a:latin typeface="Arial" pitchFamily="34" charset="0"/>
            <a:cs typeface="Arial" pitchFamily="34" charset="0"/>
          </a:endParaRPr>
        </a:p>
        <a:p>
          <a:r>
            <a:rPr lang="ru-RU" sz="1400" dirty="0" smtClean="0">
              <a:latin typeface="Arial" pitchFamily="34" charset="0"/>
              <a:cs typeface="Arial" pitchFamily="34" charset="0"/>
            </a:rPr>
            <a:t>Познавательное развитие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EBDCDF77-70A4-48DA-BC6D-7BE9FF21AB20}" type="parTrans" cxnId="{84C879DE-5DC8-42FE-95D6-82BB45D3344D}">
      <dgm:prSet/>
      <dgm:spPr/>
      <dgm:t>
        <a:bodyPr/>
        <a:lstStyle/>
        <a:p>
          <a:endParaRPr lang="ru-RU" dirty="0"/>
        </a:p>
      </dgm:t>
    </dgm:pt>
    <dgm:pt modelId="{8C645DB7-A3EA-4ECC-835B-CEAB4DA0764D}" type="sibTrans" cxnId="{84C879DE-5DC8-42FE-95D6-82BB45D3344D}">
      <dgm:prSet/>
      <dgm:spPr/>
      <dgm:t>
        <a:bodyPr/>
        <a:lstStyle/>
        <a:p>
          <a:endParaRPr lang="ru-RU"/>
        </a:p>
      </dgm:t>
    </dgm:pt>
    <dgm:pt modelId="{5301A6F4-8FAE-4CBE-A887-E49147A1AAC0}">
      <dgm:prSet phldrT="[Текст]" custT="1"/>
      <dgm:spPr/>
      <dgm:t>
        <a:bodyPr/>
        <a:lstStyle/>
        <a:p>
          <a:endParaRPr lang="ru-RU" sz="1400" dirty="0" smtClean="0">
            <a:latin typeface="Arial" pitchFamily="34" charset="0"/>
            <a:cs typeface="Arial" pitchFamily="34" charset="0"/>
          </a:endParaRPr>
        </a:p>
        <a:p>
          <a:endParaRPr lang="ru-RU" sz="1400" dirty="0" smtClean="0">
            <a:latin typeface="Arial" pitchFamily="34" charset="0"/>
            <a:cs typeface="Arial" pitchFamily="34" charset="0"/>
          </a:endParaRPr>
        </a:p>
        <a:p>
          <a:endParaRPr lang="ru-RU" sz="1400" dirty="0" smtClean="0">
            <a:latin typeface="Arial" pitchFamily="34" charset="0"/>
            <a:cs typeface="Arial" pitchFamily="34" charset="0"/>
          </a:endParaRPr>
        </a:p>
        <a:p>
          <a:r>
            <a:rPr lang="ru-RU" sz="1400" dirty="0" smtClean="0">
              <a:latin typeface="Arial" pitchFamily="34" charset="0"/>
              <a:cs typeface="Arial" pitchFamily="34" charset="0"/>
            </a:rPr>
            <a:t>Речевое развитие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CE3195B1-D8FB-479F-B514-213D2441AE42}" type="parTrans" cxnId="{4950E63B-0434-42F9-8302-61404B97295F}">
      <dgm:prSet/>
      <dgm:spPr/>
      <dgm:t>
        <a:bodyPr/>
        <a:lstStyle/>
        <a:p>
          <a:endParaRPr lang="ru-RU" dirty="0"/>
        </a:p>
      </dgm:t>
    </dgm:pt>
    <dgm:pt modelId="{FC7D9D9F-FE60-43A5-BFFC-EF824323C5F5}" type="sibTrans" cxnId="{4950E63B-0434-42F9-8302-61404B97295F}">
      <dgm:prSet/>
      <dgm:spPr/>
      <dgm:t>
        <a:bodyPr/>
        <a:lstStyle/>
        <a:p>
          <a:endParaRPr lang="ru-RU"/>
        </a:p>
      </dgm:t>
    </dgm:pt>
    <dgm:pt modelId="{632551A7-904A-4D69-B40C-BF72A3E8BCC7}">
      <dgm:prSet phldrT="[Текст]" phldr="1"/>
      <dgm:spPr/>
      <dgm:t>
        <a:bodyPr/>
        <a:lstStyle/>
        <a:p>
          <a:endParaRPr lang="ru-RU" dirty="0"/>
        </a:p>
      </dgm:t>
    </dgm:pt>
    <dgm:pt modelId="{D52B099B-850E-4598-928F-6BC457F978AC}" type="parTrans" cxnId="{E696F882-E44A-43F2-BBB9-0F23934DFDCB}">
      <dgm:prSet/>
      <dgm:spPr/>
      <dgm:t>
        <a:bodyPr/>
        <a:lstStyle/>
        <a:p>
          <a:endParaRPr lang="ru-RU"/>
        </a:p>
      </dgm:t>
    </dgm:pt>
    <dgm:pt modelId="{3D325FCF-BC4D-417E-B05E-EAD2F2661E9A}" type="sibTrans" cxnId="{E696F882-E44A-43F2-BBB9-0F23934DFDCB}">
      <dgm:prSet/>
      <dgm:spPr/>
      <dgm:t>
        <a:bodyPr/>
        <a:lstStyle/>
        <a:p>
          <a:endParaRPr lang="ru-RU"/>
        </a:p>
      </dgm:t>
    </dgm:pt>
    <dgm:pt modelId="{D0D9B0E3-62D3-4AB3-8A89-2C08E32E22EE}">
      <dgm:prSet phldrT="[Текст]"/>
      <dgm:spPr/>
      <dgm:t>
        <a:bodyPr/>
        <a:lstStyle/>
        <a:p>
          <a:endParaRPr lang="ru-RU" dirty="0"/>
        </a:p>
      </dgm:t>
    </dgm:pt>
    <dgm:pt modelId="{70E8763D-4CAC-4DF1-8B7C-373D1957718F}" type="parTrans" cxnId="{D06656B4-DC51-4931-96AE-5ED0F129C4CF}">
      <dgm:prSet/>
      <dgm:spPr/>
      <dgm:t>
        <a:bodyPr/>
        <a:lstStyle/>
        <a:p>
          <a:endParaRPr lang="ru-RU"/>
        </a:p>
      </dgm:t>
    </dgm:pt>
    <dgm:pt modelId="{6C69EAFF-7FDB-43AB-9F3C-3DCDA6B03B96}" type="sibTrans" cxnId="{D06656B4-DC51-4931-96AE-5ED0F129C4CF}">
      <dgm:prSet/>
      <dgm:spPr/>
      <dgm:t>
        <a:bodyPr/>
        <a:lstStyle/>
        <a:p>
          <a:endParaRPr lang="ru-RU"/>
        </a:p>
      </dgm:t>
    </dgm:pt>
    <dgm:pt modelId="{2DD97ECB-3EE9-43CF-861B-00B1BFDD4976}">
      <dgm:prSet phldrT="[Текст]" custT="1"/>
      <dgm:spPr/>
      <dgm:t>
        <a:bodyPr/>
        <a:lstStyle/>
        <a:p>
          <a:endParaRPr lang="ru-RU" sz="1400" dirty="0" smtClean="0">
            <a:latin typeface="Arial" pitchFamily="34" charset="0"/>
            <a:cs typeface="Arial" pitchFamily="34" charset="0"/>
          </a:endParaRPr>
        </a:p>
        <a:p>
          <a:endParaRPr lang="ru-RU" sz="1400" dirty="0" smtClean="0">
            <a:latin typeface="Arial" pitchFamily="34" charset="0"/>
            <a:cs typeface="Arial" pitchFamily="34" charset="0"/>
          </a:endParaRPr>
        </a:p>
        <a:p>
          <a:endParaRPr lang="ru-RU" sz="1400" dirty="0" smtClean="0">
            <a:latin typeface="Arial" pitchFamily="34" charset="0"/>
            <a:cs typeface="Arial" pitchFamily="34" charset="0"/>
          </a:endParaRPr>
        </a:p>
        <a:p>
          <a:r>
            <a:rPr lang="ru-RU" sz="1400" dirty="0" smtClean="0">
              <a:latin typeface="Arial" pitchFamily="34" charset="0"/>
              <a:cs typeface="Arial" pitchFamily="34" charset="0"/>
            </a:rPr>
            <a:t>Художественно-эстетическое развитие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366BF8E0-89C7-405F-AA17-BCC4269BC484}" type="parTrans" cxnId="{92AA6A24-0936-464C-A535-866045A93260}">
      <dgm:prSet/>
      <dgm:spPr/>
      <dgm:t>
        <a:bodyPr/>
        <a:lstStyle/>
        <a:p>
          <a:endParaRPr lang="ru-RU" dirty="0"/>
        </a:p>
      </dgm:t>
    </dgm:pt>
    <dgm:pt modelId="{77FA8FE6-C99B-4812-A482-FBB6A42CF80C}" type="sibTrans" cxnId="{92AA6A24-0936-464C-A535-866045A93260}">
      <dgm:prSet/>
      <dgm:spPr/>
      <dgm:t>
        <a:bodyPr/>
        <a:lstStyle/>
        <a:p>
          <a:endParaRPr lang="ru-RU"/>
        </a:p>
      </dgm:t>
    </dgm:pt>
    <dgm:pt modelId="{F4729D3F-C06C-4D43-9A89-5AA8E40CFC39}" type="pres">
      <dgm:prSet presAssocID="{7FA16AF0-7F43-425B-A5DD-32A6809B8FD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BB88DE6-B379-4A10-9B0C-20214936453E}" type="pres">
      <dgm:prSet presAssocID="{EE683310-8B29-47F2-BE94-CF15CE7ECE18}" presName="centerShape" presStyleLbl="node0" presStyleIdx="0" presStyleCnt="1" custScaleX="128811" custScaleY="114429"/>
      <dgm:spPr/>
      <dgm:t>
        <a:bodyPr/>
        <a:lstStyle/>
        <a:p>
          <a:endParaRPr lang="ru-RU"/>
        </a:p>
      </dgm:t>
    </dgm:pt>
    <dgm:pt modelId="{A0D8CED5-B78E-479B-A296-38657CC9AE8C}" type="pres">
      <dgm:prSet presAssocID="{5D1B3449-A0F1-4A63-89CD-AD974B60835F}" presName="parTrans" presStyleLbl="sibTrans2D1" presStyleIdx="0" presStyleCnt="5" custScaleX="98167"/>
      <dgm:spPr/>
      <dgm:t>
        <a:bodyPr/>
        <a:lstStyle/>
        <a:p>
          <a:endParaRPr lang="ru-RU"/>
        </a:p>
      </dgm:t>
    </dgm:pt>
    <dgm:pt modelId="{30A6D511-D0C7-40EE-A3F4-355193B0E592}" type="pres">
      <dgm:prSet presAssocID="{5D1B3449-A0F1-4A63-89CD-AD974B60835F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E47ED967-0B9C-4E2F-B556-61E9627A9CC5}" type="pres">
      <dgm:prSet presAssocID="{DA65ACA9-CCBC-4451-89C9-1EC435E85292}" presName="node" presStyleLbl="node1" presStyleIdx="0" presStyleCnt="5" custScaleX="116441" custScaleY="102657" custRadScaleRad="98482" custRadScaleInc="8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1D3D98-1088-4411-9CA8-5879D8B1EE47}" type="pres">
      <dgm:prSet presAssocID="{22BA8BC0-DF97-4865-80F9-44C0F78D0F00}" presName="parTrans" presStyleLbl="sibTrans2D1" presStyleIdx="1" presStyleCnt="5"/>
      <dgm:spPr/>
      <dgm:t>
        <a:bodyPr/>
        <a:lstStyle/>
        <a:p>
          <a:endParaRPr lang="ru-RU"/>
        </a:p>
      </dgm:t>
    </dgm:pt>
    <dgm:pt modelId="{A669E232-2056-41BA-B3E4-C5262C9C05A1}" type="pres">
      <dgm:prSet presAssocID="{22BA8BC0-DF97-4865-80F9-44C0F78D0F00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193B0EBC-30E8-4123-A341-3EDB4D188C22}" type="pres">
      <dgm:prSet presAssocID="{DCE939D9-AA31-4E67-8489-FA50CAB864AC}" presName="node" presStyleLbl="node1" presStyleIdx="1" presStyleCnt="5" custScaleX="121045" custScaleY="111278" custRadScaleRad="106464" custRadScaleInc="-7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6B0499-922E-42F4-ABA0-9E8E45721E59}" type="pres">
      <dgm:prSet presAssocID="{EBDCDF77-70A4-48DA-BC6D-7BE9FF21AB20}" presName="parTrans" presStyleLbl="sibTrans2D1" presStyleIdx="2" presStyleCnt="5"/>
      <dgm:spPr/>
      <dgm:t>
        <a:bodyPr/>
        <a:lstStyle/>
        <a:p>
          <a:endParaRPr lang="ru-RU"/>
        </a:p>
      </dgm:t>
    </dgm:pt>
    <dgm:pt modelId="{1743AAA6-A1C9-41B3-BE46-D38A537CC4A8}" type="pres">
      <dgm:prSet presAssocID="{EBDCDF77-70A4-48DA-BC6D-7BE9FF21AB20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3DB9AEE9-5421-44FC-B244-1D869DB2D3DA}" type="pres">
      <dgm:prSet presAssocID="{034AC2A2-5F19-4937-B123-EB2C4C28B52E}" presName="node" presStyleLbl="node1" presStyleIdx="2" presStyleCnt="5" custScaleX="129111" custScaleY="108405" custRadScaleRad="98159" custRadScaleInc="-102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563E33-799C-47FC-BA7A-934F8B220A2F}" type="pres">
      <dgm:prSet presAssocID="{CE3195B1-D8FB-479F-B514-213D2441AE42}" presName="parTrans" presStyleLbl="sibTrans2D1" presStyleIdx="3" presStyleCnt="5"/>
      <dgm:spPr/>
      <dgm:t>
        <a:bodyPr/>
        <a:lstStyle/>
        <a:p>
          <a:endParaRPr lang="ru-RU"/>
        </a:p>
      </dgm:t>
    </dgm:pt>
    <dgm:pt modelId="{A64487A7-E4B5-4BF3-BA10-C9FABBFBA9BC}" type="pres">
      <dgm:prSet presAssocID="{CE3195B1-D8FB-479F-B514-213D2441AE42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262FBB48-725C-4950-AC72-CD4F97A87524}" type="pres">
      <dgm:prSet presAssocID="{5301A6F4-8FAE-4CBE-A887-E49147A1AAC0}" presName="node" presStyleLbl="node1" presStyleIdx="3" presStyleCnt="5" custScaleX="122431" custRadScaleRad="98177" custRadScaleInc="105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4C394F-B4E5-4F4A-914C-98A917E4B0A3}" type="pres">
      <dgm:prSet presAssocID="{366BF8E0-89C7-405F-AA17-BCC4269BC484}" presName="parTrans" presStyleLbl="sibTrans2D1" presStyleIdx="4" presStyleCnt="5" custScaleX="118338"/>
      <dgm:spPr/>
      <dgm:t>
        <a:bodyPr/>
        <a:lstStyle/>
        <a:p>
          <a:endParaRPr lang="ru-RU"/>
        </a:p>
      </dgm:t>
    </dgm:pt>
    <dgm:pt modelId="{A8D67B00-EF13-4791-920F-2846EB934BD5}" type="pres">
      <dgm:prSet presAssocID="{366BF8E0-89C7-405F-AA17-BCC4269BC484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F21D5D0F-CA22-4BB6-BC48-2435AB81DC31}" type="pres">
      <dgm:prSet presAssocID="{2DD97ECB-3EE9-43CF-861B-00B1BFDD4976}" presName="node" presStyleLbl="node1" presStyleIdx="4" presStyleCnt="5" custScaleX="116179" custScaleY="1018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24C55B-21F2-480E-812A-7DA686A5CEDA}" type="presOf" srcId="{22BA8BC0-DF97-4865-80F9-44C0F78D0F00}" destId="{A669E232-2056-41BA-B3E4-C5262C9C05A1}" srcOrd="1" destOrd="0" presId="urn:microsoft.com/office/officeart/2005/8/layout/radial5"/>
    <dgm:cxn modelId="{33A99F33-2794-4DBE-9510-5E0940407D97}" srcId="{7FA16AF0-7F43-425B-A5DD-32A6809B8FD4}" destId="{EE683310-8B29-47F2-BE94-CF15CE7ECE18}" srcOrd="0" destOrd="0" parTransId="{ABD76415-C6A7-45E1-85AD-5C3FBBD429BD}" sibTransId="{130A32B0-A288-4AB3-AB20-BF076864131A}"/>
    <dgm:cxn modelId="{D06656B4-DC51-4931-96AE-5ED0F129C4CF}" srcId="{7FA16AF0-7F43-425B-A5DD-32A6809B8FD4}" destId="{D0D9B0E3-62D3-4AB3-8A89-2C08E32E22EE}" srcOrd="1" destOrd="0" parTransId="{70E8763D-4CAC-4DF1-8B7C-373D1957718F}" sibTransId="{6C69EAFF-7FDB-43AB-9F3C-3DCDA6B03B96}"/>
    <dgm:cxn modelId="{E5294A35-3E91-443C-947F-9192D0C72412}" srcId="{EE683310-8B29-47F2-BE94-CF15CE7ECE18}" destId="{DCE939D9-AA31-4E67-8489-FA50CAB864AC}" srcOrd="1" destOrd="0" parTransId="{22BA8BC0-DF97-4865-80F9-44C0F78D0F00}" sibTransId="{8658B472-8A65-4817-AB9E-674BD43BD9E0}"/>
    <dgm:cxn modelId="{5653C2CE-31CA-43A4-BD93-BE722953F9CD}" type="presOf" srcId="{366BF8E0-89C7-405F-AA17-BCC4269BC484}" destId="{894C394F-B4E5-4F4A-914C-98A917E4B0A3}" srcOrd="0" destOrd="0" presId="urn:microsoft.com/office/officeart/2005/8/layout/radial5"/>
    <dgm:cxn modelId="{C859C89D-3649-4D72-A7B6-DF84CD5CCA06}" type="presOf" srcId="{CE3195B1-D8FB-479F-B514-213D2441AE42}" destId="{6D563E33-799C-47FC-BA7A-934F8B220A2F}" srcOrd="0" destOrd="0" presId="urn:microsoft.com/office/officeart/2005/8/layout/radial5"/>
    <dgm:cxn modelId="{5A0CD6EC-17D1-4AB1-BCE0-513C7C43E9EF}" type="presOf" srcId="{034AC2A2-5F19-4937-B123-EB2C4C28B52E}" destId="{3DB9AEE9-5421-44FC-B244-1D869DB2D3DA}" srcOrd="0" destOrd="0" presId="urn:microsoft.com/office/officeart/2005/8/layout/radial5"/>
    <dgm:cxn modelId="{676CB48D-A2F8-4D30-BBAF-29C22A504C49}" type="presOf" srcId="{DA65ACA9-CCBC-4451-89C9-1EC435E85292}" destId="{E47ED967-0B9C-4E2F-B556-61E9627A9CC5}" srcOrd="0" destOrd="0" presId="urn:microsoft.com/office/officeart/2005/8/layout/radial5"/>
    <dgm:cxn modelId="{B4683FE6-8616-4B3B-8CFE-9C10B5794844}" type="presOf" srcId="{EBDCDF77-70A4-48DA-BC6D-7BE9FF21AB20}" destId="{1743AAA6-A1C9-41B3-BE46-D38A537CC4A8}" srcOrd="1" destOrd="0" presId="urn:microsoft.com/office/officeart/2005/8/layout/radial5"/>
    <dgm:cxn modelId="{84C879DE-5DC8-42FE-95D6-82BB45D3344D}" srcId="{EE683310-8B29-47F2-BE94-CF15CE7ECE18}" destId="{034AC2A2-5F19-4937-B123-EB2C4C28B52E}" srcOrd="2" destOrd="0" parTransId="{EBDCDF77-70A4-48DA-BC6D-7BE9FF21AB20}" sibTransId="{8C645DB7-A3EA-4ECC-835B-CEAB4DA0764D}"/>
    <dgm:cxn modelId="{54B75988-8E7E-4D4A-93E9-51BE3D8D0F28}" type="presOf" srcId="{EE683310-8B29-47F2-BE94-CF15CE7ECE18}" destId="{6BB88DE6-B379-4A10-9B0C-20214936453E}" srcOrd="0" destOrd="0" presId="urn:microsoft.com/office/officeart/2005/8/layout/radial5"/>
    <dgm:cxn modelId="{85966608-128C-4CAF-A591-8BAD062CC991}" type="presOf" srcId="{5301A6F4-8FAE-4CBE-A887-E49147A1AAC0}" destId="{262FBB48-725C-4950-AC72-CD4F97A87524}" srcOrd="0" destOrd="0" presId="urn:microsoft.com/office/officeart/2005/8/layout/radial5"/>
    <dgm:cxn modelId="{40B67957-A218-4489-B073-C0C207C96893}" type="presOf" srcId="{5D1B3449-A0F1-4A63-89CD-AD974B60835F}" destId="{A0D8CED5-B78E-479B-A296-38657CC9AE8C}" srcOrd="0" destOrd="0" presId="urn:microsoft.com/office/officeart/2005/8/layout/radial5"/>
    <dgm:cxn modelId="{587186C9-BCA3-4B62-890B-36A80FD6CD65}" type="presOf" srcId="{366BF8E0-89C7-405F-AA17-BCC4269BC484}" destId="{A8D67B00-EF13-4791-920F-2846EB934BD5}" srcOrd="1" destOrd="0" presId="urn:microsoft.com/office/officeart/2005/8/layout/radial5"/>
    <dgm:cxn modelId="{FE1B9C3B-C056-4259-8C36-2E1A44EA9CBF}" type="presOf" srcId="{DCE939D9-AA31-4E67-8489-FA50CAB864AC}" destId="{193B0EBC-30E8-4123-A341-3EDB4D188C22}" srcOrd="0" destOrd="0" presId="urn:microsoft.com/office/officeart/2005/8/layout/radial5"/>
    <dgm:cxn modelId="{38AB00AA-6BCD-4C70-80A9-EDE2AEA2BBE5}" type="presOf" srcId="{2DD97ECB-3EE9-43CF-861B-00B1BFDD4976}" destId="{F21D5D0F-CA22-4BB6-BC48-2435AB81DC31}" srcOrd="0" destOrd="0" presId="urn:microsoft.com/office/officeart/2005/8/layout/radial5"/>
    <dgm:cxn modelId="{C8374295-024C-42C5-BBEE-FF3D47CE3434}" type="presOf" srcId="{22BA8BC0-DF97-4865-80F9-44C0F78D0F00}" destId="{291D3D98-1088-4411-9CA8-5879D8B1EE47}" srcOrd="0" destOrd="0" presId="urn:microsoft.com/office/officeart/2005/8/layout/radial5"/>
    <dgm:cxn modelId="{4950E63B-0434-42F9-8302-61404B97295F}" srcId="{EE683310-8B29-47F2-BE94-CF15CE7ECE18}" destId="{5301A6F4-8FAE-4CBE-A887-E49147A1AAC0}" srcOrd="3" destOrd="0" parTransId="{CE3195B1-D8FB-479F-B514-213D2441AE42}" sibTransId="{FC7D9D9F-FE60-43A5-BFFC-EF824323C5F5}"/>
    <dgm:cxn modelId="{F4141442-FD26-4E29-AA84-82F8133937EB}" srcId="{EE683310-8B29-47F2-BE94-CF15CE7ECE18}" destId="{DA65ACA9-CCBC-4451-89C9-1EC435E85292}" srcOrd="0" destOrd="0" parTransId="{5D1B3449-A0F1-4A63-89CD-AD974B60835F}" sibTransId="{F1179055-36EC-44DA-875E-50DC88545D82}"/>
    <dgm:cxn modelId="{E5358563-7673-4B15-8868-B39F8A4D11FF}" type="presOf" srcId="{7FA16AF0-7F43-425B-A5DD-32A6809B8FD4}" destId="{F4729D3F-C06C-4D43-9A89-5AA8E40CFC39}" srcOrd="0" destOrd="0" presId="urn:microsoft.com/office/officeart/2005/8/layout/radial5"/>
    <dgm:cxn modelId="{92AA6A24-0936-464C-A535-866045A93260}" srcId="{EE683310-8B29-47F2-BE94-CF15CE7ECE18}" destId="{2DD97ECB-3EE9-43CF-861B-00B1BFDD4976}" srcOrd="4" destOrd="0" parTransId="{366BF8E0-89C7-405F-AA17-BCC4269BC484}" sibTransId="{77FA8FE6-C99B-4812-A482-FBB6A42CF80C}"/>
    <dgm:cxn modelId="{2908C69F-5E6C-4652-9F11-493383CA1F00}" type="presOf" srcId="{5D1B3449-A0F1-4A63-89CD-AD974B60835F}" destId="{30A6D511-D0C7-40EE-A3F4-355193B0E592}" srcOrd="1" destOrd="0" presId="urn:microsoft.com/office/officeart/2005/8/layout/radial5"/>
    <dgm:cxn modelId="{C1BDAD47-8FD7-4326-B818-6FDB9964A458}" type="presOf" srcId="{CE3195B1-D8FB-479F-B514-213D2441AE42}" destId="{A64487A7-E4B5-4BF3-BA10-C9FABBFBA9BC}" srcOrd="1" destOrd="0" presId="urn:microsoft.com/office/officeart/2005/8/layout/radial5"/>
    <dgm:cxn modelId="{E696F882-E44A-43F2-BBB9-0F23934DFDCB}" srcId="{7FA16AF0-7F43-425B-A5DD-32A6809B8FD4}" destId="{632551A7-904A-4D69-B40C-BF72A3E8BCC7}" srcOrd="2" destOrd="0" parTransId="{D52B099B-850E-4598-928F-6BC457F978AC}" sibTransId="{3D325FCF-BC4D-417E-B05E-EAD2F2661E9A}"/>
    <dgm:cxn modelId="{0C705190-A464-44AC-887D-AAE836F39382}" type="presOf" srcId="{EBDCDF77-70A4-48DA-BC6D-7BE9FF21AB20}" destId="{116B0499-922E-42F4-ABA0-9E8E45721E59}" srcOrd="0" destOrd="0" presId="urn:microsoft.com/office/officeart/2005/8/layout/radial5"/>
    <dgm:cxn modelId="{AF9A5E63-ECA4-4C23-B856-8B5A96FB569C}" type="presParOf" srcId="{F4729D3F-C06C-4D43-9A89-5AA8E40CFC39}" destId="{6BB88DE6-B379-4A10-9B0C-20214936453E}" srcOrd="0" destOrd="0" presId="urn:microsoft.com/office/officeart/2005/8/layout/radial5"/>
    <dgm:cxn modelId="{DD7A6315-30A1-46EB-94FC-02CB4D9D6615}" type="presParOf" srcId="{F4729D3F-C06C-4D43-9A89-5AA8E40CFC39}" destId="{A0D8CED5-B78E-479B-A296-38657CC9AE8C}" srcOrd="1" destOrd="0" presId="urn:microsoft.com/office/officeart/2005/8/layout/radial5"/>
    <dgm:cxn modelId="{AD9503F4-C172-4171-B24F-DC695124F043}" type="presParOf" srcId="{A0D8CED5-B78E-479B-A296-38657CC9AE8C}" destId="{30A6D511-D0C7-40EE-A3F4-355193B0E592}" srcOrd="0" destOrd="0" presId="urn:microsoft.com/office/officeart/2005/8/layout/radial5"/>
    <dgm:cxn modelId="{EE6DC2E9-7E9A-4614-9929-F9ABA3AAA470}" type="presParOf" srcId="{F4729D3F-C06C-4D43-9A89-5AA8E40CFC39}" destId="{E47ED967-0B9C-4E2F-B556-61E9627A9CC5}" srcOrd="2" destOrd="0" presId="urn:microsoft.com/office/officeart/2005/8/layout/radial5"/>
    <dgm:cxn modelId="{8C269A68-D01B-4AE2-9D41-5DEB8764C0F5}" type="presParOf" srcId="{F4729D3F-C06C-4D43-9A89-5AA8E40CFC39}" destId="{291D3D98-1088-4411-9CA8-5879D8B1EE47}" srcOrd="3" destOrd="0" presId="urn:microsoft.com/office/officeart/2005/8/layout/radial5"/>
    <dgm:cxn modelId="{9F3DAFE9-D633-47B6-874D-D51CD9504CCC}" type="presParOf" srcId="{291D3D98-1088-4411-9CA8-5879D8B1EE47}" destId="{A669E232-2056-41BA-B3E4-C5262C9C05A1}" srcOrd="0" destOrd="0" presId="urn:microsoft.com/office/officeart/2005/8/layout/radial5"/>
    <dgm:cxn modelId="{3E0F2386-C27D-4192-B8B0-95A5280D42F3}" type="presParOf" srcId="{F4729D3F-C06C-4D43-9A89-5AA8E40CFC39}" destId="{193B0EBC-30E8-4123-A341-3EDB4D188C22}" srcOrd="4" destOrd="0" presId="urn:microsoft.com/office/officeart/2005/8/layout/radial5"/>
    <dgm:cxn modelId="{06BC42B3-9344-4273-90B0-8E5D71D33C8C}" type="presParOf" srcId="{F4729D3F-C06C-4D43-9A89-5AA8E40CFC39}" destId="{116B0499-922E-42F4-ABA0-9E8E45721E59}" srcOrd="5" destOrd="0" presId="urn:microsoft.com/office/officeart/2005/8/layout/radial5"/>
    <dgm:cxn modelId="{DB0BF238-5506-4427-B14A-DBAD1E007CA2}" type="presParOf" srcId="{116B0499-922E-42F4-ABA0-9E8E45721E59}" destId="{1743AAA6-A1C9-41B3-BE46-D38A537CC4A8}" srcOrd="0" destOrd="0" presId="urn:microsoft.com/office/officeart/2005/8/layout/radial5"/>
    <dgm:cxn modelId="{A97D48CE-6438-490E-B92B-999C2790BFC4}" type="presParOf" srcId="{F4729D3F-C06C-4D43-9A89-5AA8E40CFC39}" destId="{3DB9AEE9-5421-44FC-B244-1D869DB2D3DA}" srcOrd="6" destOrd="0" presId="urn:microsoft.com/office/officeart/2005/8/layout/radial5"/>
    <dgm:cxn modelId="{4ED648D8-FFF8-41CF-8F24-06F8E94FA718}" type="presParOf" srcId="{F4729D3F-C06C-4D43-9A89-5AA8E40CFC39}" destId="{6D563E33-799C-47FC-BA7A-934F8B220A2F}" srcOrd="7" destOrd="0" presId="urn:microsoft.com/office/officeart/2005/8/layout/radial5"/>
    <dgm:cxn modelId="{2A263A7E-9C0C-40CF-91C4-07F4DFC97867}" type="presParOf" srcId="{6D563E33-799C-47FC-BA7A-934F8B220A2F}" destId="{A64487A7-E4B5-4BF3-BA10-C9FABBFBA9BC}" srcOrd="0" destOrd="0" presId="urn:microsoft.com/office/officeart/2005/8/layout/radial5"/>
    <dgm:cxn modelId="{69A5A632-2EE0-4E9F-9081-5D116BF3BB43}" type="presParOf" srcId="{F4729D3F-C06C-4D43-9A89-5AA8E40CFC39}" destId="{262FBB48-725C-4950-AC72-CD4F97A87524}" srcOrd="8" destOrd="0" presId="urn:microsoft.com/office/officeart/2005/8/layout/radial5"/>
    <dgm:cxn modelId="{839E4E43-51C3-4681-A01F-631766982E7D}" type="presParOf" srcId="{F4729D3F-C06C-4D43-9A89-5AA8E40CFC39}" destId="{894C394F-B4E5-4F4A-914C-98A917E4B0A3}" srcOrd="9" destOrd="0" presId="urn:microsoft.com/office/officeart/2005/8/layout/radial5"/>
    <dgm:cxn modelId="{E986448E-1FFD-4BE0-A29A-922711BC034D}" type="presParOf" srcId="{894C394F-B4E5-4F4A-914C-98A917E4B0A3}" destId="{A8D67B00-EF13-4791-920F-2846EB934BD5}" srcOrd="0" destOrd="0" presId="urn:microsoft.com/office/officeart/2005/8/layout/radial5"/>
    <dgm:cxn modelId="{6B65A590-2810-43D7-8898-010CE5D51E43}" type="presParOf" srcId="{F4729D3F-C06C-4D43-9A89-5AA8E40CFC39}" destId="{F21D5D0F-CA22-4BB6-BC48-2435AB81DC31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393781-7121-4BDF-854A-7F5EBFA5577E}" type="doc">
      <dgm:prSet loTypeId="urn:microsoft.com/office/officeart/2005/8/layout/radial6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B97A340-CAEE-459E-B5F5-D64DB08EA48B}">
      <dgm:prSet phldrT="[Текст]" custT="1"/>
      <dgm:spPr/>
      <dgm:t>
        <a:bodyPr/>
        <a:lstStyle/>
        <a:p>
          <a:endParaRPr lang="ru-RU" sz="1800" b="1" dirty="0" smtClean="0">
            <a:latin typeface="Arial" pitchFamily="34" charset="0"/>
            <a:cs typeface="Arial" pitchFamily="34" charset="0"/>
          </a:endParaRPr>
        </a:p>
        <a:p>
          <a:endParaRPr lang="ru-RU" sz="1800" b="1" dirty="0" smtClean="0">
            <a:latin typeface="Arial" pitchFamily="34" charset="0"/>
            <a:cs typeface="Arial" pitchFamily="34" charset="0"/>
          </a:endParaRPr>
        </a:p>
        <a:p>
          <a:endParaRPr lang="ru-RU" sz="1800" b="1" dirty="0" smtClean="0">
            <a:latin typeface="Arial" pitchFamily="34" charset="0"/>
            <a:cs typeface="Arial" pitchFamily="34" charset="0"/>
          </a:endParaRPr>
        </a:p>
        <a:p>
          <a:endParaRPr lang="ru-RU" sz="1800" b="1" dirty="0" smtClean="0">
            <a:latin typeface="Arial" pitchFamily="34" charset="0"/>
            <a:cs typeface="Arial" pitchFamily="34" charset="0"/>
          </a:endParaRPr>
        </a:p>
        <a:p>
          <a:r>
            <a:rPr lang="ru-RU" sz="1800" b="1" dirty="0" smtClean="0">
              <a:latin typeface="Arial" pitchFamily="34" charset="0"/>
              <a:cs typeface="Arial" pitchFamily="34" charset="0"/>
            </a:rPr>
            <a:t>Вариативность режимов дня</a:t>
          </a:r>
          <a:endParaRPr lang="ru-RU" sz="1800" b="1" dirty="0">
            <a:latin typeface="Arial" pitchFamily="34" charset="0"/>
            <a:cs typeface="Arial" pitchFamily="34" charset="0"/>
          </a:endParaRPr>
        </a:p>
      </dgm:t>
    </dgm:pt>
    <dgm:pt modelId="{8E85E0FC-6EB9-4D54-B6E3-58D6DF05E70E}" type="parTrans" cxnId="{27368E08-71F2-47A3-B26B-02BAD2093700}">
      <dgm:prSet/>
      <dgm:spPr/>
      <dgm:t>
        <a:bodyPr/>
        <a:lstStyle/>
        <a:p>
          <a:endParaRPr lang="ru-RU"/>
        </a:p>
      </dgm:t>
    </dgm:pt>
    <dgm:pt modelId="{B46890EF-787C-47A2-BF14-0F2AA1FE5F26}" type="sibTrans" cxnId="{27368E08-71F2-47A3-B26B-02BAD2093700}">
      <dgm:prSet/>
      <dgm:spPr/>
      <dgm:t>
        <a:bodyPr/>
        <a:lstStyle/>
        <a:p>
          <a:endParaRPr lang="ru-RU"/>
        </a:p>
      </dgm:t>
    </dgm:pt>
    <dgm:pt modelId="{BA8469E8-7B75-4F83-97DD-CE18088A2839}">
      <dgm:prSet phldrT="[Текст]" custT="1"/>
      <dgm:spPr/>
      <dgm:t>
        <a:bodyPr/>
        <a:lstStyle/>
        <a:p>
          <a:endParaRPr lang="ru-RU" sz="1600" b="1" dirty="0" smtClean="0">
            <a:latin typeface="Arial" pitchFamily="34" charset="0"/>
            <a:cs typeface="Arial" pitchFamily="34" charset="0"/>
          </a:endParaRPr>
        </a:p>
        <a:p>
          <a:endParaRPr lang="ru-RU" sz="1600" b="1" dirty="0" smtClean="0">
            <a:latin typeface="Arial" pitchFamily="34" charset="0"/>
            <a:cs typeface="Arial" pitchFamily="34" charset="0"/>
          </a:endParaRPr>
        </a:p>
        <a:p>
          <a:endParaRPr lang="ru-RU" sz="1600" b="1" dirty="0" smtClean="0">
            <a:latin typeface="Arial" pitchFamily="34" charset="0"/>
            <a:cs typeface="Arial" pitchFamily="34" charset="0"/>
          </a:endParaRPr>
        </a:p>
        <a:p>
          <a:endParaRPr lang="ru-RU" sz="1600" b="1" dirty="0" smtClean="0">
            <a:latin typeface="Arial" pitchFamily="34" charset="0"/>
            <a:cs typeface="Arial" pitchFamily="34" charset="0"/>
          </a:endParaRPr>
        </a:p>
        <a:p>
          <a:r>
            <a:rPr lang="ru-RU" sz="1400" b="1" dirty="0" smtClean="0">
              <a:latin typeface="Arial" pitchFamily="34" charset="0"/>
              <a:cs typeface="Arial" pitchFamily="34" charset="0"/>
            </a:rPr>
            <a:t>Адаптационный режим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C9A74F1E-BBC3-4943-BAB8-9DEF22A86D93}" type="parTrans" cxnId="{04D89988-6C4E-48F3-88A7-5667D3033BFC}">
      <dgm:prSet/>
      <dgm:spPr/>
      <dgm:t>
        <a:bodyPr/>
        <a:lstStyle/>
        <a:p>
          <a:endParaRPr lang="ru-RU"/>
        </a:p>
      </dgm:t>
    </dgm:pt>
    <dgm:pt modelId="{62A51111-51EF-430D-B16A-C83EA6087D9B}" type="sibTrans" cxnId="{04D89988-6C4E-48F3-88A7-5667D3033BFC}">
      <dgm:prSet/>
      <dgm:spPr/>
      <dgm:t>
        <a:bodyPr/>
        <a:lstStyle/>
        <a:p>
          <a:endParaRPr lang="ru-RU"/>
        </a:p>
      </dgm:t>
    </dgm:pt>
    <dgm:pt modelId="{B81EDACF-D678-418F-B4B3-9424528744BD}">
      <dgm:prSet phldrT="[Текст]" custT="1"/>
      <dgm:spPr/>
      <dgm:t>
        <a:bodyPr/>
        <a:lstStyle/>
        <a:p>
          <a:endParaRPr lang="ru-RU" sz="1600" b="1" dirty="0" smtClean="0">
            <a:latin typeface="Arial" pitchFamily="34" charset="0"/>
            <a:cs typeface="Arial" pitchFamily="34" charset="0"/>
          </a:endParaRPr>
        </a:p>
        <a:p>
          <a:endParaRPr lang="ru-RU" sz="1600" b="1" dirty="0" smtClean="0">
            <a:latin typeface="Arial" pitchFamily="34" charset="0"/>
            <a:cs typeface="Arial" pitchFamily="34" charset="0"/>
          </a:endParaRPr>
        </a:p>
        <a:p>
          <a:endParaRPr lang="ru-RU" sz="1600" b="1" dirty="0" smtClean="0">
            <a:latin typeface="Arial" pitchFamily="34" charset="0"/>
            <a:cs typeface="Arial" pitchFamily="34" charset="0"/>
          </a:endParaRPr>
        </a:p>
        <a:p>
          <a:r>
            <a:rPr lang="ru-RU" sz="1400" b="1" dirty="0" smtClean="0">
              <a:latin typeface="Arial" pitchFamily="34" charset="0"/>
              <a:cs typeface="Arial" pitchFamily="34" charset="0"/>
            </a:rPr>
            <a:t>Режим дня на теплое время года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51420840-9967-4EF8-AB6C-40AF29A1AAFD}" type="parTrans" cxnId="{66F9D4AE-EA09-42C8-BC6A-0CEDD6022A49}">
      <dgm:prSet/>
      <dgm:spPr/>
      <dgm:t>
        <a:bodyPr/>
        <a:lstStyle/>
        <a:p>
          <a:endParaRPr lang="ru-RU"/>
        </a:p>
      </dgm:t>
    </dgm:pt>
    <dgm:pt modelId="{ACE41083-AAF6-47D5-9482-1D31601A125B}" type="sibTrans" cxnId="{66F9D4AE-EA09-42C8-BC6A-0CEDD6022A49}">
      <dgm:prSet/>
      <dgm:spPr/>
      <dgm:t>
        <a:bodyPr/>
        <a:lstStyle/>
        <a:p>
          <a:endParaRPr lang="ru-RU"/>
        </a:p>
      </dgm:t>
    </dgm:pt>
    <dgm:pt modelId="{6122CF3B-F232-4FAD-8F92-1AAC53086C2E}">
      <dgm:prSet phldrT="[Текст]" custT="1"/>
      <dgm:spPr/>
      <dgm:t>
        <a:bodyPr/>
        <a:lstStyle/>
        <a:p>
          <a:endParaRPr lang="ru-RU" sz="1400" b="1" dirty="0" smtClean="0">
            <a:latin typeface="Arial" pitchFamily="34" charset="0"/>
            <a:cs typeface="Arial" pitchFamily="34" charset="0"/>
          </a:endParaRPr>
        </a:p>
        <a:p>
          <a:endParaRPr lang="ru-RU" sz="1400" b="1" dirty="0" smtClean="0">
            <a:latin typeface="Arial" pitchFamily="34" charset="0"/>
            <a:cs typeface="Arial" pitchFamily="34" charset="0"/>
          </a:endParaRPr>
        </a:p>
        <a:p>
          <a:endParaRPr lang="ru-RU" sz="1400" b="1" dirty="0" smtClean="0">
            <a:latin typeface="Arial" pitchFamily="34" charset="0"/>
            <a:cs typeface="Arial" pitchFamily="34" charset="0"/>
          </a:endParaRPr>
        </a:p>
        <a:p>
          <a:endParaRPr lang="ru-RU" sz="1400" b="1" dirty="0" smtClean="0">
            <a:latin typeface="Arial" pitchFamily="34" charset="0"/>
            <a:cs typeface="Arial" pitchFamily="34" charset="0"/>
          </a:endParaRPr>
        </a:p>
        <a:p>
          <a:r>
            <a:rPr lang="ru-RU" sz="1400" b="1" dirty="0" smtClean="0">
              <a:latin typeface="Arial" pitchFamily="34" charset="0"/>
              <a:cs typeface="Arial" pitchFamily="34" charset="0"/>
            </a:rPr>
            <a:t>Режим дня на холодное время года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223141E9-FA79-4972-B94A-18DE269587AC}" type="parTrans" cxnId="{07CA2772-23BE-4ECA-896F-AD0528BF42AC}">
      <dgm:prSet/>
      <dgm:spPr/>
      <dgm:t>
        <a:bodyPr/>
        <a:lstStyle/>
        <a:p>
          <a:endParaRPr lang="ru-RU"/>
        </a:p>
      </dgm:t>
    </dgm:pt>
    <dgm:pt modelId="{E65A137C-49C9-403B-929F-12C59500E656}" type="sibTrans" cxnId="{07CA2772-23BE-4ECA-896F-AD0528BF42AC}">
      <dgm:prSet/>
      <dgm:spPr/>
      <dgm:t>
        <a:bodyPr/>
        <a:lstStyle/>
        <a:p>
          <a:endParaRPr lang="ru-RU"/>
        </a:p>
      </dgm:t>
    </dgm:pt>
    <dgm:pt modelId="{2ED0C3D5-1A64-46C3-BDC1-4670FEF78DA6}">
      <dgm:prSet phldrT="[Текст]" custT="1"/>
      <dgm:spPr/>
      <dgm:t>
        <a:bodyPr/>
        <a:lstStyle/>
        <a:p>
          <a:endParaRPr lang="ru-RU" sz="1400" b="1" dirty="0" smtClean="0">
            <a:latin typeface="Arial" pitchFamily="34" charset="0"/>
            <a:cs typeface="Arial" pitchFamily="34" charset="0"/>
          </a:endParaRPr>
        </a:p>
        <a:p>
          <a:endParaRPr lang="ru-RU" sz="1400" b="1" dirty="0" smtClean="0">
            <a:latin typeface="Arial" pitchFamily="34" charset="0"/>
            <a:cs typeface="Arial" pitchFamily="34" charset="0"/>
          </a:endParaRPr>
        </a:p>
        <a:p>
          <a:endParaRPr lang="ru-RU" sz="1400" b="1" dirty="0" smtClean="0">
            <a:latin typeface="Arial" pitchFamily="34" charset="0"/>
            <a:cs typeface="Arial" pitchFamily="34" charset="0"/>
          </a:endParaRPr>
        </a:p>
        <a:p>
          <a:endParaRPr lang="ru-RU" sz="1400" b="1" dirty="0" smtClean="0">
            <a:latin typeface="Arial" pitchFamily="34" charset="0"/>
            <a:cs typeface="Arial" pitchFamily="34" charset="0"/>
          </a:endParaRPr>
        </a:p>
        <a:p>
          <a:r>
            <a:rPr lang="ru-RU" sz="1400" b="1" dirty="0" smtClean="0">
              <a:latin typeface="Arial" pitchFamily="34" charset="0"/>
              <a:cs typeface="Arial" pitchFamily="34" charset="0"/>
            </a:rPr>
            <a:t>Каникулярный режим дня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F06C0846-94BA-496F-9CA5-A1E4FA63B7AD}" type="parTrans" cxnId="{26FD16EC-CE68-4863-8709-2FFF062AC9A7}">
      <dgm:prSet/>
      <dgm:spPr/>
      <dgm:t>
        <a:bodyPr/>
        <a:lstStyle/>
        <a:p>
          <a:endParaRPr lang="ru-RU"/>
        </a:p>
      </dgm:t>
    </dgm:pt>
    <dgm:pt modelId="{DAA3ABC9-73AE-4A24-A8A4-90421012336B}" type="sibTrans" cxnId="{26FD16EC-CE68-4863-8709-2FFF062AC9A7}">
      <dgm:prSet/>
      <dgm:spPr/>
      <dgm:t>
        <a:bodyPr/>
        <a:lstStyle/>
        <a:p>
          <a:endParaRPr lang="ru-RU"/>
        </a:p>
      </dgm:t>
    </dgm:pt>
    <dgm:pt modelId="{C37BF8D5-616D-4BA5-A009-2A322B74D6D9}">
      <dgm:prSet phldrT="[Текст]" phldr="1"/>
      <dgm:spPr/>
      <dgm:t>
        <a:bodyPr/>
        <a:lstStyle/>
        <a:p>
          <a:endParaRPr lang="ru-RU"/>
        </a:p>
      </dgm:t>
    </dgm:pt>
    <dgm:pt modelId="{A4462A51-1E0E-4F24-8734-49212907793F}" type="parTrans" cxnId="{D8179015-B285-4007-A011-6A73FC4AB877}">
      <dgm:prSet/>
      <dgm:spPr/>
      <dgm:t>
        <a:bodyPr/>
        <a:lstStyle/>
        <a:p>
          <a:endParaRPr lang="ru-RU"/>
        </a:p>
      </dgm:t>
    </dgm:pt>
    <dgm:pt modelId="{EC5BBBD1-F195-4CE1-B41F-CFEC44F22C29}" type="sibTrans" cxnId="{D8179015-B285-4007-A011-6A73FC4AB877}">
      <dgm:prSet/>
      <dgm:spPr/>
      <dgm:t>
        <a:bodyPr/>
        <a:lstStyle/>
        <a:p>
          <a:endParaRPr lang="ru-RU"/>
        </a:p>
      </dgm:t>
    </dgm:pt>
    <dgm:pt modelId="{4067D5A2-D75E-4E88-8C43-481ED571041B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1600" b="1" dirty="0" smtClean="0">
            <a:latin typeface="Arial" pitchFamily="34" charset="0"/>
            <a:cs typeface="Arial" pitchFamily="34" charset="0"/>
          </a:endParaRPr>
        </a:p>
        <a:p>
          <a:endParaRPr lang="ru-RU" sz="1600" b="1" dirty="0" smtClean="0">
            <a:latin typeface="Arial" pitchFamily="34" charset="0"/>
            <a:cs typeface="Arial" pitchFamily="34" charset="0"/>
          </a:endParaRPr>
        </a:p>
        <a:p>
          <a:endParaRPr lang="ru-RU" sz="1600" b="1" dirty="0" smtClean="0">
            <a:latin typeface="Arial" pitchFamily="34" charset="0"/>
            <a:cs typeface="Arial" pitchFamily="34" charset="0"/>
          </a:endParaRPr>
        </a:p>
        <a:p>
          <a:r>
            <a:rPr lang="ru-RU" sz="1400" b="1" smtClean="0">
              <a:latin typeface="Arial" pitchFamily="34" charset="0"/>
              <a:cs typeface="Arial" pitchFamily="34" charset="0"/>
            </a:rPr>
            <a:t>Режим </a:t>
          </a:r>
          <a:r>
            <a:rPr lang="ru-RU" sz="1400" b="1" dirty="0" smtClean="0">
              <a:latin typeface="Arial" pitchFamily="34" charset="0"/>
              <a:cs typeface="Arial" pitchFamily="34" charset="0"/>
            </a:rPr>
            <a:t>дня на случай плохой погоды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D7C07FC4-0057-4BBD-85F9-0363DFE4B057}" type="parTrans" cxnId="{A9523031-1BBF-4240-8B7C-0C46756C9F6D}">
      <dgm:prSet/>
      <dgm:spPr/>
      <dgm:t>
        <a:bodyPr/>
        <a:lstStyle/>
        <a:p>
          <a:endParaRPr lang="ru-RU"/>
        </a:p>
      </dgm:t>
    </dgm:pt>
    <dgm:pt modelId="{FB3518A8-5D80-4F68-A8A1-9DBF0223218B}" type="sibTrans" cxnId="{A9523031-1BBF-4240-8B7C-0C46756C9F6D}">
      <dgm:prSet/>
      <dgm:spPr/>
      <dgm:t>
        <a:bodyPr/>
        <a:lstStyle/>
        <a:p>
          <a:endParaRPr lang="ru-RU"/>
        </a:p>
      </dgm:t>
    </dgm:pt>
    <dgm:pt modelId="{7C26FC46-8736-4738-B1F4-452F8AC0D42C}" type="pres">
      <dgm:prSet presAssocID="{54393781-7121-4BDF-854A-7F5EBFA5577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3E8A3F6-2C50-413F-858E-6E3C35317B74}" type="pres">
      <dgm:prSet presAssocID="{3B97A340-CAEE-459E-B5F5-D64DB08EA48B}" presName="centerShape" presStyleLbl="node0" presStyleIdx="0" presStyleCnt="1" custScaleX="112470" custLinFactNeighborX="-1497" custLinFactNeighborY="1344"/>
      <dgm:spPr/>
      <dgm:t>
        <a:bodyPr/>
        <a:lstStyle/>
        <a:p>
          <a:endParaRPr lang="ru-RU"/>
        </a:p>
      </dgm:t>
    </dgm:pt>
    <dgm:pt modelId="{24B9A846-4938-4FA2-BE23-888EC029AD8A}" type="pres">
      <dgm:prSet presAssocID="{BA8469E8-7B75-4F83-97DD-CE18088A2839}" presName="node" presStyleLbl="node1" presStyleIdx="0" presStyleCnt="5" custScaleX="149101" custRadScaleRad="104494" custRadScaleInc="15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0F0D48-1707-4CEC-A71B-B18FF643EB8A}" type="pres">
      <dgm:prSet presAssocID="{BA8469E8-7B75-4F83-97DD-CE18088A2839}" presName="dummy" presStyleCnt="0"/>
      <dgm:spPr/>
    </dgm:pt>
    <dgm:pt modelId="{DDD6FDF1-3847-46CF-B6B9-170C7A136C0A}" type="pres">
      <dgm:prSet presAssocID="{62A51111-51EF-430D-B16A-C83EA6087D9B}" presName="sibTrans" presStyleLbl="sibTrans2D1" presStyleIdx="0" presStyleCnt="5"/>
      <dgm:spPr/>
      <dgm:t>
        <a:bodyPr/>
        <a:lstStyle/>
        <a:p>
          <a:endParaRPr lang="ru-RU"/>
        </a:p>
      </dgm:t>
    </dgm:pt>
    <dgm:pt modelId="{CC925AB8-8703-435E-B988-DC6F0DF4E2FF}" type="pres">
      <dgm:prSet presAssocID="{B81EDACF-D678-418F-B4B3-9424528744BD}" presName="node" presStyleLbl="node1" presStyleIdx="1" presStyleCnt="5" custScaleX="145392" custScaleY="116807" custRadScaleRad="103138" custRadScaleInc="79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AC21B9-1DF6-4C4C-86A1-D23D071D17B6}" type="pres">
      <dgm:prSet presAssocID="{B81EDACF-D678-418F-B4B3-9424528744BD}" presName="dummy" presStyleCnt="0"/>
      <dgm:spPr/>
    </dgm:pt>
    <dgm:pt modelId="{F17C5AF0-AC99-4B2F-9229-319BDD0D256B}" type="pres">
      <dgm:prSet presAssocID="{ACE41083-AAF6-47D5-9482-1D31601A125B}" presName="sibTrans" presStyleLbl="sibTrans2D1" presStyleIdx="1" presStyleCnt="5"/>
      <dgm:spPr/>
      <dgm:t>
        <a:bodyPr/>
        <a:lstStyle/>
        <a:p>
          <a:endParaRPr lang="ru-RU"/>
        </a:p>
      </dgm:t>
    </dgm:pt>
    <dgm:pt modelId="{29D1573D-8F0A-4E81-A2E5-A2403CC8F5CB}" type="pres">
      <dgm:prSet presAssocID="{6122CF3B-F232-4FAD-8F92-1AAC53086C2E}" presName="node" presStyleLbl="node1" presStyleIdx="2" presStyleCnt="5" custScaleX="150608" custRadScaleRad="110778" custRadScaleInc="-409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2855F2-DD55-4151-A185-ED13475129B6}" type="pres">
      <dgm:prSet presAssocID="{6122CF3B-F232-4FAD-8F92-1AAC53086C2E}" presName="dummy" presStyleCnt="0"/>
      <dgm:spPr/>
    </dgm:pt>
    <dgm:pt modelId="{A84F4DA4-9B40-4121-8D6D-89320D4AA81F}" type="pres">
      <dgm:prSet presAssocID="{E65A137C-49C9-403B-929F-12C59500E656}" presName="sibTrans" presStyleLbl="sibTrans2D1" presStyleIdx="2" presStyleCnt="5"/>
      <dgm:spPr/>
      <dgm:t>
        <a:bodyPr/>
        <a:lstStyle/>
        <a:p>
          <a:endParaRPr lang="ru-RU"/>
        </a:p>
      </dgm:t>
    </dgm:pt>
    <dgm:pt modelId="{68925507-9831-4C05-A338-54F048E1245C}" type="pres">
      <dgm:prSet presAssocID="{2ED0C3D5-1A64-46C3-BDC1-4670FEF78DA6}" presName="node" presStyleLbl="node1" presStyleIdx="3" presStyleCnt="5" custScaleX="151633" custRadScaleRad="109283" custRadScaleInc="377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7FDA4B-0236-49D1-B1BD-D7FDAAE756C5}" type="pres">
      <dgm:prSet presAssocID="{2ED0C3D5-1A64-46C3-BDC1-4670FEF78DA6}" presName="dummy" presStyleCnt="0"/>
      <dgm:spPr/>
    </dgm:pt>
    <dgm:pt modelId="{BBF22773-78A5-4A6E-A0F3-BEADD5A29EA1}" type="pres">
      <dgm:prSet presAssocID="{DAA3ABC9-73AE-4A24-A8A4-90421012336B}" presName="sibTrans" presStyleLbl="sibTrans2D1" presStyleIdx="3" presStyleCnt="5"/>
      <dgm:spPr/>
      <dgm:t>
        <a:bodyPr/>
        <a:lstStyle/>
        <a:p>
          <a:endParaRPr lang="ru-RU"/>
        </a:p>
      </dgm:t>
    </dgm:pt>
    <dgm:pt modelId="{2648F88D-2C74-49AA-B4EA-126040B21DB1}" type="pres">
      <dgm:prSet presAssocID="{4067D5A2-D75E-4E88-8C43-481ED571041B}" presName="node" presStyleLbl="node1" presStyleIdx="4" presStyleCnt="5" custScaleX="150748" custRadScaleRad="109400" custRadScaleInc="-183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E0D778-A37D-4592-9CC2-56E2D7049D5A}" type="pres">
      <dgm:prSet presAssocID="{4067D5A2-D75E-4E88-8C43-481ED571041B}" presName="dummy" presStyleCnt="0"/>
      <dgm:spPr/>
    </dgm:pt>
    <dgm:pt modelId="{3FFB5C77-CC10-4ECC-B72C-2CC838DF7B05}" type="pres">
      <dgm:prSet presAssocID="{FB3518A8-5D80-4F68-A8A1-9DBF0223218B}" presName="sibTrans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7551C0B4-D780-44C7-90D6-DC502FF16136}" type="presOf" srcId="{2ED0C3D5-1A64-46C3-BDC1-4670FEF78DA6}" destId="{68925507-9831-4C05-A338-54F048E1245C}" srcOrd="0" destOrd="0" presId="urn:microsoft.com/office/officeart/2005/8/layout/radial6"/>
    <dgm:cxn modelId="{A9523031-1BBF-4240-8B7C-0C46756C9F6D}" srcId="{3B97A340-CAEE-459E-B5F5-D64DB08EA48B}" destId="{4067D5A2-D75E-4E88-8C43-481ED571041B}" srcOrd="4" destOrd="0" parTransId="{D7C07FC4-0057-4BBD-85F9-0363DFE4B057}" sibTransId="{FB3518A8-5D80-4F68-A8A1-9DBF0223218B}"/>
    <dgm:cxn modelId="{15CE7439-0901-479A-A6AD-D3ABCAB4CA48}" type="presOf" srcId="{6122CF3B-F232-4FAD-8F92-1AAC53086C2E}" destId="{29D1573D-8F0A-4E81-A2E5-A2403CC8F5CB}" srcOrd="0" destOrd="0" presId="urn:microsoft.com/office/officeart/2005/8/layout/radial6"/>
    <dgm:cxn modelId="{EDF71C72-DF5B-43F9-AB44-D0A4F6E261BA}" type="presOf" srcId="{B81EDACF-D678-418F-B4B3-9424528744BD}" destId="{CC925AB8-8703-435E-B988-DC6F0DF4E2FF}" srcOrd="0" destOrd="0" presId="urn:microsoft.com/office/officeart/2005/8/layout/radial6"/>
    <dgm:cxn modelId="{3F78770E-0732-4CBD-BC18-7C2434A7E28B}" type="presOf" srcId="{62A51111-51EF-430D-B16A-C83EA6087D9B}" destId="{DDD6FDF1-3847-46CF-B6B9-170C7A136C0A}" srcOrd="0" destOrd="0" presId="urn:microsoft.com/office/officeart/2005/8/layout/radial6"/>
    <dgm:cxn modelId="{27AF8B49-DA98-4778-BC34-6D4697D01A36}" type="presOf" srcId="{FB3518A8-5D80-4F68-A8A1-9DBF0223218B}" destId="{3FFB5C77-CC10-4ECC-B72C-2CC838DF7B05}" srcOrd="0" destOrd="0" presId="urn:microsoft.com/office/officeart/2005/8/layout/radial6"/>
    <dgm:cxn modelId="{07CA2772-23BE-4ECA-896F-AD0528BF42AC}" srcId="{3B97A340-CAEE-459E-B5F5-D64DB08EA48B}" destId="{6122CF3B-F232-4FAD-8F92-1AAC53086C2E}" srcOrd="2" destOrd="0" parTransId="{223141E9-FA79-4972-B94A-18DE269587AC}" sibTransId="{E65A137C-49C9-403B-929F-12C59500E656}"/>
    <dgm:cxn modelId="{27368E08-71F2-47A3-B26B-02BAD2093700}" srcId="{54393781-7121-4BDF-854A-7F5EBFA5577E}" destId="{3B97A340-CAEE-459E-B5F5-D64DB08EA48B}" srcOrd="0" destOrd="0" parTransId="{8E85E0FC-6EB9-4D54-B6E3-58D6DF05E70E}" sibTransId="{B46890EF-787C-47A2-BF14-0F2AA1FE5F26}"/>
    <dgm:cxn modelId="{C9717EB1-721A-43C6-9DC1-6AEB13F19E23}" type="presOf" srcId="{DAA3ABC9-73AE-4A24-A8A4-90421012336B}" destId="{BBF22773-78A5-4A6E-A0F3-BEADD5A29EA1}" srcOrd="0" destOrd="0" presId="urn:microsoft.com/office/officeart/2005/8/layout/radial6"/>
    <dgm:cxn modelId="{66F9D4AE-EA09-42C8-BC6A-0CEDD6022A49}" srcId="{3B97A340-CAEE-459E-B5F5-D64DB08EA48B}" destId="{B81EDACF-D678-418F-B4B3-9424528744BD}" srcOrd="1" destOrd="0" parTransId="{51420840-9967-4EF8-AB6C-40AF29A1AAFD}" sibTransId="{ACE41083-AAF6-47D5-9482-1D31601A125B}"/>
    <dgm:cxn modelId="{04D89988-6C4E-48F3-88A7-5667D3033BFC}" srcId="{3B97A340-CAEE-459E-B5F5-D64DB08EA48B}" destId="{BA8469E8-7B75-4F83-97DD-CE18088A2839}" srcOrd="0" destOrd="0" parTransId="{C9A74F1E-BBC3-4943-BAB8-9DEF22A86D93}" sibTransId="{62A51111-51EF-430D-B16A-C83EA6087D9B}"/>
    <dgm:cxn modelId="{9E3651EE-91AE-4077-A4F4-612DFD53CEBE}" type="presOf" srcId="{ACE41083-AAF6-47D5-9482-1D31601A125B}" destId="{F17C5AF0-AC99-4B2F-9229-319BDD0D256B}" srcOrd="0" destOrd="0" presId="urn:microsoft.com/office/officeart/2005/8/layout/radial6"/>
    <dgm:cxn modelId="{7F96B3E9-AB0B-4D36-A438-8D2F79E65257}" type="presOf" srcId="{3B97A340-CAEE-459E-B5F5-D64DB08EA48B}" destId="{E3E8A3F6-2C50-413F-858E-6E3C35317B74}" srcOrd="0" destOrd="0" presId="urn:microsoft.com/office/officeart/2005/8/layout/radial6"/>
    <dgm:cxn modelId="{F88F7859-7CC6-4598-8403-FD100B202017}" type="presOf" srcId="{BA8469E8-7B75-4F83-97DD-CE18088A2839}" destId="{24B9A846-4938-4FA2-BE23-888EC029AD8A}" srcOrd="0" destOrd="0" presId="urn:microsoft.com/office/officeart/2005/8/layout/radial6"/>
    <dgm:cxn modelId="{33F4C74B-3899-4560-80A1-1E9C4E66BA4F}" type="presOf" srcId="{54393781-7121-4BDF-854A-7F5EBFA5577E}" destId="{7C26FC46-8736-4738-B1F4-452F8AC0D42C}" srcOrd="0" destOrd="0" presId="urn:microsoft.com/office/officeart/2005/8/layout/radial6"/>
    <dgm:cxn modelId="{96D66AC8-F34D-4FC2-97D7-18AB17C43711}" type="presOf" srcId="{4067D5A2-D75E-4E88-8C43-481ED571041B}" destId="{2648F88D-2C74-49AA-B4EA-126040B21DB1}" srcOrd="0" destOrd="0" presId="urn:microsoft.com/office/officeart/2005/8/layout/radial6"/>
    <dgm:cxn modelId="{34A74A8F-00BA-480D-9854-3E98E82EA8E2}" type="presOf" srcId="{E65A137C-49C9-403B-929F-12C59500E656}" destId="{A84F4DA4-9B40-4121-8D6D-89320D4AA81F}" srcOrd="0" destOrd="0" presId="urn:microsoft.com/office/officeart/2005/8/layout/radial6"/>
    <dgm:cxn modelId="{D8179015-B285-4007-A011-6A73FC4AB877}" srcId="{54393781-7121-4BDF-854A-7F5EBFA5577E}" destId="{C37BF8D5-616D-4BA5-A009-2A322B74D6D9}" srcOrd="1" destOrd="0" parTransId="{A4462A51-1E0E-4F24-8734-49212907793F}" sibTransId="{EC5BBBD1-F195-4CE1-B41F-CFEC44F22C29}"/>
    <dgm:cxn modelId="{26FD16EC-CE68-4863-8709-2FFF062AC9A7}" srcId="{3B97A340-CAEE-459E-B5F5-D64DB08EA48B}" destId="{2ED0C3D5-1A64-46C3-BDC1-4670FEF78DA6}" srcOrd="3" destOrd="0" parTransId="{F06C0846-94BA-496F-9CA5-A1E4FA63B7AD}" sibTransId="{DAA3ABC9-73AE-4A24-A8A4-90421012336B}"/>
    <dgm:cxn modelId="{14DB8AE1-51FC-4A96-A394-E6DAE060C0D7}" type="presParOf" srcId="{7C26FC46-8736-4738-B1F4-452F8AC0D42C}" destId="{E3E8A3F6-2C50-413F-858E-6E3C35317B74}" srcOrd="0" destOrd="0" presId="urn:microsoft.com/office/officeart/2005/8/layout/radial6"/>
    <dgm:cxn modelId="{F4C1F4C8-6087-455C-8BF2-62D9286890CD}" type="presParOf" srcId="{7C26FC46-8736-4738-B1F4-452F8AC0D42C}" destId="{24B9A846-4938-4FA2-BE23-888EC029AD8A}" srcOrd="1" destOrd="0" presId="urn:microsoft.com/office/officeart/2005/8/layout/radial6"/>
    <dgm:cxn modelId="{2C2795AA-8588-4DB3-957D-A9BD15553680}" type="presParOf" srcId="{7C26FC46-8736-4738-B1F4-452F8AC0D42C}" destId="{EE0F0D48-1707-4CEC-A71B-B18FF643EB8A}" srcOrd="2" destOrd="0" presId="urn:microsoft.com/office/officeart/2005/8/layout/radial6"/>
    <dgm:cxn modelId="{055D6DF8-4340-41D0-A1C9-118F5FF09587}" type="presParOf" srcId="{7C26FC46-8736-4738-B1F4-452F8AC0D42C}" destId="{DDD6FDF1-3847-46CF-B6B9-170C7A136C0A}" srcOrd="3" destOrd="0" presId="urn:microsoft.com/office/officeart/2005/8/layout/radial6"/>
    <dgm:cxn modelId="{B9692FD9-5930-4020-AF7D-3368D135C60C}" type="presParOf" srcId="{7C26FC46-8736-4738-B1F4-452F8AC0D42C}" destId="{CC925AB8-8703-435E-B988-DC6F0DF4E2FF}" srcOrd="4" destOrd="0" presId="urn:microsoft.com/office/officeart/2005/8/layout/radial6"/>
    <dgm:cxn modelId="{C1DD1E76-95CD-488B-99B7-A1CFA5CD2FF1}" type="presParOf" srcId="{7C26FC46-8736-4738-B1F4-452F8AC0D42C}" destId="{04AC21B9-1DF6-4C4C-86A1-D23D071D17B6}" srcOrd="5" destOrd="0" presId="urn:microsoft.com/office/officeart/2005/8/layout/radial6"/>
    <dgm:cxn modelId="{7AA5B947-86B6-4510-9EAF-30E1BAB78A45}" type="presParOf" srcId="{7C26FC46-8736-4738-B1F4-452F8AC0D42C}" destId="{F17C5AF0-AC99-4B2F-9229-319BDD0D256B}" srcOrd="6" destOrd="0" presId="urn:microsoft.com/office/officeart/2005/8/layout/radial6"/>
    <dgm:cxn modelId="{A114AD8A-79B4-45EC-8123-91833689AA33}" type="presParOf" srcId="{7C26FC46-8736-4738-B1F4-452F8AC0D42C}" destId="{29D1573D-8F0A-4E81-A2E5-A2403CC8F5CB}" srcOrd="7" destOrd="0" presId="urn:microsoft.com/office/officeart/2005/8/layout/radial6"/>
    <dgm:cxn modelId="{76544BE8-6706-4192-9747-D5F092594785}" type="presParOf" srcId="{7C26FC46-8736-4738-B1F4-452F8AC0D42C}" destId="{FA2855F2-DD55-4151-A185-ED13475129B6}" srcOrd="8" destOrd="0" presId="urn:microsoft.com/office/officeart/2005/8/layout/radial6"/>
    <dgm:cxn modelId="{C85039E9-005A-4C13-BE9D-8EAA727DAD55}" type="presParOf" srcId="{7C26FC46-8736-4738-B1F4-452F8AC0D42C}" destId="{A84F4DA4-9B40-4121-8D6D-89320D4AA81F}" srcOrd="9" destOrd="0" presId="urn:microsoft.com/office/officeart/2005/8/layout/radial6"/>
    <dgm:cxn modelId="{501C47BB-46E7-4FCE-90FB-A7507F145383}" type="presParOf" srcId="{7C26FC46-8736-4738-B1F4-452F8AC0D42C}" destId="{68925507-9831-4C05-A338-54F048E1245C}" srcOrd="10" destOrd="0" presId="urn:microsoft.com/office/officeart/2005/8/layout/radial6"/>
    <dgm:cxn modelId="{7D74110D-DEBC-4CA2-AEA0-25C64E72FD7C}" type="presParOf" srcId="{7C26FC46-8736-4738-B1F4-452F8AC0D42C}" destId="{C67FDA4B-0236-49D1-B1BD-D7FDAAE756C5}" srcOrd="11" destOrd="0" presId="urn:microsoft.com/office/officeart/2005/8/layout/radial6"/>
    <dgm:cxn modelId="{1709E51D-6274-41E1-AD78-B6E0AE3921E6}" type="presParOf" srcId="{7C26FC46-8736-4738-B1F4-452F8AC0D42C}" destId="{BBF22773-78A5-4A6E-A0F3-BEADD5A29EA1}" srcOrd="12" destOrd="0" presId="urn:microsoft.com/office/officeart/2005/8/layout/radial6"/>
    <dgm:cxn modelId="{9648828D-A067-4F45-90E4-F7A1E490151D}" type="presParOf" srcId="{7C26FC46-8736-4738-B1F4-452F8AC0D42C}" destId="{2648F88D-2C74-49AA-B4EA-126040B21DB1}" srcOrd="13" destOrd="0" presId="urn:microsoft.com/office/officeart/2005/8/layout/radial6"/>
    <dgm:cxn modelId="{2E240A26-7F3B-4529-911B-BFF1203A27C8}" type="presParOf" srcId="{7C26FC46-8736-4738-B1F4-452F8AC0D42C}" destId="{B0E0D778-A37D-4592-9CC2-56E2D7049D5A}" srcOrd="14" destOrd="0" presId="urn:microsoft.com/office/officeart/2005/8/layout/radial6"/>
    <dgm:cxn modelId="{614380CD-24E8-40BC-A134-F1860FD6208E}" type="presParOf" srcId="{7C26FC46-8736-4738-B1F4-452F8AC0D42C}" destId="{3FFB5C77-CC10-4ECC-B72C-2CC838DF7B05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38F804D-1395-4026-8112-04875791C6DF}" type="doc">
      <dgm:prSet loTypeId="urn:microsoft.com/office/officeart/2005/8/layout/funnel1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12E5E85-FD8D-43E5-A8C6-8C69F4075894}">
      <dgm:prSet phldrT="[Текст]" custT="1"/>
      <dgm:spPr/>
      <dgm:t>
        <a:bodyPr/>
        <a:lstStyle/>
        <a:p>
          <a:r>
            <a:rPr lang="ru-RU" sz="1800" b="1" dirty="0" smtClean="0">
              <a:latin typeface="Arial" pitchFamily="34" charset="0"/>
              <a:cs typeface="Arial" pitchFamily="34" charset="0"/>
            </a:rPr>
            <a:t>Знакомство с истоками русской культуры</a:t>
          </a:r>
          <a:endParaRPr lang="ru-RU" sz="1800" b="1" dirty="0">
            <a:latin typeface="Arial" pitchFamily="34" charset="0"/>
            <a:cs typeface="Arial" pitchFamily="34" charset="0"/>
          </a:endParaRPr>
        </a:p>
      </dgm:t>
    </dgm:pt>
    <dgm:pt modelId="{84A38B5E-1D08-4397-BA45-253F941764E1}" type="parTrans" cxnId="{24574BBC-FCB8-4483-9490-91807E0EA405}">
      <dgm:prSet/>
      <dgm:spPr/>
      <dgm:t>
        <a:bodyPr/>
        <a:lstStyle/>
        <a:p>
          <a:endParaRPr lang="ru-RU"/>
        </a:p>
      </dgm:t>
    </dgm:pt>
    <dgm:pt modelId="{DFF87CA8-5246-41A7-83E6-D958B5BFD846}" type="sibTrans" cxnId="{24574BBC-FCB8-4483-9490-91807E0EA405}">
      <dgm:prSet/>
      <dgm:spPr/>
      <dgm:t>
        <a:bodyPr/>
        <a:lstStyle/>
        <a:p>
          <a:endParaRPr lang="ru-RU"/>
        </a:p>
      </dgm:t>
    </dgm:pt>
    <dgm:pt modelId="{BF3B6E18-4587-462D-ADC3-A9B34C45C44F}">
      <dgm:prSet phldrT="[Текст]" custT="1"/>
      <dgm:spPr/>
      <dgm:t>
        <a:bodyPr/>
        <a:lstStyle/>
        <a:p>
          <a:r>
            <a:rPr lang="ru-RU" sz="1400" b="1" smtClean="0">
              <a:latin typeface="Arial" pitchFamily="34" charset="0"/>
              <a:cs typeface="Arial" pitchFamily="34" charset="0"/>
            </a:rPr>
            <a:t>Реализация проекта </a:t>
          </a:r>
          <a:r>
            <a:rPr lang="ru-RU" sz="1400" b="1" dirty="0" smtClean="0">
              <a:latin typeface="Arial" pitchFamily="34" charset="0"/>
              <a:cs typeface="Arial" pitchFamily="34" charset="0"/>
            </a:rPr>
            <a:t>«Педагог ребенок –родитель-социальные партнеры»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697D7A11-E08F-4E99-AFA6-1B215A17218F}" type="parTrans" cxnId="{52C584A1-F50F-4076-A753-1BE03F103029}">
      <dgm:prSet/>
      <dgm:spPr/>
      <dgm:t>
        <a:bodyPr/>
        <a:lstStyle/>
        <a:p>
          <a:endParaRPr lang="ru-RU"/>
        </a:p>
      </dgm:t>
    </dgm:pt>
    <dgm:pt modelId="{4E3E4312-90E1-4A77-9809-C7A92A5BC870}" type="sibTrans" cxnId="{52C584A1-F50F-4076-A753-1BE03F103029}">
      <dgm:prSet/>
      <dgm:spPr/>
      <dgm:t>
        <a:bodyPr/>
        <a:lstStyle/>
        <a:p>
          <a:endParaRPr lang="ru-RU"/>
        </a:p>
      </dgm:t>
    </dgm:pt>
    <dgm:pt modelId="{0F061E42-0D1A-4DB8-A4BC-90B27227B72F}">
      <dgm:prSet phldrT="[Текст]" custT="1"/>
      <dgm:spPr/>
      <dgm:t>
        <a:bodyPr/>
        <a:lstStyle/>
        <a:p>
          <a:r>
            <a:rPr lang="ru-RU" sz="1800" b="1" dirty="0" smtClean="0">
              <a:latin typeface="Arial" pitchFamily="34" charset="0"/>
              <a:cs typeface="Arial" pitchFamily="34" charset="0"/>
            </a:rPr>
            <a:t>Инклюзивное образование</a:t>
          </a:r>
          <a:endParaRPr lang="ru-RU" sz="1800" b="1" dirty="0">
            <a:latin typeface="Arial" pitchFamily="34" charset="0"/>
            <a:cs typeface="Arial" pitchFamily="34" charset="0"/>
          </a:endParaRPr>
        </a:p>
      </dgm:t>
    </dgm:pt>
    <dgm:pt modelId="{27B73AE3-50AE-43D4-B299-934B468D3304}" type="parTrans" cxnId="{A6558225-8FCD-4A3E-9772-ED08F5BA48DC}">
      <dgm:prSet/>
      <dgm:spPr/>
      <dgm:t>
        <a:bodyPr/>
        <a:lstStyle/>
        <a:p>
          <a:endParaRPr lang="ru-RU"/>
        </a:p>
      </dgm:t>
    </dgm:pt>
    <dgm:pt modelId="{6DA75200-6F9B-41C3-A749-3AEB537BE1FD}" type="sibTrans" cxnId="{A6558225-8FCD-4A3E-9772-ED08F5BA48DC}">
      <dgm:prSet/>
      <dgm:spPr/>
      <dgm:t>
        <a:bodyPr/>
        <a:lstStyle/>
        <a:p>
          <a:endParaRPr lang="ru-RU"/>
        </a:p>
      </dgm:t>
    </dgm:pt>
    <dgm:pt modelId="{88747387-0B79-4AF8-B772-423A12356A8B}">
      <dgm:prSet phldrT="[Текст]" custT="1"/>
      <dgm:spPr/>
      <dgm:t>
        <a:bodyPr/>
        <a:lstStyle/>
        <a:p>
          <a:r>
            <a:rPr lang="ru-RU" sz="28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rPr>
            <a:t>Региональный компонент</a:t>
          </a:r>
          <a:endParaRPr lang="ru-RU" sz="28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B8ACD8FA-C3A1-4100-9B69-799D4F688BEA}" type="parTrans" cxnId="{66353B36-EB6F-4629-BBE0-F86B39B3BF58}">
      <dgm:prSet/>
      <dgm:spPr/>
      <dgm:t>
        <a:bodyPr/>
        <a:lstStyle/>
        <a:p>
          <a:endParaRPr lang="ru-RU"/>
        </a:p>
      </dgm:t>
    </dgm:pt>
    <dgm:pt modelId="{73E64C5E-62F1-4833-B00A-5FC2EF9D92F5}" type="sibTrans" cxnId="{66353B36-EB6F-4629-BBE0-F86B39B3BF58}">
      <dgm:prSet/>
      <dgm:spPr/>
      <dgm:t>
        <a:bodyPr/>
        <a:lstStyle/>
        <a:p>
          <a:endParaRPr lang="ru-RU"/>
        </a:p>
      </dgm:t>
    </dgm:pt>
    <dgm:pt modelId="{AFB42ADD-D235-4B8C-AE20-00538328357C}" type="pres">
      <dgm:prSet presAssocID="{A38F804D-1395-4026-8112-04875791C6DF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6F196A-95F3-4F1D-93FB-EF8B1180230F}" type="pres">
      <dgm:prSet presAssocID="{A38F804D-1395-4026-8112-04875791C6DF}" presName="ellipse" presStyleLbl="trBgShp" presStyleIdx="0" presStyleCnt="1" custLinFactNeighborX="1392" custLinFactNeighborY="-8395"/>
      <dgm:spPr/>
    </dgm:pt>
    <dgm:pt modelId="{8464C32A-2447-47A7-BD01-08FA3C2D4FB7}" type="pres">
      <dgm:prSet presAssocID="{A38F804D-1395-4026-8112-04875791C6DF}" presName="arrow1" presStyleLbl="fgShp" presStyleIdx="0" presStyleCnt="1"/>
      <dgm:spPr/>
    </dgm:pt>
    <dgm:pt modelId="{E757BF7E-119E-4807-B63A-8BC7A1A69768}" type="pres">
      <dgm:prSet presAssocID="{A38F804D-1395-4026-8112-04875791C6DF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94E8E5-DEC5-474B-AA36-FD8D178E06C3}" type="pres">
      <dgm:prSet presAssocID="{BF3B6E18-4587-462D-ADC3-A9B34C45C44F}" presName="item1" presStyleLbl="node1" presStyleIdx="0" presStyleCnt="3" custScaleX="192273" custLinFactNeighborX="-16516" custLinFactNeighborY="195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BDA584-334D-4B39-B02A-8BFB7E08EAF7}" type="pres">
      <dgm:prSet presAssocID="{0F061E42-0D1A-4DB8-A4BC-90B27227B72F}" presName="item2" presStyleLbl="node1" presStyleIdx="1" presStyleCnt="3" custScaleX="152934" custScaleY="104566" custLinFactNeighborX="-18499" custLinFactNeighborY="-102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5F0AF0-C8AB-4E47-9785-8D50350F68C2}" type="pres">
      <dgm:prSet presAssocID="{88747387-0B79-4AF8-B772-423A12356A8B}" presName="item3" presStyleLbl="node1" presStyleIdx="2" presStyleCnt="3" custScaleX="163471" custScaleY="104453" custLinFactNeighborX="19941" custLinFactNeighborY="89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9C0F16-B3EA-4CDF-9395-3600E3F9B93C}" type="pres">
      <dgm:prSet presAssocID="{A38F804D-1395-4026-8112-04875791C6DF}" presName="funnel" presStyleLbl="trAlignAcc1" presStyleIdx="0" presStyleCnt="1" custScaleX="135838" custLinFactNeighborX="-1951" custLinFactNeighborY="10849"/>
      <dgm:spPr/>
    </dgm:pt>
  </dgm:ptLst>
  <dgm:cxnLst>
    <dgm:cxn modelId="{FF2948D6-B804-4D3E-AF8D-AE76421BFA13}" type="presOf" srcId="{BF3B6E18-4587-462D-ADC3-A9B34C45C44F}" destId="{DDBDA584-334D-4B39-B02A-8BFB7E08EAF7}" srcOrd="0" destOrd="0" presId="urn:microsoft.com/office/officeart/2005/8/layout/funnel1"/>
    <dgm:cxn modelId="{40839345-9EBD-448A-8B2B-0511958F0310}" type="presOf" srcId="{0F061E42-0D1A-4DB8-A4BC-90B27227B72F}" destId="{DF94E8E5-DEC5-474B-AA36-FD8D178E06C3}" srcOrd="0" destOrd="0" presId="urn:microsoft.com/office/officeart/2005/8/layout/funnel1"/>
    <dgm:cxn modelId="{09C23409-820A-4070-9D4B-0C7C8A18C4B9}" type="presOf" srcId="{C12E5E85-FD8D-43E5-A8C6-8C69F4075894}" destId="{3F5F0AF0-C8AB-4E47-9785-8D50350F68C2}" srcOrd="0" destOrd="0" presId="urn:microsoft.com/office/officeart/2005/8/layout/funnel1"/>
    <dgm:cxn modelId="{24574BBC-FCB8-4483-9490-91807E0EA405}" srcId="{A38F804D-1395-4026-8112-04875791C6DF}" destId="{C12E5E85-FD8D-43E5-A8C6-8C69F4075894}" srcOrd="0" destOrd="0" parTransId="{84A38B5E-1D08-4397-BA45-253F941764E1}" sibTransId="{DFF87CA8-5246-41A7-83E6-D958B5BFD846}"/>
    <dgm:cxn modelId="{66353B36-EB6F-4629-BBE0-F86B39B3BF58}" srcId="{A38F804D-1395-4026-8112-04875791C6DF}" destId="{88747387-0B79-4AF8-B772-423A12356A8B}" srcOrd="3" destOrd="0" parTransId="{B8ACD8FA-C3A1-4100-9B69-799D4F688BEA}" sibTransId="{73E64C5E-62F1-4833-B00A-5FC2EF9D92F5}"/>
    <dgm:cxn modelId="{0B8487F5-5C60-4DB3-A2C1-A50B2FC2E9BA}" type="presOf" srcId="{A38F804D-1395-4026-8112-04875791C6DF}" destId="{AFB42ADD-D235-4B8C-AE20-00538328357C}" srcOrd="0" destOrd="0" presId="urn:microsoft.com/office/officeart/2005/8/layout/funnel1"/>
    <dgm:cxn modelId="{52C584A1-F50F-4076-A753-1BE03F103029}" srcId="{A38F804D-1395-4026-8112-04875791C6DF}" destId="{BF3B6E18-4587-462D-ADC3-A9B34C45C44F}" srcOrd="1" destOrd="0" parTransId="{697D7A11-E08F-4E99-AFA6-1B215A17218F}" sibTransId="{4E3E4312-90E1-4A77-9809-C7A92A5BC870}"/>
    <dgm:cxn modelId="{3B2B2163-7313-47AF-AEA4-35F7CC12AF5E}" type="presOf" srcId="{88747387-0B79-4AF8-B772-423A12356A8B}" destId="{E757BF7E-119E-4807-B63A-8BC7A1A69768}" srcOrd="0" destOrd="0" presId="urn:microsoft.com/office/officeart/2005/8/layout/funnel1"/>
    <dgm:cxn modelId="{A6558225-8FCD-4A3E-9772-ED08F5BA48DC}" srcId="{A38F804D-1395-4026-8112-04875791C6DF}" destId="{0F061E42-0D1A-4DB8-A4BC-90B27227B72F}" srcOrd="2" destOrd="0" parTransId="{27B73AE3-50AE-43D4-B299-934B468D3304}" sibTransId="{6DA75200-6F9B-41C3-A749-3AEB537BE1FD}"/>
    <dgm:cxn modelId="{D9585544-5899-4CD9-B18C-4701395D429A}" type="presParOf" srcId="{AFB42ADD-D235-4B8C-AE20-00538328357C}" destId="{D86F196A-95F3-4F1D-93FB-EF8B1180230F}" srcOrd="0" destOrd="0" presId="urn:microsoft.com/office/officeart/2005/8/layout/funnel1"/>
    <dgm:cxn modelId="{3DF1A61B-5AE5-4198-A3A5-75DF4F8CD801}" type="presParOf" srcId="{AFB42ADD-D235-4B8C-AE20-00538328357C}" destId="{8464C32A-2447-47A7-BD01-08FA3C2D4FB7}" srcOrd="1" destOrd="0" presId="urn:microsoft.com/office/officeart/2005/8/layout/funnel1"/>
    <dgm:cxn modelId="{D7EA8E7F-7FC7-43F2-BAC3-6CC27F9928F3}" type="presParOf" srcId="{AFB42ADD-D235-4B8C-AE20-00538328357C}" destId="{E757BF7E-119E-4807-B63A-8BC7A1A69768}" srcOrd="2" destOrd="0" presId="urn:microsoft.com/office/officeart/2005/8/layout/funnel1"/>
    <dgm:cxn modelId="{AADEEF4E-4663-4F1B-8597-1C55837D0E2D}" type="presParOf" srcId="{AFB42ADD-D235-4B8C-AE20-00538328357C}" destId="{DF94E8E5-DEC5-474B-AA36-FD8D178E06C3}" srcOrd="3" destOrd="0" presId="urn:microsoft.com/office/officeart/2005/8/layout/funnel1"/>
    <dgm:cxn modelId="{B602F324-1291-40B6-AA93-504E434451E6}" type="presParOf" srcId="{AFB42ADD-D235-4B8C-AE20-00538328357C}" destId="{DDBDA584-334D-4B39-B02A-8BFB7E08EAF7}" srcOrd="4" destOrd="0" presId="urn:microsoft.com/office/officeart/2005/8/layout/funnel1"/>
    <dgm:cxn modelId="{1225AD5B-0EF1-42ED-8C9D-D1A3535ECCFF}" type="presParOf" srcId="{AFB42ADD-D235-4B8C-AE20-00538328357C}" destId="{3F5F0AF0-C8AB-4E47-9785-8D50350F68C2}" srcOrd="5" destOrd="0" presId="urn:microsoft.com/office/officeart/2005/8/layout/funnel1"/>
    <dgm:cxn modelId="{4CC693E7-A8E0-4C34-84E1-F0B793F55DED}" type="presParOf" srcId="{AFB42ADD-D235-4B8C-AE20-00538328357C}" destId="{6B9C0F16-B3EA-4CDF-9395-3600E3F9B93C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34ABEC-1E3B-47B6-A0AB-983CFDB8D248}" type="datetimeFigureOut">
              <a:rPr lang="ru-RU" smtClean="0"/>
              <a:pPr/>
              <a:t>22.10.2018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631A89-DEEF-4DFC-922B-4902C2D9A42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5744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31A89-DEEF-4DFC-922B-4902C2D9A42F}" type="slidenum">
              <a:rPr lang="ru-RU" smtClean="0"/>
              <a:pPr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4098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22.10.2018</a:t>
            </a:fld>
            <a:endParaRPr lang="ru-RU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22.10.2018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22.10.2018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22.10.2018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22.10.2018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22.10.2018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22.10.2018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22.10.2018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22.10.2018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22.10.2018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22.10.2018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22.10.2018</a:t>
            </a:fld>
            <a:endParaRPr lang="ru-RU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22.10.2018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22.10.2018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22.10.2018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22.10.2018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22.10.2018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22.10.2018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22.10.2018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22.10.2018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22.10.2018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22.10.2018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22.10.2018</a:t>
            </a:fld>
            <a:endParaRPr lang="ru-R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22.10.2018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22.10.2018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22.10.2018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22.10.2018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22.10.2018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22.10.2018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22.10.2018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772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22.10.2018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35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22.10.2018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400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22.10.2018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86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22.10.2018</a:t>
            </a:fld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22.10.2018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583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22.10.2018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23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22.10.2018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220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22.10.2018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73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22.10.2018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064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22.10.2018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72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22.10.2018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29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22.10.2018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00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22.10.2018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23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22.10.2018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47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22.10.2018</a:t>
            </a:fld>
            <a:endParaRPr lang="ru-RU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22.10.2018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27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22.10.2018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35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22.10.2018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37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22.10.2018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30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22.10.2018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22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22.10.2018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10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22.10.2018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905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22.10.2018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22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22.10.2018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45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22.10.2018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85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22.10.2018</a:t>
            </a:fld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22.10.2018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37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22.10.2018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5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22.10.2018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55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22.10.2018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86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22.10.2018</a:t>
            </a:fld>
            <a:endParaRPr lang="ru-RU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22.10.2018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22.10.2018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9.xml"/><Relationship Id="rId9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6.xml"/><Relationship Id="rId9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4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53.xml"/><Relationship Id="rId9" Type="http://schemas.openxmlformats.org/officeDocument/2006/relationships/image" Target="../media/image1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heme" Target="../theme/theme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1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60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pPr/>
              <a:t>22.10.2018</a:t>
            </a:fld>
            <a:endParaRPr lang="ru-RU" dirty="0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22.10.2018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22.10.2018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22.10.2018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22.10.2018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22.10.2018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215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22.10.2018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558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22.10.2018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192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22.10.2018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721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20.png"/><Relationship Id="rId3" Type="http://schemas.openxmlformats.org/officeDocument/2006/relationships/image" Target="../media/image11.png"/><Relationship Id="rId7" Type="http://schemas.openxmlformats.org/officeDocument/2006/relationships/diagramColors" Target="../diagrams/colors1.xml"/><Relationship Id="rId12" Type="http://schemas.openxmlformats.org/officeDocument/2006/relationships/image" Target="../media/image19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8.gif"/><Relationship Id="rId5" Type="http://schemas.openxmlformats.org/officeDocument/2006/relationships/diagramLayout" Target="../diagrams/layout1.xml"/><Relationship Id="rId15" Type="http://schemas.openxmlformats.org/officeDocument/2006/relationships/image" Target="../media/image22.gif"/><Relationship Id="rId10" Type="http://schemas.openxmlformats.org/officeDocument/2006/relationships/image" Target="../media/image17.gif"/><Relationship Id="rId4" Type="http://schemas.openxmlformats.org/officeDocument/2006/relationships/diagramData" Target="../diagrams/data1.xml"/><Relationship Id="rId9" Type="http://schemas.openxmlformats.org/officeDocument/2006/relationships/image" Target="../media/image8.png"/><Relationship Id="rId1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gif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image" Target="../media/image27.gif"/><Relationship Id="rId3" Type="http://schemas.openxmlformats.org/officeDocument/2006/relationships/image" Target="../media/image11.png"/><Relationship Id="rId7" Type="http://schemas.openxmlformats.org/officeDocument/2006/relationships/diagramColors" Target="../diagrams/colors2.xml"/><Relationship Id="rId12" Type="http://schemas.openxmlformats.org/officeDocument/2006/relationships/image" Target="../media/image26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25.png"/><Relationship Id="rId5" Type="http://schemas.openxmlformats.org/officeDocument/2006/relationships/diagramLayout" Target="../diagrams/layout2.xml"/><Relationship Id="rId15" Type="http://schemas.openxmlformats.org/officeDocument/2006/relationships/image" Target="../media/image8.png"/><Relationship Id="rId10" Type="http://schemas.openxmlformats.org/officeDocument/2006/relationships/image" Target="../media/image24.gif"/><Relationship Id="rId4" Type="http://schemas.openxmlformats.org/officeDocument/2006/relationships/diagramData" Target="../diagrams/data2.xml"/><Relationship Id="rId9" Type="http://schemas.openxmlformats.org/officeDocument/2006/relationships/image" Target="../media/image23.gif"/><Relationship Id="rId14" Type="http://schemas.openxmlformats.org/officeDocument/2006/relationships/image" Target="../media/image28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2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hyperlink" Target="http://dou4sun.ru/" TargetMode="External"/><Relationship Id="rId4" Type="http://schemas.openxmlformats.org/officeDocument/2006/relationships/hyperlink" Target="mailto:dou4sun@mail.ru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16.wmf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3" Type="http://schemas.openxmlformats.org/officeDocument/2006/relationships/image" Target="../media/image8.png"/><Relationship Id="rId7" Type="http://schemas.openxmlformats.org/officeDocument/2006/relationships/image" Target="../media/image3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31.gif"/><Relationship Id="rId4" Type="http://schemas.openxmlformats.org/officeDocument/2006/relationships/image" Target="../media/image30.gif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34.png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gif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firo.ru/wp-content/uploads/2014/02/Nischeva.pdf" TargetMode="External"/><Relationship Id="rId5" Type="http://schemas.openxmlformats.org/officeDocument/2006/relationships/hyperlink" Target="http://www.firo.ru/?page_id=11684" TargetMode="Externa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wmf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rcRect/>
          <a:stretch/>
        </p:blipFill>
        <p:spPr>
          <a:xfrm>
            <a:off x="7894345" y="0"/>
            <a:ext cx="1342740" cy="148319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423" y="4654043"/>
            <a:ext cx="3277756" cy="19449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88640"/>
            <a:ext cx="2016105" cy="14401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860859" y="188640"/>
            <a:ext cx="7704856" cy="680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                                                    </a:t>
            </a:r>
            <a:endParaRPr kumimoji="0" lang="ru-RU" sz="6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2400" b="1" i="0" u="none" strike="noStrike" normalizeH="0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Образовательная программа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дошкольного образования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«РАВНЫЕ ВОЗМОЖНОСТИ»</a:t>
            </a:r>
            <a:endParaRPr kumimoji="0" lang="ru-RU" sz="2400" b="1" i="0" u="none" strike="noStrike" normalizeH="0" baseline="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n w="11430">
                  <a:noFill/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Государственного </a:t>
            </a:r>
            <a:r>
              <a:rPr lang="ru-RU" sz="2400" b="1" dirty="0">
                <a:ln w="11430">
                  <a:noFill/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бюджетного дошкольного образовательного учреждения </a:t>
            </a:r>
            <a:endParaRPr lang="ru-RU" sz="2400" b="1" dirty="0" smtClean="0">
              <a:ln w="11430">
                <a:noFill/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n w="11430">
                  <a:noFill/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детский </a:t>
            </a:r>
            <a:r>
              <a:rPr lang="ru-RU" sz="2400" b="1" dirty="0">
                <a:ln w="11430">
                  <a:noFill/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сад № 4</a:t>
            </a:r>
            <a:r>
              <a:rPr lang="ru-RU" sz="2400" b="1" dirty="0" smtClean="0">
                <a:ln w="11430">
                  <a:noFill/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комбинированного вида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n w="11430">
                  <a:noFill/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Кронштадтского района </a:t>
            </a:r>
            <a:r>
              <a:rPr lang="ru-RU" sz="2400" b="1" dirty="0" smtClean="0">
                <a:ln w="11430">
                  <a:noFill/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Санкт-Петербурга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ln w="11430">
                  <a:noFill/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н</a:t>
            </a:r>
            <a:r>
              <a:rPr lang="ru-RU" sz="1600" b="1" dirty="0">
                <a:ln w="11430">
                  <a:noFill/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а 2018 – 2019 учебный год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n w="11430">
                  <a:noFill/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lang="ru-RU" sz="1600" b="1" dirty="0" smtClean="0">
                <a:ln w="11430">
                  <a:noFill/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в новой редакции </a:t>
            </a:r>
            <a:r>
              <a:rPr lang="ru-RU" sz="1600" b="1" dirty="0">
                <a:ln w="11430">
                  <a:noFill/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на </a:t>
            </a:r>
            <a:r>
              <a:rPr lang="ru-RU" sz="1600" b="1" dirty="0" smtClean="0">
                <a:ln w="11430">
                  <a:noFill/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01.09.2018 </a:t>
            </a:r>
            <a:r>
              <a:rPr lang="ru-RU" sz="1600" b="1" dirty="0">
                <a:ln w="11430">
                  <a:noFill/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г. </a:t>
            </a:r>
            <a:endParaRPr lang="ru-RU" sz="1600" b="1" dirty="0" smtClean="0">
              <a:ln w="11430">
                <a:noFill/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n w="11430">
                  <a:noFill/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в </a:t>
            </a:r>
            <a:r>
              <a:rPr lang="ru-RU" sz="1600" b="1" dirty="0">
                <a:ln w="11430">
                  <a:noFill/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соответствии с федеральным государственным </a:t>
            </a:r>
            <a:endParaRPr lang="ru-RU" sz="1600" b="1" dirty="0" smtClean="0">
              <a:ln w="11430">
                <a:noFill/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n w="11430">
                  <a:noFill/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образовательным </a:t>
            </a:r>
            <a:r>
              <a:rPr lang="ru-RU" sz="1600" b="1" dirty="0">
                <a:ln w="11430">
                  <a:noFill/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стандартом дошкольного образования)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6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01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941" y="-29766"/>
            <a:ext cx="2110661" cy="1568925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205310833"/>
              </p:ext>
            </p:extLst>
          </p:nvPr>
        </p:nvGraphicFramePr>
        <p:xfrm>
          <a:off x="1" y="0"/>
          <a:ext cx="8965436" cy="64037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775" y="-849"/>
            <a:ext cx="1296144" cy="9735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88640"/>
            <a:ext cx="1111111" cy="11247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018" y="4624442"/>
            <a:ext cx="1241401" cy="102148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644929"/>
            <a:ext cx="1323576" cy="111180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692" y="2381302"/>
            <a:ext cx="1106616" cy="1264704"/>
          </a:xfrm>
          <a:prstGeom prst="rect">
            <a:avLst/>
          </a:prstGeom>
        </p:spPr>
      </p:pic>
      <p:pic>
        <p:nvPicPr>
          <p:cNvPr id="12" name="Рисунок 11" descr="&amp;Pcy;&amp;rcy;&amp;icy;&amp;ocy;&amp;rcy;&amp;icy;&amp;tcy;&amp;iecy;&amp;tcy;&amp;ncy;&amp;ocy;&amp;iecy; &amp;ncy;&amp;acy;&amp;pcy;&amp;rcy;&amp;acy;&amp;vcy;&amp;lcy;&amp;iecy;&amp;ncy;&amp;icy;&amp;iecy;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72816"/>
            <a:ext cx="1010137" cy="1008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692305"/>
            <a:ext cx="1144273" cy="1080856"/>
          </a:xfrm>
          <a:prstGeom prst="rect">
            <a:avLst/>
          </a:prstGeom>
        </p:spPr>
      </p:pic>
      <p:pic>
        <p:nvPicPr>
          <p:cNvPr id="21" name="Рисунок 20" descr="&amp;Pcy;&amp;rcy;&amp;icy;&amp;ocy;&amp;rcy;&amp;icy;&amp;tcy;&amp;iecy;&amp;tcy;&amp;ncy;&amp;ocy;&amp;iecy; &amp;ncy;&amp;acy;&amp;pcy;&amp;rcy;&amp;acy;&amp;vcy;&amp;lcy;&amp;iecy;&amp;ncy;&amp;icy;&amp;iecy;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29844" y="11709746"/>
            <a:ext cx="1010137" cy="1008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Рисунок 21" descr="&amp;Pcy;&amp;rcy;&amp;icy;&amp;ocy;&amp;rcy;&amp;icy;&amp;tcy;&amp;iecy;&amp;tcy;&amp;ncy;&amp;ocy;&amp;iecy; &amp;ncy;&amp;acy;&amp;pcy;&amp;rcy;&amp;acy;&amp;vcy;&amp;lcy;&amp;iecy;&amp;ncy;&amp;icy;&amp;iecy;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89494" y="13340501"/>
            <a:ext cx="1010137" cy="1008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 descr="&amp;Pcy;&amp;rcy;&amp;icy;&amp;ocy;&amp;rcy;&amp;icy;&amp;tcy;&amp;iecy;&amp;tcy;&amp;ncy;&amp;ocy;&amp;iecy; &amp;ncy;&amp;acy;&amp;pcy;&amp;rcy;&amp;acy;&amp;vcy;&amp;lcy;&amp;iecy;&amp;ncy;&amp;icy;&amp;iecy;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49144" y="14971256"/>
            <a:ext cx="1010137" cy="10081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559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1" y="91540"/>
            <a:ext cx="1657605" cy="123215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92526" y="91540"/>
            <a:ext cx="6264696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lvl="0" algn="ctr">
              <a:defRPr/>
            </a:pPr>
            <a:r>
              <a:rPr lang="ru-RU" sz="2000" b="1" kern="0" cap="all" dirty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Содержание </a:t>
            </a:r>
            <a:r>
              <a:rPr lang="ru-RU" sz="2000" b="1" kern="0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ОП </a:t>
            </a:r>
            <a:r>
              <a:rPr lang="ru-RU" sz="2000" b="1" kern="0" cap="all" dirty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ДО обеспечивает развитие личности, мотивации и способностей детей 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3694447" y="3727641"/>
            <a:ext cx="1458263" cy="504056"/>
          </a:xfrm>
          <a:prstGeom prst="rect">
            <a:avLst/>
          </a:prstGeom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Речевое</a:t>
            </a:r>
          </a:p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развитие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43206" y="4464716"/>
            <a:ext cx="449246" cy="1800199"/>
          </a:xfrm>
          <a:prstGeom prst="rect">
            <a:avLst/>
          </a:prstGeom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Развитие познавательно-исследовательской деятельности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130356" y="4400530"/>
            <a:ext cx="536999" cy="2079091"/>
          </a:xfrm>
          <a:prstGeom prst="rect">
            <a:avLst/>
          </a:prstGeom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Формирование 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элементарных  математических представлений</a:t>
            </a:r>
            <a:endParaRPr 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874485" y="4445735"/>
            <a:ext cx="449246" cy="1787334"/>
          </a:xfrm>
          <a:prstGeom prst="rect">
            <a:avLst/>
          </a:prstGeom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Ознакомление с миром природы, социальным миром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445414" y="4437112"/>
            <a:ext cx="449246" cy="1808068"/>
          </a:xfrm>
          <a:prstGeom prst="rect">
            <a:avLst/>
          </a:prstGeom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" rtlCol="0" anchor="ctr"/>
          <a:lstStyle/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Ознакомление с предметным миром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774100" y="4453534"/>
            <a:ext cx="449246" cy="1808068"/>
          </a:xfrm>
          <a:prstGeom prst="rect">
            <a:avLst/>
          </a:prstGeom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Развитие речи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4423579" y="4457846"/>
            <a:ext cx="836394" cy="1799444"/>
          </a:xfrm>
          <a:prstGeom prst="rect">
            <a:avLst/>
          </a:prstGeom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Чтение </a:t>
            </a:r>
          </a:p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Художественной</a:t>
            </a:r>
          </a:p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литератур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431020" y="4441424"/>
            <a:ext cx="449246" cy="1799444"/>
          </a:xfrm>
          <a:prstGeom prst="rect">
            <a:avLst/>
          </a:prstGeom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Самообслуживание, трудовое воспитание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7078453" y="4433625"/>
            <a:ext cx="449246" cy="1799444"/>
          </a:xfrm>
          <a:prstGeom prst="rect">
            <a:avLst/>
          </a:prstGeom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Формирование основ безопасности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Стрелка вверх 52"/>
          <p:cNvSpPr/>
          <p:nvPr/>
        </p:nvSpPr>
        <p:spPr>
          <a:xfrm>
            <a:off x="4377859" y="3420847"/>
            <a:ext cx="45719" cy="2880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трелка вверх 56"/>
          <p:cNvSpPr/>
          <p:nvPr/>
        </p:nvSpPr>
        <p:spPr>
          <a:xfrm>
            <a:off x="997943" y="4232187"/>
            <a:ext cx="45719" cy="2135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Стрелка вверх 57"/>
          <p:cNvSpPr/>
          <p:nvPr/>
        </p:nvSpPr>
        <p:spPr>
          <a:xfrm>
            <a:off x="1432982" y="4232187"/>
            <a:ext cx="45719" cy="2135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трелка вверх 58"/>
          <p:cNvSpPr/>
          <p:nvPr/>
        </p:nvSpPr>
        <p:spPr>
          <a:xfrm>
            <a:off x="1988311" y="4232187"/>
            <a:ext cx="45719" cy="2135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Стрелка вверх 59"/>
          <p:cNvSpPr/>
          <p:nvPr/>
        </p:nvSpPr>
        <p:spPr>
          <a:xfrm>
            <a:off x="2715756" y="4232187"/>
            <a:ext cx="45719" cy="2049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Стрелка вверх 60"/>
          <p:cNvSpPr/>
          <p:nvPr/>
        </p:nvSpPr>
        <p:spPr>
          <a:xfrm flipH="1">
            <a:off x="3969922" y="4250308"/>
            <a:ext cx="45719" cy="20753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Стрелка вверх 61"/>
          <p:cNvSpPr/>
          <p:nvPr/>
        </p:nvSpPr>
        <p:spPr>
          <a:xfrm>
            <a:off x="4835579" y="4232187"/>
            <a:ext cx="45719" cy="2135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Стрелка вверх 62"/>
          <p:cNvSpPr/>
          <p:nvPr/>
        </p:nvSpPr>
        <p:spPr>
          <a:xfrm>
            <a:off x="6655643" y="4221088"/>
            <a:ext cx="45719" cy="21602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200" name="Стрелка вверх 51199"/>
          <p:cNvSpPr/>
          <p:nvPr/>
        </p:nvSpPr>
        <p:spPr>
          <a:xfrm>
            <a:off x="7583818" y="4232187"/>
            <a:ext cx="45719" cy="2135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201" name="Выгнутая влево стрелка 51200"/>
          <p:cNvSpPr/>
          <p:nvPr/>
        </p:nvSpPr>
        <p:spPr>
          <a:xfrm rot="21404364">
            <a:off x="3874322" y="1898030"/>
            <a:ext cx="678567" cy="69129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2367" y="2282300"/>
            <a:ext cx="2896928" cy="360783"/>
          </a:xfrm>
          <a:prstGeom prst="rect">
            <a:avLst/>
          </a:prstGeom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Ф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изическое развитие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183274" y="1323693"/>
            <a:ext cx="1672791" cy="504056"/>
          </a:xfrm>
          <a:prstGeom prst="rect">
            <a:avLst/>
          </a:prstGeom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Музыкальная </a:t>
            </a:r>
          </a:p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деятельность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03" name="Выгнутая вправо стрелка 51202"/>
          <p:cNvSpPr/>
          <p:nvPr/>
        </p:nvSpPr>
        <p:spPr>
          <a:xfrm>
            <a:off x="8127562" y="1644331"/>
            <a:ext cx="519101" cy="81836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110210" y="1323693"/>
            <a:ext cx="1848861" cy="504056"/>
          </a:xfrm>
          <a:prstGeom prst="rect">
            <a:avLst/>
          </a:prstGeom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Изобразительная </a:t>
            </a:r>
          </a:p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деятельность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Выгнутая вправо стрелка 68"/>
          <p:cNvSpPr/>
          <p:nvPr/>
        </p:nvSpPr>
        <p:spPr>
          <a:xfrm rot="1079197">
            <a:off x="6860610" y="2422487"/>
            <a:ext cx="499201" cy="94436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734479" y="2060848"/>
            <a:ext cx="3393083" cy="509610"/>
          </a:xfrm>
          <a:prstGeom prst="rect">
            <a:avLst/>
          </a:prstGeom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Художественно-эстетическое</a:t>
            </a:r>
          </a:p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развитие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64194" y="2780928"/>
            <a:ext cx="4885959" cy="648072"/>
          </a:xfrm>
          <a:prstGeom prst="rect">
            <a:avLst/>
          </a:prstGeom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Основные направления развития детей</a:t>
            </a:r>
          </a:p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образовательные области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Выгнутая влево стрелка 70"/>
          <p:cNvSpPr/>
          <p:nvPr/>
        </p:nvSpPr>
        <p:spPr>
          <a:xfrm rot="20945514">
            <a:off x="1548727" y="2599214"/>
            <a:ext cx="393263" cy="82602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1204" name="Выгнутая вниз стрелка 51203"/>
          <p:cNvSpPr/>
          <p:nvPr/>
        </p:nvSpPr>
        <p:spPr>
          <a:xfrm rot="18311654">
            <a:off x="2810837" y="3670073"/>
            <a:ext cx="790827" cy="3874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876464" y="3728131"/>
            <a:ext cx="2032831" cy="504056"/>
          </a:xfrm>
          <a:prstGeom prst="rect">
            <a:avLst/>
          </a:prstGeom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Познавательное</a:t>
            </a:r>
          </a:p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развитие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Выгнутая вниз стрелка 73"/>
          <p:cNvSpPr/>
          <p:nvPr/>
        </p:nvSpPr>
        <p:spPr>
          <a:xfrm rot="13897117" flipV="1">
            <a:off x="5124318" y="3664541"/>
            <a:ext cx="815674" cy="40098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724128" y="3717032"/>
            <a:ext cx="3096344" cy="504056"/>
          </a:xfrm>
          <a:prstGeom prst="rect">
            <a:avLst/>
          </a:prstGeom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Социально-</a:t>
            </a:r>
          </a:p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оммуникативное развитие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7" name="Рисунок 7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703" y="-849"/>
            <a:ext cx="1475216" cy="1108052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2555777" y="1323693"/>
            <a:ext cx="2473140" cy="533493"/>
          </a:xfrm>
          <a:prstGeom prst="rect">
            <a:avLst/>
          </a:prstGeom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Конструктивно-модельная деятельность 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8063095" y="4462158"/>
            <a:ext cx="583567" cy="1799444"/>
          </a:xfrm>
          <a:prstGeom prst="rect">
            <a:avLst/>
          </a:prstGeom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Социализация, общение, нравственное воспитани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51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775" y="-849"/>
            <a:ext cx="1296144" cy="973549"/>
          </a:xfrm>
          <a:prstGeom prst="rect">
            <a:avLst/>
          </a:prstGeom>
        </p:spPr>
      </p:pic>
      <p:sp>
        <p:nvSpPr>
          <p:cNvPr id="3" name="Горизонтальный свиток 2"/>
          <p:cNvSpPr/>
          <p:nvPr/>
        </p:nvSpPr>
        <p:spPr>
          <a:xfrm>
            <a:off x="359532" y="764703"/>
            <a:ext cx="8316924" cy="5922547"/>
          </a:xfrm>
          <a:prstGeom prst="horizontalScroll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706851" cy="1268760"/>
          </a:xfrm>
          <a:prstGeom prst="rect">
            <a:avLst/>
          </a:prstGeom>
        </p:spPr>
      </p:pic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1187624" y="1484784"/>
            <a:ext cx="7574545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25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аправлено на :</a:t>
            </a:r>
          </a:p>
          <a:p>
            <a:pPr marL="0" marR="0" lvl="0" indent="1825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усвоение норм и ценностей, принятых в обществе, включая моральные и нравственные ценности; 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25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развитие общения и взаимодействия ребенка со взрослыми и сверстниками; 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25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становление самостоятельности, целенаправленности и саморегуляции собственных действий; развитие социального и эмоционального интеллекта, эмоциональной отзывчивости, сопереживания, формирование готовности к совместной деятельности со сверстниками, формирование уважительного отношения и чувства принадлежности к своей семье и к сообществу детей и взрослых в Организации; 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25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формирование позитивных установок к различным видам труда и творчества; 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25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формирование основ безопасного поведения в быту, социуме, природе.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25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79712" y="160552"/>
            <a:ext cx="5346625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lvl="0" indent="1825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cap="all" dirty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Социально-коммуникативное развитие  </a:t>
            </a:r>
            <a:endParaRPr lang="ru-RU" sz="2400" b="1" cap="all" dirty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59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775" y="-849"/>
            <a:ext cx="1296144" cy="9735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523" y="3973"/>
            <a:ext cx="1333922" cy="99154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20363" y="465210"/>
            <a:ext cx="6103274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lvl="0" indent="1825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Познавательное развитие  </a:t>
            </a:r>
            <a:endParaRPr lang="ru-RU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251520" y="726820"/>
            <a:ext cx="8640960" cy="5984946"/>
          </a:xfrm>
          <a:prstGeom prst="horizontalScroll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043609" y="1556792"/>
            <a:ext cx="792088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предполагает: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развитие интересов детей, любознательности и познавательной мотивации;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формирование познавательных действий, становление сознания;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развитие воображения и творческой активности;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формирование первичных представлений о себе, других людях, объектах окружающего мира, о свойствах и отношениях объектов окружающего мира (форме, цвете, размере, материале, звучании, ритме, темпе, количестве, числе, части и целом, пространстве и времени, движении и покое, причинах и следствиях и др.);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 малой родине и Отечестве, представлений о социокультурных ценностях нашего народа, об отечественных традициях и праздниках, о планете Земля как общем доме людей, об особенностях ее природы, многообразии стран и народов мира.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59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775" y="-849"/>
            <a:ext cx="1296144" cy="973549"/>
          </a:xfrm>
          <a:prstGeom prst="rect">
            <a:avLst/>
          </a:prstGeom>
        </p:spPr>
      </p:pic>
      <p:sp>
        <p:nvSpPr>
          <p:cNvPr id="8" name="Горизонтальный свиток 7"/>
          <p:cNvSpPr/>
          <p:nvPr/>
        </p:nvSpPr>
        <p:spPr>
          <a:xfrm>
            <a:off x="293319" y="907977"/>
            <a:ext cx="8349462" cy="5185319"/>
          </a:xfrm>
          <a:prstGeom prst="horizontalScroll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1008097" y="1844824"/>
            <a:ext cx="763468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25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ключает: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владение речью как средством общения и культуры;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обогащение активного словаря;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развитие связной, грамматически правильной диалогической и монологической речи;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развитие речевого творчества;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развитие звуковой и интонационной культуры речи, фонематического слуха;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знакомство с книжной культурой, детской литературой, понимание на слух текстов различных жанров детской литературы;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формирование звуковой аналитико-синтетической активности как предпосылки обучения грамоте.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51720" y="338742"/>
            <a:ext cx="4902817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lvl="0" indent="1825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cap="all" dirty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Речевое развитие  </a:t>
            </a:r>
            <a:endParaRPr lang="ru-RU" sz="3200" b="1" cap="all" dirty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59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Горизонтальный свиток 7"/>
          <p:cNvSpPr/>
          <p:nvPr/>
        </p:nvSpPr>
        <p:spPr>
          <a:xfrm>
            <a:off x="395536" y="972600"/>
            <a:ext cx="8172908" cy="5365577"/>
          </a:xfrm>
          <a:prstGeom prst="horizontalScroll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1115616" y="1919056"/>
            <a:ext cx="7344816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25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предполагает: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развитие предпосылок ценностно-смыслового восприятия и понимания произведений искусства (словесного, музыкального, изобразительного), мира природы;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становление эстетического отношения к окружающему миру;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формирование элементарных представлений о видах искусства;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восприятие музыки, художественной литературы, фольклора;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стимулирование сопереживания персонажам художественных произведений;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реализацию самостоятельной творческой деятельности детей (изобразительной, конструктивно-модельной, музыкальной и др.).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85442" y="196168"/>
            <a:ext cx="6010893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lvl="0" indent="1825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000" b="1" cap="all" dirty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Художественно-эстетическое развитие  </a:t>
            </a:r>
            <a:endParaRPr lang="ru-RU" sz="3000" b="1" cap="all" dirty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775" y="-849"/>
            <a:ext cx="1296144" cy="97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59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sp>
        <p:nvSpPr>
          <p:cNvPr id="8" name="Горизонтальный свиток 7"/>
          <p:cNvSpPr/>
          <p:nvPr/>
        </p:nvSpPr>
        <p:spPr>
          <a:xfrm>
            <a:off x="261202" y="199123"/>
            <a:ext cx="8678800" cy="6304936"/>
          </a:xfrm>
          <a:prstGeom prst="horizontalScroll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33922" cy="991549"/>
          </a:xfrm>
          <a:prstGeom prst="rect">
            <a:avLst/>
          </a:prstGeom>
        </p:spPr>
      </p:pic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1087996" y="991549"/>
            <a:ext cx="7786096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включает: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приобретение опыта в следующих видах деятельности детей: двигательной, в том числе связанной с выполнением упражнений, направленных на развитие таких физических качеств, как координация и гибкость;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способствующих правильному формированию опорно-двигательной системы организма, развитию равновесия, координации движения, крупной и мелкой моторики обеих рук, а также с правильным, не наносящем ущерба организму выполнением основных движений (ходьба, бег, мягкие прыжки, повороты в обе стороны),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формирование начальных представлений о некоторых видах спорта, овладение подвижными играми с правилами;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становление целенаправленности и саморегуляции в двигательной сфере;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становление ценностей здорового образа жизни, овладение его элементарными нормами и правилами (в питании, двигательном режиме, закаливании, при формировании полезных привычек и др.).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51720" y="228067"/>
            <a:ext cx="5627631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cap="all" dirty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Физическое</a:t>
            </a:r>
            <a:r>
              <a:rPr lang="ru-RU" sz="3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развитие  </a:t>
            </a:r>
            <a:endParaRPr lang="ru-RU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59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775" y="-849"/>
            <a:ext cx="1296144" cy="973549"/>
          </a:xfrm>
          <a:prstGeom prst="rect">
            <a:avLst/>
          </a:prstGeom>
        </p:spPr>
      </p:pic>
      <p:sp>
        <p:nvSpPr>
          <p:cNvPr id="8" name="Горизонтальный свиток 7"/>
          <p:cNvSpPr/>
          <p:nvPr/>
        </p:nvSpPr>
        <p:spPr>
          <a:xfrm>
            <a:off x="730736" y="796530"/>
            <a:ext cx="8172908" cy="6001355"/>
          </a:xfrm>
          <a:prstGeom prst="horizontalScroll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4" y="8369"/>
            <a:ext cx="1735094" cy="1289754"/>
          </a:xfrm>
          <a:prstGeom prst="rect">
            <a:avLst/>
          </a:prstGeom>
        </p:spPr>
      </p:pic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1566954" y="1530967"/>
            <a:ext cx="7304146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Содержание коррекционной работы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направлено на: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обеспечение квалифицированной коррекции тяжелых нарушений речи, коррекции  недостатков в психическом и физическом развитии;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осуществление индивидуально ориентированной  психолого-медико-педагогической помощи детям с ограниченными возможностями здоровья с учетом особенностей психофизического развития и индивидуальных возможностей детей (в соответствии с рекомендациями психолого-медико-педагогической комиссии);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обеспечение возможности освоения детьми с ограниченными возможностями здоровья Программы;</a:t>
            </a: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апробация модели  получения качественного дошкольного образования  детьми-инвалидами и детьми с ОВЗ в условиях инклюзивного образования, соответствующую интересам и запросам 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семьи;</a:t>
            </a: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образовательный процесс обеспечивает  </a:t>
            </a:r>
            <a:r>
              <a:rPr lang="ru-RU" sz="1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оптимальные условия для социальной адаптации, эмоционального благополучия, обучения и воспитания ребёнка с 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ограниченными возможностями здоровья.</a:t>
            </a:r>
            <a:endParaRPr lang="ru-RU" sz="16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25872" y="211755"/>
            <a:ext cx="5892255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lvl="0" indent="1825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cap="all" dirty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Коррекционная работа</a:t>
            </a:r>
            <a:endParaRPr lang="ru-RU" sz="3200" b="1" cap="all" dirty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17232"/>
            <a:ext cx="1144273" cy="108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59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3" y="0"/>
            <a:ext cx="1706851" cy="1268760"/>
          </a:xfrm>
          <a:prstGeom prst="rect">
            <a:avLst/>
          </a:prstGeom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219793953"/>
              </p:ext>
            </p:extLst>
          </p:nvPr>
        </p:nvGraphicFramePr>
        <p:xfrm>
          <a:off x="0" y="0"/>
          <a:ext cx="9021089" cy="6395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772816"/>
            <a:ext cx="1008112" cy="11906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433" y="1772816"/>
            <a:ext cx="1296342" cy="11074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385" y="4438915"/>
            <a:ext cx="1080219" cy="12961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637951"/>
            <a:ext cx="1945225" cy="109710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546" y="89808"/>
            <a:ext cx="867509" cy="108914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176" y="2157046"/>
            <a:ext cx="1905648" cy="161278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775" y="-849"/>
            <a:ext cx="1296144" cy="97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59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3" name="Рисунок 51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720" y="1779256"/>
            <a:ext cx="5079464" cy="384636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 rot="1202265">
            <a:off x="499814" y="2810026"/>
            <a:ext cx="30176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Дни открытых дверей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59379" y="131982"/>
            <a:ext cx="760102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000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Семьи воспитанников – непосредственные участники образовательного процесса</a:t>
            </a:r>
            <a:r>
              <a:rPr kumimoji="0" lang="ru-RU" sz="2000" b="1" i="0" u="none" strike="noStrike" cap="all" normalizeH="0" baseline="0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lang="ru-RU" sz="2000" b="1" cap="all" dirty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126" name="AutoShape 6" descr="http://im2-tub-ru.yandex.net/i?id=8ed0c279511a67613efae712d5d6a05f-49-144&amp;n=21"/>
          <p:cNvSpPr>
            <a:spLocks noChangeAspect="1" noChangeArrowheads="1"/>
          </p:cNvSpPr>
          <p:nvPr/>
        </p:nvSpPr>
        <p:spPr bwMode="auto">
          <a:xfrm>
            <a:off x="63500" y="-136525"/>
            <a:ext cx="1447800" cy="1428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128" name="AutoShape 8" descr="http://im2-tub-ru.yandex.net/i?id=8ed0c279511a67613efae712d5d6a05f-49-144&amp;n=21"/>
          <p:cNvSpPr>
            <a:spLocks noChangeAspect="1" noChangeArrowheads="1"/>
          </p:cNvSpPr>
          <p:nvPr/>
        </p:nvSpPr>
        <p:spPr bwMode="auto">
          <a:xfrm>
            <a:off x="63500" y="-136525"/>
            <a:ext cx="1447800" cy="1428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130" name="AutoShape 10" descr="http://im2-tub-ru.yandex.net/i?id=8ed0c279511a67613efae712d5d6a05f-49-144&amp;n=21"/>
          <p:cNvSpPr>
            <a:spLocks noChangeAspect="1" noChangeArrowheads="1"/>
          </p:cNvSpPr>
          <p:nvPr/>
        </p:nvSpPr>
        <p:spPr bwMode="auto">
          <a:xfrm>
            <a:off x="63500" y="-136525"/>
            <a:ext cx="1447800" cy="1428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132" name="AutoShape 12" descr="http://im2-tub-ru.yandex.net/i?id=8ed0c279511a67613efae712d5d6a05f-49-144&amp;n=21"/>
          <p:cNvSpPr>
            <a:spLocks noChangeAspect="1" noChangeArrowheads="1"/>
          </p:cNvSpPr>
          <p:nvPr/>
        </p:nvSpPr>
        <p:spPr bwMode="auto">
          <a:xfrm>
            <a:off x="63500" y="-136525"/>
            <a:ext cx="1447800" cy="1428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775" y="-849"/>
            <a:ext cx="1296144" cy="97354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 rot="18437639">
            <a:off x="4002064" y="1639672"/>
            <a:ext cx="3030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Родительские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собрания</a:t>
            </a:r>
          </a:p>
        </p:txBody>
      </p:sp>
      <p:sp>
        <p:nvSpPr>
          <p:cNvPr id="14" name="Прямоугольник 13"/>
          <p:cNvSpPr/>
          <p:nvPr/>
        </p:nvSpPr>
        <p:spPr>
          <a:xfrm rot="19554945">
            <a:off x="4690077" y="2091975"/>
            <a:ext cx="33672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Совместная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деятельность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21107449">
            <a:off x="5229862" y="3067794"/>
            <a:ext cx="3123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Проектная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деятельность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 rot="289314">
            <a:off x="3734137" y="3852454"/>
            <a:ext cx="50867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 algn="ctr"/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Спортивные 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и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музыкальные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праздники</a:t>
            </a:r>
          </a:p>
        </p:txBody>
      </p:sp>
      <p:sp>
        <p:nvSpPr>
          <p:cNvPr id="28" name="Прямоугольник 27"/>
          <p:cNvSpPr/>
          <p:nvPr/>
        </p:nvSpPr>
        <p:spPr>
          <a:xfrm rot="2124134">
            <a:off x="4696657" y="5043406"/>
            <a:ext cx="32950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Вечера интересных встреч</a:t>
            </a:r>
          </a:p>
        </p:txBody>
      </p:sp>
      <p:sp>
        <p:nvSpPr>
          <p:cNvPr id="29" name="Прямоугольник 28"/>
          <p:cNvSpPr/>
          <p:nvPr/>
        </p:nvSpPr>
        <p:spPr>
          <a:xfrm rot="3865364">
            <a:off x="4313286" y="4976418"/>
            <a:ext cx="1313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Конкурсы</a:t>
            </a:r>
          </a:p>
        </p:txBody>
      </p:sp>
      <p:sp>
        <p:nvSpPr>
          <p:cNvPr id="30" name="Прямоугольник 29"/>
          <p:cNvSpPr/>
          <p:nvPr/>
        </p:nvSpPr>
        <p:spPr>
          <a:xfrm rot="4849673">
            <a:off x="3839185" y="5278620"/>
            <a:ext cx="1618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Субботники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1" name="Прямоугольник 30"/>
          <p:cNvSpPr/>
          <p:nvPr/>
        </p:nvSpPr>
        <p:spPr>
          <a:xfrm rot="10205876" flipV="1">
            <a:off x="267516" y="3998355"/>
            <a:ext cx="32640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Наглядная информация</a:t>
            </a:r>
            <a:r>
              <a:rPr lang="ru-RU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120" name="Прямоугольник 5119"/>
          <p:cNvSpPr/>
          <p:nvPr/>
        </p:nvSpPr>
        <p:spPr>
          <a:xfrm rot="15871531">
            <a:off x="3214136" y="1863692"/>
            <a:ext cx="15071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Выставки</a:t>
            </a:r>
          </a:p>
        </p:txBody>
      </p:sp>
      <p:sp>
        <p:nvSpPr>
          <p:cNvPr id="5121" name="Прямоугольник 5120"/>
          <p:cNvSpPr/>
          <p:nvPr/>
        </p:nvSpPr>
        <p:spPr>
          <a:xfrm rot="19602167">
            <a:off x="538567" y="4944921"/>
            <a:ext cx="31043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Анкетирование и опросы</a:t>
            </a:r>
          </a:p>
        </p:txBody>
      </p:sp>
      <p:sp>
        <p:nvSpPr>
          <p:cNvPr id="5123" name="Прямоугольник 5122"/>
          <p:cNvSpPr/>
          <p:nvPr/>
        </p:nvSpPr>
        <p:spPr>
          <a:xfrm rot="188720">
            <a:off x="616168" y="3388801"/>
            <a:ext cx="25667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Клубы по интересам</a:t>
            </a:r>
          </a:p>
        </p:txBody>
      </p:sp>
      <p:sp>
        <p:nvSpPr>
          <p:cNvPr id="5125" name="Прямоугольник 5124"/>
          <p:cNvSpPr/>
          <p:nvPr/>
        </p:nvSpPr>
        <p:spPr>
          <a:xfrm rot="17408513">
            <a:off x="2855133" y="4976418"/>
            <a:ext cx="15536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Семинары</a:t>
            </a:r>
          </a:p>
        </p:txBody>
      </p:sp>
      <p:sp>
        <p:nvSpPr>
          <p:cNvPr id="5127" name="Прямоугольник 5126"/>
          <p:cNvSpPr/>
          <p:nvPr/>
        </p:nvSpPr>
        <p:spPr>
          <a:xfrm rot="14771083">
            <a:off x="2869195" y="2153937"/>
            <a:ext cx="13108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Тренинги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129" name="Прямоугольник 5128"/>
          <p:cNvSpPr/>
          <p:nvPr/>
        </p:nvSpPr>
        <p:spPr>
          <a:xfrm rot="16813603">
            <a:off x="3596563" y="1776505"/>
            <a:ext cx="20065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Мастер-классы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131" name="Прямоугольник 5130"/>
          <p:cNvSpPr/>
          <p:nvPr/>
        </p:nvSpPr>
        <p:spPr>
          <a:xfrm rot="2275312">
            <a:off x="1837001" y="2426267"/>
            <a:ext cx="1798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Консультации</a:t>
            </a:r>
          </a:p>
        </p:txBody>
      </p:sp>
      <p:sp>
        <p:nvSpPr>
          <p:cNvPr id="5134" name="Прямоугольник 5133"/>
          <p:cNvSpPr/>
          <p:nvPr/>
        </p:nvSpPr>
        <p:spPr>
          <a:xfrm>
            <a:off x="3196488" y="3058737"/>
            <a:ext cx="202300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Включенность семей воспитанников в образовательный процесс:</a:t>
            </a:r>
          </a:p>
        </p:txBody>
      </p:sp>
    </p:spTree>
    <p:extLst>
      <p:ext uri="{BB962C8B-B14F-4D97-AF65-F5344CB8AC3E}">
        <p14:creationId xmlns:p14="http://schemas.microsoft.com/office/powerpoint/2010/main" val="87559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000"/>
                            </p:stCondLst>
                            <p:childTnLst>
                              <p:par>
                                <p:cTn id="6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000"/>
                            </p:stCondLst>
                            <p:childTnLst>
                              <p:par>
                                <p:cTn id="7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000"/>
                            </p:stCondLst>
                            <p:childTnLst>
                              <p:par>
                                <p:cTn id="76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4000"/>
                            </p:stCondLst>
                            <p:childTnLst>
                              <p:par>
                                <p:cTn id="8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0"/>
                            </p:stCondLst>
                            <p:childTnLst>
                              <p:par>
                                <p:cTn id="8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5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5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251905" y="1106421"/>
            <a:ext cx="8640575" cy="5231756"/>
          </a:xfrm>
          <a:prstGeom prst="horizontalScroll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7" y="2525"/>
            <a:ext cx="1333922" cy="991549"/>
          </a:xfrm>
          <a:prstGeom prst="rect">
            <a:avLst/>
          </a:prstGeom>
        </p:spPr>
      </p:pic>
      <p:sp>
        <p:nvSpPr>
          <p:cNvPr id="6" name="Прямоугольник 6"/>
          <p:cNvSpPr>
            <a:spLocks noChangeArrowheads="1"/>
          </p:cNvSpPr>
          <p:nvPr/>
        </p:nvSpPr>
        <p:spPr bwMode="auto">
          <a:xfrm>
            <a:off x="899592" y="828498"/>
            <a:ext cx="7776864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285750" indent="-285750" algn="just">
              <a:defRPr/>
            </a:pPr>
            <a:r>
              <a:rPr lang="ru-RU" sz="1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Государственное бюджетное дошкольное образовательное учреждение</a:t>
            </a:r>
            <a:r>
              <a:rPr lang="ru-RU" sz="1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</a:p>
          <a:p>
            <a:pPr marL="285750" indent="-285750" algn="ctr">
              <a:defRPr/>
            </a:pPr>
            <a:r>
              <a:rPr lang="ru-RU" sz="1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детский сад № 4 комбинированного вида Кронштадтского района Санкт-Петербурга</a:t>
            </a:r>
            <a:endParaRPr lang="ru-RU" sz="14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defRPr/>
            </a:pPr>
            <a:endParaRPr lang="ru-RU" sz="1400" b="1" dirty="0">
              <a:ln w="50800"/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r>
              <a:rPr lang="ru-RU" sz="1400" b="1" dirty="0">
                <a:ln w="5080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Дата создания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 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1978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 год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0" algn="just">
              <a:defRPr/>
            </a:pP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Полное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наименование: 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Государственное бюджетное дошкольное образовательное учреждение  детский сад № 4 комбинированного вида Кронштадтского района Санкт-Петербурга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Сокращенное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наименование: 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ГБДОУ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детский сад №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4 Кронштадтского района Санкт-Петербурга</a:t>
            </a:r>
          </a:p>
          <a:p>
            <a:pPr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Заведующий ГБДОУ: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Горчакова Алла Зигмантасовна</a:t>
            </a:r>
          </a:p>
          <a:p>
            <a:pPr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Адрес ГБДОУ: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197760, Санкт-Петербург, г. Кронштадт, ул. Зосимова, д. 4, литера А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Телефон/факс:  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(812)311-61-10; (812) 311-16-75</a:t>
            </a:r>
          </a:p>
          <a:p>
            <a:pPr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Режим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работы детского сада: 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с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7.00 до 19.00 с понедельника по пятницу. Суббота, воскресение, праздничные дни  - выходные</a:t>
            </a: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Адрес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электронной почты детского сада:  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  </a:t>
            </a:r>
            <a:r>
              <a:rPr lang="en-US" sz="1600" dirty="0" smtClean="0">
                <a:latin typeface="Arial" pitchFamily="34" charset="0"/>
                <a:cs typeface="Arial" pitchFamily="34" charset="0"/>
                <a:hlinkClick r:id="rId4"/>
              </a:rPr>
              <a:t>dou4sun@mail.ru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Адрес официального сайта:</a:t>
            </a:r>
            <a:r>
              <a:rPr lang="en-US" sz="1600" dirty="0" smtClean="0">
                <a:latin typeface="Arial" pitchFamily="34" charset="0"/>
                <a:cs typeface="Arial" pitchFamily="34" charset="0"/>
                <a:hlinkClick r:id="rId5"/>
              </a:rPr>
              <a:t> </a:t>
            </a:r>
            <a:r>
              <a:rPr lang="en-US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hlinkClick r:id="rId5"/>
              </a:rPr>
              <a:t>http://dou4sun.ru</a:t>
            </a:r>
            <a:endParaRPr lang="ru-RU" sz="1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algn="ctr">
              <a:defRPr/>
            </a:pPr>
            <a:endParaRPr lang="ru-RU" sz="2000" b="1" dirty="0">
              <a:ln w="50800"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849" y="0"/>
            <a:ext cx="1455631" cy="109334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96211" y="285061"/>
            <a:ext cx="5840638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just"/>
            <a:r>
              <a:rPr lang="ru-RU" sz="2800" b="1" cap="all" dirty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ИНФОРМАЦИОННАЯ СПРАВКА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4869160"/>
            <a:ext cx="1455438" cy="1661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59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775" y="-849"/>
            <a:ext cx="1296144" cy="9735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78" y="9679"/>
            <a:ext cx="1701557" cy="1264824"/>
          </a:xfrm>
          <a:prstGeom prst="rect">
            <a:avLst/>
          </a:prstGeom>
        </p:spPr>
      </p:pic>
      <p:sp>
        <p:nvSpPr>
          <p:cNvPr id="64514" name="AutoShape 2" descr="http://im2-tub-ru.yandex.net/i?id=8ed0c279511a67613efae712d5d6a05f-49-144&amp;n=21"/>
          <p:cNvSpPr>
            <a:spLocks noChangeAspect="1" noChangeArrowheads="1"/>
          </p:cNvSpPr>
          <p:nvPr/>
        </p:nvSpPr>
        <p:spPr bwMode="auto">
          <a:xfrm>
            <a:off x="63500" y="-136525"/>
            <a:ext cx="1447800" cy="1428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4516" name="AutoShape 4" descr="http://im1-tub-ru.yandex.net/i?id=90ace31e7f84533d30fdd278529a9f27-48-144&amp;n=21"/>
          <p:cNvSpPr>
            <a:spLocks noChangeAspect="1" noChangeArrowheads="1"/>
          </p:cNvSpPr>
          <p:nvPr/>
        </p:nvSpPr>
        <p:spPr bwMode="auto">
          <a:xfrm>
            <a:off x="63500" y="-136525"/>
            <a:ext cx="1409700" cy="1428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4518" name="AutoShape 6" descr="http://im1-tub-ru.yandex.net/i?id=90ace31e7f84533d30fdd278529a9f27-48-144&amp;n=21"/>
          <p:cNvSpPr>
            <a:spLocks noChangeAspect="1" noChangeArrowheads="1"/>
          </p:cNvSpPr>
          <p:nvPr/>
        </p:nvSpPr>
        <p:spPr bwMode="auto">
          <a:xfrm>
            <a:off x="63500" y="-136525"/>
            <a:ext cx="1409700" cy="1428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4" name="Горизонтальный свиток 13"/>
          <p:cNvSpPr/>
          <p:nvPr/>
        </p:nvSpPr>
        <p:spPr>
          <a:xfrm>
            <a:off x="63500" y="803603"/>
            <a:ext cx="8678800" cy="5534574"/>
          </a:xfrm>
          <a:prstGeom prst="horizontalScroll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68350" y="1675619"/>
            <a:ext cx="7704856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Взаимодействие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с родителями (законными представителями) по вопросам образования ребёнка происходит через непосредственное вовлечение их в образовательную деятельность, посредством создания образовательных проектов совместно с семьёй на основе выявления потребностей и поддержки образовательных инициатив семьи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ru-RU" sz="1600" dirty="0">
                <a:latin typeface="Arial" pitchFamily="34" charset="0"/>
                <a:cs typeface="Arial" pitchFamily="34" charset="0"/>
              </a:rPr>
              <a:t> Эффективное взаимодействие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возможно при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соблюдении комплекса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условий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: </a:t>
            </a:r>
          </a:p>
          <a:p>
            <a:pPr algn="just"/>
            <a:r>
              <a:rPr lang="ru-RU" sz="1600" dirty="0">
                <a:latin typeface="Arial" pitchFamily="34" charset="0"/>
                <a:cs typeface="Arial" pitchFamily="34" charset="0"/>
              </a:rPr>
              <a:t>- поддержка эмоциональных сил ребёнка в процессе его взаимодействия с семьёй, осознание ценности семьи как «эмоционального тыла» для ребёнка; </a:t>
            </a:r>
          </a:p>
          <a:p>
            <a:pPr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нацеленность содержания общения с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семьей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на укрепление детско-родительских отношений; </a:t>
            </a:r>
          </a:p>
          <a:p>
            <a:pPr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практическая направленность психолого-педагогических технологий сотрудничества с семьями на овладение родителями разными видами контакта и общения с ребёнком (вербального, невербального</a:t>
            </a:r>
            <a:r>
              <a:rPr lang="ru-RU" dirty="0">
                <a:latin typeface="Arial" pitchFamily="34" charset="0"/>
                <a:cs typeface="Arial" pitchFamily="34" charset="0"/>
              </a:rPr>
              <a:t>, игрового). </a:t>
            </a:r>
          </a:p>
          <a:p>
            <a:pPr algn="just"/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91680" y="485925"/>
            <a:ext cx="5299592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2400" b="1" cap="all" dirty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Взаимодействие с </a:t>
            </a:r>
            <a:r>
              <a:rPr lang="ru-RU" sz="2400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семьями </a:t>
            </a:r>
            <a:endParaRPr lang="ru-RU" sz="2400" b="1" cap="all" dirty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12" name="Рисунок 11" descr="HOLDHAND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4475" y="5687498"/>
            <a:ext cx="1647825" cy="910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6726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6" y="0"/>
            <a:ext cx="1837952" cy="1366211"/>
          </a:xfrm>
          <a:prstGeom prst="rect">
            <a:avLst/>
          </a:prstGeom>
        </p:spPr>
      </p:pic>
      <p:sp>
        <p:nvSpPr>
          <p:cNvPr id="64514" name="AutoShape 2" descr="http://im2-tub-ru.yandex.net/i?id=8ed0c279511a67613efae712d5d6a05f-49-144&amp;n=21"/>
          <p:cNvSpPr>
            <a:spLocks noChangeAspect="1" noChangeArrowheads="1"/>
          </p:cNvSpPr>
          <p:nvPr/>
        </p:nvSpPr>
        <p:spPr bwMode="auto">
          <a:xfrm>
            <a:off x="63500" y="-136525"/>
            <a:ext cx="1447800" cy="1428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4516" name="AutoShape 4" descr="http://im1-tub-ru.yandex.net/i?id=90ace31e7f84533d30fdd278529a9f27-48-144&amp;n=21"/>
          <p:cNvSpPr>
            <a:spLocks noChangeAspect="1" noChangeArrowheads="1"/>
          </p:cNvSpPr>
          <p:nvPr/>
        </p:nvSpPr>
        <p:spPr bwMode="auto">
          <a:xfrm>
            <a:off x="63500" y="-136525"/>
            <a:ext cx="1409700" cy="1428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4518" name="AutoShape 6" descr="http://im1-tub-ru.yandex.net/i?id=90ace31e7f84533d30fdd278529a9f27-48-144&amp;n=21"/>
          <p:cNvSpPr>
            <a:spLocks noChangeAspect="1" noChangeArrowheads="1"/>
          </p:cNvSpPr>
          <p:nvPr/>
        </p:nvSpPr>
        <p:spPr bwMode="auto">
          <a:xfrm>
            <a:off x="63500" y="-136525"/>
            <a:ext cx="1409700" cy="1428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18481" y="102971"/>
            <a:ext cx="728667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Условия </a:t>
            </a:r>
            <a:r>
              <a:rPr lang="ru-RU" sz="3200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реализации</a:t>
            </a:r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программы</a:t>
            </a:r>
            <a:r>
              <a:rPr kumimoji="0" lang="ru-RU" sz="3200" b="1" i="0" u="none" strike="noStrike" cap="all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lang="ru-RU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9512" y="3789040"/>
            <a:ext cx="3636404" cy="1512168"/>
          </a:xfrm>
          <a:prstGeom prst="roundRect">
            <a:avLst/>
          </a:prstGeom>
          <a:ln w="38100"/>
          <a:scene3d>
            <a:camera prst="perspectiveRelaxedModerately"/>
            <a:lightRig rig="twoPt" dir="t"/>
          </a:scene3d>
          <a:sp3d contourW="12700" prstMaterial="softEdge">
            <a:bevelT h="50800"/>
            <a:contourClr>
              <a:schemeClr val="accent1">
                <a:tint val="100000"/>
                <a:shade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Р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азвивающая  предметно-пространственная среда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285182" y="3861048"/>
            <a:ext cx="3096344" cy="1512168"/>
          </a:xfrm>
          <a:prstGeom prst="roundRect">
            <a:avLst/>
          </a:prstGeom>
          <a:ln w="38100">
            <a:solidFill>
              <a:srgbClr val="0070C0"/>
            </a:solidFill>
          </a:ln>
          <a:scene3d>
            <a:camera prst="perspectiveRelaxedModerately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1003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Кадровые 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условия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243548" y="1672444"/>
            <a:ext cx="3360899" cy="1540532"/>
          </a:xfrm>
          <a:prstGeom prst="roundRect">
            <a:avLst/>
          </a:prstGeom>
          <a:ln w="38100">
            <a:solidFill>
              <a:srgbClr val="0070C0"/>
            </a:solidFill>
          </a:ln>
          <a:scene3d>
            <a:camera prst="perspectiveRelaxedModerately"/>
            <a:lightRig rig="twoPt" dir="t"/>
          </a:scene3d>
          <a:sp3d contourW="12700" prstMaterial="softEdge">
            <a:bevelT h="50800"/>
            <a:contourClr>
              <a:schemeClr val="accent1">
                <a:tint val="100000"/>
                <a:shade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Материально-технические условия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775" y="-849"/>
            <a:ext cx="1296144" cy="973549"/>
          </a:xfrm>
          <a:prstGeom prst="rect">
            <a:avLst/>
          </a:prstGeom>
        </p:spPr>
      </p:pic>
      <p:sp>
        <p:nvSpPr>
          <p:cNvPr id="6" name="Выгнутая вверх стрелка 5"/>
          <p:cNvSpPr/>
          <p:nvPr/>
        </p:nvSpPr>
        <p:spPr>
          <a:xfrm rot="17116701">
            <a:off x="2432616" y="4302887"/>
            <a:ext cx="4214234" cy="308032"/>
          </a:xfrm>
          <a:prstGeom prst="curvedDownArrow">
            <a:avLst>
              <a:gd name="adj1" fmla="val 14630"/>
              <a:gd name="adj2" fmla="val 17824"/>
              <a:gd name="adj3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Дуга 18"/>
          <p:cNvSpPr/>
          <p:nvPr/>
        </p:nvSpPr>
        <p:spPr>
          <a:xfrm>
            <a:off x="2339752" y="2456892"/>
            <a:ext cx="1927222" cy="4104456"/>
          </a:xfrm>
          <a:prstGeom prst="arc">
            <a:avLst>
              <a:gd name="adj1" fmla="val 16707540"/>
              <a:gd name="adj2" fmla="val 3238132"/>
            </a:avLst>
          </a:prstGeom>
          <a:ln w="57150">
            <a:solidFill>
              <a:srgbClr val="0070C0"/>
            </a:solidFill>
          </a:ln>
          <a:scene3d>
            <a:camera prst="orthographicFront"/>
            <a:lightRig rig="freezing" dir="t"/>
          </a:scene3d>
          <a:sp3d prstMaterial="softEdge"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>
            <a:endCxn id="12" idx="1"/>
          </p:cNvCxnSpPr>
          <p:nvPr/>
        </p:nvCxnSpPr>
        <p:spPr>
          <a:xfrm rot="5400000" flipH="1" flipV="1">
            <a:off x="3755012" y="4923166"/>
            <a:ext cx="1836204" cy="1224136"/>
          </a:xfrm>
          <a:prstGeom prst="curvedConnector2">
            <a:avLst/>
          </a:prstGeom>
          <a:ln w="57150">
            <a:solidFill>
              <a:srgbClr val="0070C0"/>
            </a:solidFill>
          </a:ln>
          <a:scene3d>
            <a:camera prst="orthographicFront"/>
            <a:lightRig rig="freezing" dir="t"/>
          </a:scene3d>
          <a:sp3d prstMaterial="softEdge"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endCxn id="11" idx="3"/>
          </p:cNvCxnSpPr>
          <p:nvPr/>
        </p:nvCxnSpPr>
        <p:spPr>
          <a:xfrm rot="16200000" flipV="1">
            <a:off x="3167844" y="5193196"/>
            <a:ext cx="1548172" cy="252028"/>
          </a:xfrm>
          <a:prstGeom prst="curvedConnector2">
            <a:avLst/>
          </a:prstGeom>
          <a:ln w="57150">
            <a:solidFill>
              <a:srgbClr val="0070C0"/>
            </a:solidFill>
          </a:ln>
          <a:scene3d>
            <a:camera prst="orthographicFront"/>
            <a:lightRig rig="freezing" dir="t"/>
          </a:scene3d>
          <a:sp3d prstMaterial="softEdge"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395535" y="1763196"/>
            <a:ext cx="3440381" cy="1521788"/>
          </a:xfrm>
          <a:prstGeom prst="roundRect">
            <a:avLst/>
          </a:prstGeom>
          <a:ln w="38100">
            <a:solidFill>
              <a:srgbClr val="0070C0"/>
            </a:solidFill>
          </a:ln>
          <a:scene3d>
            <a:camera prst="perspectiveRelaxedModerately"/>
            <a:lightRig rig="twoPt" dir="t"/>
          </a:scene3d>
          <a:sp3d contourW="12700" prstMaterial="softEdge">
            <a:bevelT h="50800"/>
            <a:contourClr>
              <a:schemeClr val="accent1">
                <a:tint val="100000"/>
                <a:shade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</a:t>
            </a:r>
          </a:p>
          <a:p>
            <a:pPr algn="ctr"/>
            <a:endParaRPr lang="ru-RU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Психолого-               педагогические условия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Выгнутая вверх стрелка 17"/>
          <p:cNvSpPr/>
          <p:nvPr/>
        </p:nvSpPr>
        <p:spPr>
          <a:xfrm rot="17116701">
            <a:off x="2417818" y="4302886"/>
            <a:ext cx="4214234" cy="308032"/>
          </a:xfrm>
          <a:prstGeom prst="curvedDownArrow">
            <a:avLst>
              <a:gd name="adj1" fmla="val 14630"/>
              <a:gd name="adj2" fmla="val 17824"/>
              <a:gd name="adj3" fmla="val 0"/>
            </a:avLst>
          </a:prstGeom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endParaRPr lang="ru-RU" b="1" cap="all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89" y="1998252"/>
            <a:ext cx="765584" cy="762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31" y="3978276"/>
            <a:ext cx="960042" cy="86222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20697" y="1900299"/>
            <a:ext cx="942146" cy="79208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64512" name="Рисунок 645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039026"/>
            <a:ext cx="962012" cy="103601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87559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45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5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45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45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6" y="0"/>
            <a:ext cx="1837952" cy="136621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71600" y="260648"/>
            <a:ext cx="728667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Вариативная часть </a:t>
            </a:r>
          </a:p>
          <a:p>
            <a:pPr algn="ctr"/>
            <a:r>
              <a:rPr lang="ru-RU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образовательной программы</a:t>
            </a:r>
            <a:endParaRPr lang="ru-RU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960388760"/>
              </p:ext>
            </p:extLst>
          </p:nvPr>
        </p:nvGraphicFramePr>
        <p:xfrm>
          <a:off x="179512" y="1268760"/>
          <a:ext cx="8964488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775" y="-849"/>
            <a:ext cx="1296144" cy="97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59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7" y="0"/>
            <a:ext cx="1887423" cy="14029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775" y="-849"/>
            <a:ext cx="1296144" cy="973549"/>
          </a:xfrm>
          <a:prstGeom prst="rect">
            <a:avLst/>
          </a:prstGeom>
        </p:spPr>
      </p:pic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539750" y="260648"/>
            <a:ext cx="80645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ru-RU" sz="2400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     </a:t>
            </a:r>
            <a:r>
              <a:rPr lang="ru-RU" sz="2800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ОБРАЗОВАТЕЛЬНАЯ </a:t>
            </a:r>
            <a:r>
              <a:rPr lang="ru-RU" sz="2800" b="1" cap="all" dirty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ПРОГРАММА</a:t>
            </a:r>
          </a:p>
        </p:txBody>
      </p:sp>
      <p:sp>
        <p:nvSpPr>
          <p:cNvPr id="16" name="Горизонтальный свиток 15"/>
          <p:cNvSpPr/>
          <p:nvPr/>
        </p:nvSpPr>
        <p:spPr>
          <a:xfrm>
            <a:off x="395536" y="836712"/>
            <a:ext cx="8352927" cy="5832647"/>
          </a:xfrm>
          <a:prstGeom prst="horizontalScroll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dirty="0"/>
          </a:p>
        </p:txBody>
      </p:sp>
      <p:pic>
        <p:nvPicPr>
          <p:cNvPr id="12" name="Picture 4" descr="&amp;Kcy;&amp;ocy;&amp;mcy;&amp;pcy;&amp;lcy;&amp;iecy;&amp;kcy;&amp;scy;&amp;ncy;&amp;ocy;-&amp;tcy;&amp;iecy;&amp;mcy;&amp;acy;&amp;tcy;&amp;icy;&amp;chcy;&amp;iecy;&amp;scy;&amp;kcy;&amp;ocy;&amp;iecy; &amp;pcy;&amp;lcy;&amp;acy;&amp;ncy;&amp;icy;&amp;rcy;&amp;ocy;&amp;vcy;&amp;acy;&amp;ncy;&amp;icy;&amp;iecy; &amp;Scy;&amp;acy;&amp;jcy;&amp;tcy; &amp;dcy;&amp;iecy;&amp;tcy;&amp;scy;&amp;kcy;&amp;ocy;&amp;gcy;&amp;ocy; &amp;scy;&amp;acy;&amp;dcy;&amp;acy; 14 &amp;gcy;. &amp;Icy;&amp;shcy;&amp;icy;&amp;mcy;&amp;acy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264" y="1530936"/>
            <a:ext cx="1125619" cy="877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1475656" y="1526434"/>
            <a:ext cx="6379119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1600" b="1" cap="all" dirty="0">
                <a:ln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Методическое обеспечение вариативного компонента Программы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259632" y="2135304"/>
            <a:ext cx="74582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6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1. Программа </a:t>
            </a:r>
            <a:r>
              <a:rPr lang="ru-RU" sz="1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«Основы безопасности детей дошкольного возраста»</a:t>
            </a:r>
          </a:p>
          <a:p>
            <a:pPr algn="just">
              <a:spcAft>
                <a:spcPts val="0"/>
              </a:spcAft>
            </a:pPr>
            <a:r>
              <a:rPr lang="ru-RU" sz="1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вторы Р.Б. </a:t>
            </a:r>
            <a:r>
              <a:rPr lang="ru-RU" sz="16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Стеркина</a:t>
            </a:r>
            <a:r>
              <a:rPr lang="ru-RU" sz="1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О.Л. Князева и Н.Н. Авдеева</a:t>
            </a:r>
            <a:endParaRPr lang="ru-RU" sz="1600" dirty="0">
              <a:effectLst/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259632" y="2705772"/>
            <a:ext cx="74582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6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2.Авторская </a:t>
            </a:r>
            <a:r>
              <a:rPr lang="ru-RU" sz="1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программа «Мы в городе славном живём». </a:t>
            </a:r>
          </a:p>
          <a:p>
            <a:pPr algn="just">
              <a:spcAft>
                <a:spcPts val="0"/>
              </a:spcAft>
            </a:pPr>
            <a:r>
              <a:rPr lang="ru-RU" sz="1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(авторский коллектив ГБДОУ </a:t>
            </a:r>
            <a:r>
              <a:rPr lang="ru-RU" sz="16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детский сад №</a:t>
            </a:r>
            <a:r>
              <a:rPr lang="ru-RU" sz="1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 Кронштадтского района Санкт-Петербурга) </a:t>
            </a:r>
            <a:endParaRPr lang="ru-RU" sz="1600" dirty="0">
              <a:effectLst/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259632" y="3507725"/>
            <a:ext cx="745825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6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3.Программа </a:t>
            </a:r>
            <a:r>
              <a:rPr lang="ru-RU" sz="1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по социально-эмоциональному развитию детей дошкольного возраста «Я, ты, мы»   (под редакцией </a:t>
            </a:r>
            <a:r>
              <a:rPr lang="ru-RU" sz="16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О.Л.Князевой</a:t>
            </a:r>
            <a:r>
              <a:rPr lang="ru-RU" sz="1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.</a:t>
            </a:r>
            <a:r>
              <a:rPr lang="ru-RU" sz="16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Б.Стеркиной</a:t>
            </a:r>
            <a:r>
              <a:rPr lang="ru-RU" sz="1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). </a:t>
            </a:r>
          </a:p>
          <a:p>
            <a:pPr algn="just">
              <a:lnSpc>
                <a:spcPts val="1200"/>
              </a:lnSpc>
              <a:spcAft>
                <a:spcPts val="0"/>
              </a:spcAft>
            </a:pPr>
            <a:r>
              <a:rPr lang="ru-RU" sz="1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 </a:t>
            </a:r>
          </a:p>
          <a:p>
            <a:pPr algn="just">
              <a:lnSpc>
                <a:spcPts val="1200"/>
              </a:lnSpc>
              <a:spcAft>
                <a:spcPts val="0"/>
              </a:spcAft>
            </a:pPr>
            <a:r>
              <a:rPr lang="ru-RU" sz="16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4. </a:t>
            </a:r>
            <a:r>
              <a:rPr lang="ru-RU" sz="1600" dirty="0" err="1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Этнокалендарь</a:t>
            </a:r>
            <a:r>
              <a:rPr lang="ru-RU" sz="16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Санкт-Петербурга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259633" y="4365104"/>
            <a:ext cx="745825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5.Программа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«Добро пожаловать в экологию»,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Воронкевич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О.В., СПб, ДЕТСТВО-ПРЕСС, 2007.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6.«Программа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экологического образования «Мы», Кондратьева Н.Н., СПб,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1998</a:t>
            </a:r>
          </a:p>
          <a:p>
            <a:pPr algn="just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7. Программа "Приобщение детей к истокам русской народной культуры" </a:t>
            </a:r>
          </a:p>
          <a:p>
            <a:pPr algn="just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О. Л. Князева, М. Д.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Маханёва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366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6" y="0"/>
            <a:ext cx="1587698" cy="11801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775" y="-849"/>
            <a:ext cx="1296144" cy="97354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31753" y="256859"/>
            <a:ext cx="6307111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b="1" cap="all" dirty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Взаимодействие с </a:t>
            </a:r>
            <a:r>
              <a:rPr lang="ru-RU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семьями воспитанников</a:t>
            </a:r>
            <a:r>
              <a:rPr lang="ru-RU" b="1" cap="all" dirty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 — </a:t>
            </a:r>
            <a:endParaRPr lang="ru-RU" b="1" cap="all" dirty="0" smtClean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ru-RU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одно </a:t>
            </a:r>
            <a:r>
              <a:rPr lang="ru-RU" b="1" cap="all" dirty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из условий </a:t>
            </a:r>
            <a:endParaRPr lang="ru-RU" b="1" cap="all" dirty="0" smtClean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ru-RU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реализации </a:t>
            </a:r>
            <a:r>
              <a:rPr lang="ru-RU" b="1" cap="all" dirty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образовательной программы </a:t>
            </a:r>
            <a:r>
              <a:rPr lang="ru-RU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ГБДОУ</a:t>
            </a:r>
            <a:endParaRPr lang="ru-RU" b="1" cap="all" dirty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611560" y="974853"/>
            <a:ext cx="7776864" cy="5285441"/>
          </a:xfrm>
          <a:prstGeom prst="horizontalScroll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1844824"/>
            <a:ext cx="6936294" cy="332398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ru-RU" sz="2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Успешность реализации образовательной программы зависит от </a:t>
            </a:r>
            <a:r>
              <a:rPr lang="ru-RU" sz="2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согласованности действий семьи и </a:t>
            </a:r>
            <a:r>
              <a:rPr lang="ru-RU" sz="2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детского сада: </a:t>
            </a:r>
            <a:r>
              <a:rPr lang="ru-RU" sz="2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2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щем </a:t>
            </a:r>
            <a:r>
              <a:rPr lang="ru-RU" sz="2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общий язык с родителями. </a:t>
            </a:r>
            <a:endParaRPr lang="ru-RU" sz="20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200" b="1" i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Семья – поистине высокое творенье. </a:t>
            </a:r>
          </a:p>
          <a:p>
            <a:r>
              <a:rPr lang="ru-RU" sz="2200" b="1" i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Она заслон надежный и причал. </a:t>
            </a:r>
          </a:p>
          <a:p>
            <a:r>
              <a:rPr lang="ru-RU" sz="2200" b="1" i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Она дает призванье и рожденье. </a:t>
            </a:r>
          </a:p>
          <a:p>
            <a:r>
              <a:rPr lang="ru-RU" sz="2200" b="1" i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Она для нас основа всех начал. </a:t>
            </a:r>
            <a:endParaRPr lang="ru-RU" sz="2200" b="1" i="1" spc="50" dirty="0" smtClean="0">
              <a:ln w="11430"/>
              <a:solidFill>
                <a:schemeClr val="accent6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2200" b="1" i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200" b="1" i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Е. А. Мухачева) </a:t>
            </a:r>
          </a:p>
        </p:txBody>
      </p:sp>
    </p:spTree>
    <p:extLst>
      <p:ext uri="{BB962C8B-B14F-4D97-AF65-F5344CB8AC3E}">
        <p14:creationId xmlns:p14="http://schemas.microsoft.com/office/powerpoint/2010/main" val="412226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Горизонтальный свиток 9"/>
          <p:cNvSpPr/>
          <p:nvPr/>
        </p:nvSpPr>
        <p:spPr>
          <a:xfrm>
            <a:off x="467546" y="908323"/>
            <a:ext cx="7837609" cy="4680917"/>
          </a:xfrm>
          <a:prstGeom prst="horizontalScroll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8"/>
            <a:ext cx="1835696" cy="13645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775" y="-849"/>
            <a:ext cx="1296144" cy="97354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19672" y="84249"/>
            <a:ext cx="6336704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endParaRPr lang="ru-RU" b="1" cap="all" dirty="0" smtClean="0">
              <a:ln/>
              <a:solidFill>
                <a:srgbClr val="0070C0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ru-RU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Взаимодействие </a:t>
            </a:r>
            <a:r>
              <a:rPr lang="ru-RU" b="1" cap="all" dirty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с </a:t>
            </a:r>
            <a:r>
              <a:rPr lang="ru-RU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семьями воспитанников</a:t>
            </a:r>
            <a:r>
              <a:rPr lang="ru-RU" b="1" cap="all" dirty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 — </a:t>
            </a:r>
            <a:endParaRPr lang="ru-RU" b="1" cap="all" dirty="0" smtClean="0">
              <a:ln/>
              <a:solidFill>
                <a:srgbClr val="0070C0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ru-RU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одно </a:t>
            </a:r>
            <a:r>
              <a:rPr lang="ru-RU" b="1" cap="all" dirty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из условий </a:t>
            </a:r>
            <a:endParaRPr lang="ru-RU" b="1" cap="all" dirty="0" smtClean="0">
              <a:ln/>
              <a:solidFill>
                <a:srgbClr val="0070C0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ru-RU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реализации </a:t>
            </a:r>
            <a:r>
              <a:rPr lang="ru-RU" b="1" cap="all" dirty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образовательной программы </a:t>
            </a:r>
            <a:r>
              <a:rPr lang="ru-RU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 ГБДОУ</a:t>
            </a:r>
            <a:endParaRPr lang="ru-RU" b="1" cap="all" dirty="0">
              <a:ln/>
              <a:solidFill>
                <a:srgbClr val="0070C0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4761" y="1628800"/>
            <a:ext cx="723039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основу </a:t>
            </a:r>
            <a:r>
              <a:rPr lang="ru-RU" sz="2000" dirty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совместной деятельности семьи и </a:t>
            </a:r>
            <a:r>
              <a:rPr lang="ru-RU" sz="2000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детского сада заложены  </a:t>
            </a:r>
            <a:r>
              <a:rPr lang="ru-RU" sz="2000" dirty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принципы</a:t>
            </a:r>
            <a:r>
              <a:rPr lang="ru-RU" sz="2000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endParaRPr lang="ru-RU" sz="2000" dirty="0">
              <a:ln w="10160">
                <a:solidFill>
                  <a:schemeClr val="accent1"/>
                </a:solidFill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 Единый подход к процессу воспитания ребенка;</a:t>
            </a:r>
          </a:p>
          <a:p>
            <a:r>
              <a:rPr lang="ru-RU" sz="2000" dirty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 Открытость дошкольного учреждения для родителей;</a:t>
            </a:r>
          </a:p>
          <a:p>
            <a:r>
              <a:rPr lang="ru-RU" sz="2000" dirty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 Взаимное доверие во взаимоотношениях педагогов </a:t>
            </a:r>
            <a:r>
              <a:rPr lang="ru-RU" sz="2000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</a:p>
          <a:p>
            <a:r>
              <a:rPr lang="ru-RU" sz="2000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родителей;</a:t>
            </a:r>
          </a:p>
          <a:p>
            <a:r>
              <a:rPr lang="ru-RU" sz="2000" dirty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 Уважение и доброжелательность друг к другу;</a:t>
            </a:r>
          </a:p>
          <a:p>
            <a:r>
              <a:rPr lang="ru-RU" sz="2000" dirty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 Дифференцированный подход к каждой семье;</a:t>
            </a:r>
          </a:p>
          <a:p>
            <a:r>
              <a:rPr lang="ru-RU" sz="2000" dirty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 Равная ответственность родителей и педагогов;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74761" y="5229200"/>
            <a:ext cx="8039645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Мы обучаем родителей 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</a:p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родители 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учат нас! </a:t>
            </a:r>
          </a:p>
        </p:txBody>
      </p:sp>
    </p:spTree>
    <p:extLst>
      <p:ext uri="{BB962C8B-B14F-4D97-AF65-F5344CB8AC3E}">
        <p14:creationId xmlns:p14="http://schemas.microsoft.com/office/powerpoint/2010/main" val="183018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Горизонтальный свиток 9"/>
          <p:cNvSpPr/>
          <p:nvPr/>
        </p:nvSpPr>
        <p:spPr>
          <a:xfrm>
            <a:off x="467546" y="908323"/>
            <a:ext cx="7837609" cy="4896941"/>
          </a:xfrm>
          <a:prstGeom prst="horizontalScroll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8"/>
            <a:ext cx="1835696" cy="13645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775" y="-849"/>
            <a:ext cx="1296144" cy="97354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19672" y="84249"/>
            <a:ext cx="6336704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>
              <a:defRPr/>
            </a:pPr>
            <a:r>
              <a:rPr lang="ru-RU" b="1" kern="0" cap="all" dirty="0" smtClean="0">
                <a:ln w="0"/>
                <a:solidFill>
                  <a:srgbClr val="008AF2"/>
                </a:solidFill>
                <a:effectLst>
                  <a:reflection blurRad="12700" stA="50000" endPos="50000" dist="5000" dir="5400000" sy="-100000" rotWithShape="0"/>
                </a:effectLst>
                <a:cs typeface="Arial" pitchFamily="34" charset="0"/>
              </a:rPr>
              <a:t>Инновационная деятельность</a:t>
            </a:r>
          </a:p>
          <a:p>
            <a:pPr algn="ctr">
              <a:defRPr/>
            </a:pPr>
            <a:r>
              <a:rPr lang="ru-RU" b="1" cap="all" dirty="0" smtClean="0">
                <a:ln w="0"/>
                <a:solidFill>
                  <a:srgbClr val="008AF2"/>
                </a:solidFill>
                <a:effectLst>
                  <a:reflection blurRad="12700" stA="50000" endPos="50000" dist="5000" dir="5400000" sy="-100000" rotWithShape="0"/>
                </a:effectLst>
                <a:cs typeface="Arial" pitchFamily="34" charset="0"/>
              </a:rPr>
              <a:t>в рамках  о</a:t>
            </a:r>
            <a:r>
              <a:rPr lang="ru-RU" b="1" cap="all" dirty="0" smtClean="0">
                <a:ln w="0"/>
                <a:solidFill>
                  <a:srgbClr val="008AF2"/>
                </a:solidFill>
                <a:effectLst>
                  <a:reflection blurRad="12700" stA="50000" endPos="50000" dist="5000" dir="5400000" sy="-100000" rotWithShape="0"/>
                </a:effectLst>
                <a:ea typeface="Times New Roman"/>
                <a:cs typeface="Arial" pitchFamily="34" charset="0"/>
              </a:rPr>
              <a:t>пытно-экспериментальной работы </a:t>
            </a:r>
            <a:r>
              <a:rPr lang="ru-RU" b="1" kern="0" cap="all" dirty="0" smtClean="0">
                <a:ln w="0"/>
                <a:solidFill>
                  <a:srgbClr val="008AF2"/>
                </a:solidFill>
                <a:effectLst>
                  <a:reflection blurRad="12700" stA="50000" endPos="50000" dist="5000" dir="5400000" sy="-100000" rotWithShape="0"/>
                </a:effectLst>
                <a:cs typeface="Arial" pitchFamily="34" charset="0"/>
              </a:rPr>
              <a:t> </a:t>
            </a:r>
          </a:p>
          <a:p>
            <a:pPr algn="ctr">
              <a:defRPr/>
            </a:pPr>
            <a:endParaRPr lang="ru-RU" b="1" kern="0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4760" y="1628800"/>
            <a:ext cx="738567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ТЕМА: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 «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Разработка эффективных средств коммуникации между участниками образовательного процесса»</a:t>
            </a:r>
          </a:p>
          <a:p>
            <a:pPr fontAlgn="t"/>
            <a:endParaRPr lang="ru-RU" sz="2000" b="1" u="sng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t"/>
            <a:r>
              <a:rPr lang="ru-RU" sz="2000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Реализация годовых проектов:</a:t>
            </a:r>
          </a:p>
          <a:p>
            <a:pPr marL="457200" indent="-457200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Проект 1  -</a:t>
            </a:r>
          </a:p>
          <a:p>
            <a:pPr marL="457200" indent="-457200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«Педагог – Ребенок - Родители»</a:t>
            </a:r>
          </a:p>
          <a:p>
            <a:pPr marL="457200" indent="-457200"/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fontAlgn="t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Проект 2  -</a:t>
            </a:r>
          </a:p>
          <a:p>
            <a:pPr marL="457200" indent="-457200" fontAlgn="t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Руководитель – Педагоги – Родители – Социальные партнеры» </a:t>
            </a:r>
          </a:p>
          <a:p>
            <a:pPr marL="457200" indent="-457200" fontAlgn="t"/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0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0070C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581128"/>
            <a:ext cx="2088232" cy="156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18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775" y="-849"/>
            <a:ext cx="1296144" cy="97354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sp>
        <p:nvSpPr>
          <p:cNvPr id="10" name="Горизонтальный свиток 9"/>
          <p:cNvSpPr/>
          <p:nvPr/>
        </p:nvSpPr>
        <p:spPr>
          <a:xfrm>
            <a:off x="323528" y="620688"/>
            <a:ext cx="8568952" cy="6237312"/>
          </a:xfrm>
          <a:prstGeom prst="horizontalScroll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1872208" cy="128462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60384" y="1124744"/>
            <a:ext cx="7874282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700" b="1" dirty="0" smtClean="0">
              <a:ln w="12700">
                <a:noFill/>
                <a:prstDash val="solid"/>
              </a:ln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700" b="1" dirty="0" smtClean="0">
                <a:ln w="12700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Разработана </a:t>
            </a: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с учетом:</a:t>
            </a:r>
          </a:p>
          <a:p>
            <a:pPr algn="just"/>
            <a:r>
              <a:rPr lang="ru-RU" sz="1700" b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примерной образовательной программы дошкольного образования</a:t>
            </a:r>
            <a:r>
              <a:rPr lang="ru-RU" sz="17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(далее – ПО ОП ДО), одобренной решением федеральным 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учебно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- методическим объединением (УМО) по общему образованию (протокол от 20 мая 2015 г. № 2/15),</a:t>
            </a:r>
          </a:p>
          <a:p>
            <a:pPr algn="just"/>
            <a:r>
              <a:rPr lang="ru-RU" sz="1700" b="1" dirty="0" smtClean="0">
                <a:latin typeface="Arial" pitchFamily="34" charset="0"/>
                <a:cs typeface="Arial" pitchFamily="34" charset="0"/>
              </a:rPr>
              <a:t>с использованием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algn="just">
              <a:buFont typeface="Arial" pitchFamily="34" charset="0"/>
              <a:buChar char="•"/>
            </a:pPr>
            <a:r>
              <a:rPr lang="ru-RU" sz="1700" dirty="0" smtClean="0">
                <a:latin typeface="Arial" pitchFamily="34" charset="0"/>
                <a:cs typeface="Arial" pitchFamily="34" charset="0"/>
              </a:rPr>
              <a:t>учебно-методического комплекса </a:t>
            </a:r>
            <a:r>
              <a:rPr lang="ru-RU" sz="1700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программы "От рождения до школы" под редакцией Н.Е. </a:t>
            </a:r>
            <a:r>
              <a:rPr lang="ru-RU" sz="1700" u="sng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Вераксы</a:t>
            </a:r>
            <a:r>
              <a:rPr lang="ru-RU" sz="1700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Т.С. Комаровой, М.А. Васильевой,</a:t>
            </a:r>
            <a:r>
              <a:rPr lang="ru-RU" sz="17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представленным на сайте ФИРО 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1700" u="sng" dirty="0" smtClean="0">
                <a:latin typeface="Arial" pitchFamily="34" charset="0"/>
                <a:cs typeface="Arial" pitchFamily="34" charset="0"/>
                <a:hlinkClick r:id="rId5"/>
              </a:rPr>
              <a:t>http://www.firo.ru/?page_id=11684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algn="just">
              <a:buFont typeface="Arial" pitchFamily="34" charset="0"/>
              <a:buChar char="•"/>
            </a:pPr>
            <a:r>
              <a:rPr lang="ru-RU" sz="1700" dirty="0" smtClean="0">
                <a:latin typeface="Arial" pitchFamily="34" charset="0"/>
                <a:cs typeface="Arial" pitchFamily="34" charset="0"/>
              </a:rPr>
              <a:t>программы Н.В.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Нищевой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smtClean="0">
                <a:latin typeface="Arial" pitchFamily="34" charset="0"/>
                <a:cs typeface="Arial" pitchFamily="34" charset="0"/>
                <a:hlinkClick r:id="rId6"/>
              </a:rPr>
              <a:t>проект примерной адаптированной программы коррекционно-развивающей работы в логопедической группе детского сада для детей с тяжелыми нарушениями речи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700" dirty="0" smtClean="0">
                <a:latin typeface="Arial" pitchFamily="34" charset="0"/>
                <a:cs typeface="Arial" pitchFamily="34" charset="0"/>
                <a:hlinkClick r:id="rId5"/>
              </a:rPr>
              <a:t>http://www.firo.ru/?page_id=11684</a:t>
            </a:r>
            <a:endParaRPr lang="ru-RU" dirty="0">
              <a:ln w="12700">
                <a:noFill/>
                <a:prstDash val="solid"/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1185752" y="188640"/>
            <a:ext cx="67271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endParaRPr lang="ru-RU" sz="2400" b="1" cap="all" dirty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ru-RU" sz="2400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      ОБРАЗОВАТЕЛЬНАЯ ПРОГРАММА</a:t>
            </a:r>
            <a:endParaRPr lang="ru-RU" sz="2400" b="1" cap="all" dirty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87624" y="4509121"/>
            <a:ext cx="7776864" cy="15696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16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ОП 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ДО рассчитана для детей в возрасте от 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года 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до 7 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лет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 детском саду в 2018-2019 учебном 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году функционирует 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возрастных групп общеразвивающей и компенсирующей направленности:</a:t>
            </a:r>
            <a:endParaRPr lang="ru-RU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• 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для детей 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 возрасте с 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 года 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до 3 лет – 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три группы;</a:t>
            </a:r>
            <a:endParaRPr lang="ru-RU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• 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для детей 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 возрасте с 3 до 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7 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лет – 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шесть групп.</a:t>
            </a:r>
            <a:endParaRPr lang="ru-RU" sz="1600" dirty="0"/>
          </a:p>
        </p:txBody>
      </p:sp>
      <p:pic>
        <p:nvPicPr>
          <p:cNvPr id="11" name="Picture 4" descr="&amp;Kcy;&amp;ocy;&amp;mcy;&amp;pcy;&amp;lcy;&amp;iecy;&amp;kcy;&amp;scy;&amp;ncy;&amp;ocy;-&amp;tcy;&amp;iecy;&amp;mcy;&amp;acy;&amp;tcy;&amp;icy;&amp;chcy;&amp;iecy;&amp;scy;&amp;kcy;&amp;ocy;&amp;iecy; &amp;pcy;&amp;lcy;&amp;acy;&amp;ncy;&amp;icy;&amp;rcy;&amp;ocy;&amp;vcy;&amp;acy;&amp;ncy;&amp;icy;&amp;iecy; &amp;Scy;&amp;acy;&amp;jcy;&amp;tcy; &amp;dcy;&amp;iecy;&amp;tcy;&amp;scy;&amp;kcy;&amp;ocy;&amp;gcy;&amp;ocy; &amp;scy;&amp;acy;&amp;dcy;&amp;acy; 14 &amp;gcy;. &amp;Icy;&amp;shcy;&amp;icy;&amp;mcy;&amp;acy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301208"/>
            <a:ext cx="116976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59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7" y="0"/>
            <a:ext cx="1892845" cy="1407015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2478346" y="1066917"/>
            <a:ext cx="4536504" cy="98816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/>
          <a:effectLst/>
          <a:scene3d>
            <a:camera prst="orthographicFront">
              <a:rot lat="0" lon="0" rev="0"/>
            </a:camera>
            <a:lightRig rig="freezing" dir="t"/>
          </a:scene3d>
          <a:sp3d contourW="12700" prstMaterial="softEdge">
            <a:bevelT w="139700" h="38100"/>
            <a:contourClr>
              <a:schemeClr val="accent1">
                <a:lumMod val="40000"/>
                <a:lumOff val="6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Arial" pitchFamily="34" charset="0"/>
                <a:cs typeface="Arial" pitchFamily="34" charset="0"/>
              </a:rPr>
              <a:t>Нормативно-правовое обеспечение</a:t>
            </a: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1185752" y="0"/>
            <a:ext cx="67271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endParaRPr lang="ru-RU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ru-RU" sz="2400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ОБРАЗОВАТЕЛЬНАЯ ПРОГРАММА</a:t>
            </a:r>
            <a:endParaRPr lang="ru-RU" sz="2400" b="1" cap="all" dirty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1707955" y="4365104"/>
            <a:ext cx="6077286" cy="720080"/>
          </a:xfrm>
          <a:prstGeom prst="flowChartAlternateProcess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freezing" dir="t"/>
          </a:scene3d>
          <a:sp3d prstMaterial="soft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latin typeface="Arial" pitchFamily="34" charset="0"/>
                <a:cs typeface="Arial" pitchFamily="34" charset="0"/>
              </a:rPr>
              <a:t>Санитарно-эпидемиологические правила и нормативы «СанПиН 2.4.1.3049-13 от 15.05.2013г. </a:t>
            </a: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1712897" y="5186049"/>
            <a:ext cx="6107172" cy="1152128"/>
          </a:xfrm>
          <a:prstGeom prst="flowChartAlternateProcess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freezing" dir="t"/>
          </a:scene3d>
          <a:sp3d prstMaterial="soft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ln/>
                <a:latin typeface="Arial" pitchFamily="34" charset="0"/>
                <a:ea typeface="Times New Roman" pitchFamily="18" charset="0"/>
                <a:cs typeface="Arial" pitchFamily="34" charset="0"/>
              </a:rPr>
              <a:t>Устав </a:t>
            </a:r>
            <a:r>
              <a:rPr lang="ru-RU" b="1" dirty="0" smtClean="0">
                <a:ln/>
                <a:latin typeface="Arial" pitchFamily="34" charset="0"/>
                <a:ea typeface="Times New Roman" pitchFamily="18" charset="0"/>
                <a:cs typeface="Arial" pitchFamily="34" charset="0"/>
              </a:rPr>
              <a:t>Государственного </a:t>
            </a:r>
            <a:r>
              <a:rPr lang="ru-RU" b="1" dirty="0">
                <a:ln/>
                <a:latin typeface="Arial" pitchFamily="34" charset="0"/>
                <a:ea typeface="Times New Roman" pitchFamily="18" charset="0"/>
                <a:cs typeface="Arial" pitchFamily="34" charset="0"/>
              </a:rPr>
              <a:t>бюджетного дошкольного образовательного учреждения детский сад № 4 комбинированного вида Кронштадтского района  Санкт-Петербурга</a:t>
            </a:r>
            <a:endParaRPr lang="ru-RU" b="1" dirty="0">
              <a:ln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1707955" y="3061626"/>
            <a:ext cx="6077285" cy="1159462"/>
          </a:xfrm>
          <a:prstGeom prst="flowChartAlternateProcess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freezing" dir="t"/>
          </a:scene3d>
          <a:sp3d prstMaterial="soft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latin typeface="Arial" pitchFamily="34" charset="0"/>
                <a:cs typeface="Arial" pitchFamily="34" charset="0"/>
              </a:rPr>
              <a:t>Федеральный государственный образовательный стандарт дошкольного образования, утвержденный приказом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Минобрнауки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России от 17 октября 2013 г. № 1155</a:t>
            </a: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1707955" y="2182012"/>
            <a:ext cx="6077285" cy="720080"/>
          </a:xfrm>
          <a:prstGeom prst="flowChartAlternateProcess">
            <a:avLst/>
          </a:prstGeom>
          <a:solidFill>
            <a:schemeClr val="tx2">
              <a:lumMod val="40000"/>
              <a:lumOff val="60000"/>
            </a:schemeClr>
          </a:solidFill>
          <a:effectLst/>
          <a:scene3d>
            <a:camera prst="orthographicFront"/>
            <a:lightRig rig="freezing" dir="t"/>
          </a:scene3d>
          <a:sp3d prstMaterial="soft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latin typeface="Arial" pitchFamily="34" charset="0"/>
                <a:cs typeface="Arial" pitchFamily="34" charset="0"/>
              </a:rPr>
              <a:t>Закон РФ от 29.12.2012 № 273-ФЗ 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Об образовании в Российской Федерации»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338" y="-849"/>
            <a:ext cx="1421581" cy="106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59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18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28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34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3" grpId="0" animBg="1"/>
      <p:bldP spid="10" grpId="0" animBg="1"/>
      <p:bldP spid="11" grpId="0" animBg="1"/>
      <p:bldP spid="12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Прямая соединительная линия 22"/>
          <p:cNvCxnSpPr/>
          <p:nvPr/>
        </p:nvCxnSpPr>
        <p:spPr>
          <a:xfrm>
            <a:off x="6478808" y="2173053"/>
            <a:ext cx="0" cy="679883"/>
          </a:xfrm>
          <a:prstGeom prst="line">
            <a:avLst/>
          </a:prstGeom>
          <a:scene3d>
            <a:camera prst="isometricOffAxis2Left"/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accent1">
                <a:tint val="100000"/>
                <a:shade val="100000"/>
                <a:satMod val="100000"/>
              </a:schemeClr>
            </a:contourClr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5153354" y="1279412"/>
            <a:ext cx="2650908" cy="944873"/>
          </a:xfrm>
          <a:prstGeom prst="roundRect">
            <a:avLst/>
          </a:prstGeom>
          <a:scene3d>
            <a:camera prst="isometricOffAxis2Left"/>
            <a:lightRig rig="freezing" dir="t"/>
          </a:scene3d>
          <a:sp3d prstMaterial="softEdge"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dirty="0" smtClean="0"/>
              <a:t>     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</a:t>
            </a:r>
          </a:p>
          <a:p>
            <a:pPr lvl="0"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обеспечивает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83568" y="1220386"/>
            <a:ext cx="2919791" cy="952667"/>
          </a:xfrm>
          <a:prstGeom prst="roundRect">
            <a:avLst/>
          </a:prstGeom>
          <a:scene3d>
            <a:camera prst="isometricOffAxis1Right"/>
            <a:lightRig rig="freezing" dir="t"/>
          </a:scene3d>
          <a:sp3d prstMaterial="softEdge"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dirty="0" smtClean="0"/>
              <a:t>       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Образовательная</a:t>
            </a:r>
          </a:p>
          <a:p>
            <a:pPr lvl="0"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программа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4" y="99223"/>
            <a:ext cx="1587698" cy="1180189"/>
          </a:xfrm>
          <a:prstGeom prst="rect">
            <a:avLst/>
          </a:prstGeom>
        </p:spPr>
      </p:pic>
      <p:sp>
        <p:nvSpPr>
          <p:cNvPr id="14" name="Шестиугольник 13"/>
          <p:cNvSpPr/>
          <p:nvPr/>
        </p:nvSpPr>
        <p:spPr>
          <a:xfrm>
            <a:off x="0" y="2708920"/>
            <a:ext cx="4283968" cy="3456384"/>
          </a:xfrm>
          <a:prstGeom prst="hexagon">
            <a:avLst/>
          </a:prstGeom>
          <a:scene3d>
            <a:camera prst="isometricOffAxis1Right"/>
            <a:lightRig rig="freezing" dir="t"/>
          </a:scene3d>
          <a:sp3d prstMaterial="softEdge"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400" b="1" dirty="0">
                <a:ln/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разработана педагогическим коллективом ДОО при активном участии актива родительской общественности дошкольной  организации. При разработке Программы учитывались: вид ДОО, виды групп, режим функционирования, контингент воспитанников, основные направления деятельности ДОО по Уставу, а также лучшие педагогические традиции и достижения дошкольной организации.  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5" name="Шестиугольник 14"/>
          <p:cNvSpPr/>
          <p:nvPr/>
        </p:nvSpPr>
        <p:spPr>
          <a:xfrm>
            <a:off x="4572000" y="2807550"/>
            <a:ext cx="4104456" cy="3274045"/>
          </a:xfrm>
          <a:prstGeom prst="hexagon">
            <a:avLst/>
          </a:prstGeom>
          <a:scene3d>
            <a:camera prst="isometricOffAxis2Left"/>
            <a:lightRig rig="freezing" dir="t"/>
          </a:scene3d>
          <a:sp3d prstMaterial="softEdge"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ln/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развитие личности детей дошкольного возраста в различных видах общения и деятельности с учетом их возрастных, индивидуальных психологических и физиологических особенностей</a:t>
            </a:r>
            <a:endParaRPr lang="ru-RU" sz="1600" b="1" dirty="0">
              <a:solidFill>
                <a:srgbClr val="002060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501" y="-850"/>
            <a:ext cx="1625905" cy="1221236"/>
          </a:xfrm>
          <a:prstGeom prst="rect">
            <a:avLst/>
          </a:prstGeom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2051720" y="2173053"/>
            <a:ext cx="0" cy="607875"/>
          </a:xfrm>
          <a:prstGeom prst="line">
            <a:avLst/>
          </a:prstGeom>
          <a:ln/>
          <a:scene3d>
            <a:camera prst="isometricOffAxis1Right"/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accent1">
                <a:tint val="100000"/>
                <a:shade val="100000"/>
                <a:satMod val="100000"/>
              </a:schemeClr>
            </a:contourClr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 descr="D:\БОЛЬШАНИНА -2\галя\00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441" y="4857872"/>
            <a:ext cx="1412913" cy="1480305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87559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25344"/>
            <a:ext cx="9144000" cy="5151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6" y="0"/>
            <a:ext cx="1693936" cy="1259159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835696" y="6611292"/>
            <a:ext cx="81369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16026" y="217696"/>
            <a:ext cx="6048671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400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cap="all" dirty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ОБРАЗОВАТЕЛЬНАЯ </a:t>
            </a:r>
          </a:p>
          <a:p>
            <a:pPr algn="ctr"/>
            <a:r>
              <a:rPr lang="ru-RU" sz="2400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ПРОГРАММА показывает:</a:t>
            </a:r>
            <a:endParaRPr lang="ru-RU" sz="2400" b="1" cap="all" dirty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220930" y="616671"/>
            <a:ext cx="8568952" cy="6109656"/>
          </a:xfrm>
          <a:prstGeom prst="horizontalScroll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indent="22860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b="1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как 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 учетом конкретных условий и особенностей контингента воспитанников в ДОО любого вида создается </a:t>
            </a:r>
            <a:r>
              <a:rPr lang="ru-RU" b="1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собственная модель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организации воспитания, обучения и развития детей;</a:t>
            </a:r>
          </a:p>
          <a:p>
            <a:pPr lvl="0" indent="2286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22860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b="1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какие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современные образовательные (образовательные технологии деятельностного типа и информационно-коммуникационные технологии) применяются в работе с детьми; </a:t>
            </a:r>
          </a:p>
          <a:p>
            <a:pPr lvl="0" indent="22860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22860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b="1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каким образом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учитываются индивидуальные особенности, интересы и возможности воспитанников. </a:t>
            </a:r>
          </a:p>
          <a:p>
            <a:pPr lvl="0" indent="22860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Программа учитывает 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потребности воспитанников, в том числе детей-инвалидов и детей с ограниченными возможностями здоровья их родителей (законных представителей), общественности и социума.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59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6" y="10459"/>
            <a:ext cx="1405444" cy="1044714"/>
          </a:xfrm>
          <a:prstGeom prst="rect">
            <a:avLst/>
          </a:prstGeom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269836" y="123754"/>
            <a:ext cx="47529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400" b="1" cap="all" dirty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СТРУКТУРА ПРОГРАММЫ</a:t>
            </a:r>
          </a:p>
        </p:txBody>
      </p:sp>
      <p:sp>
        <p:nvSpPr>
          <p:cNvPr id="13" name="AutoShape 25"/>
          <p:cNvSpPr>
            <a:spLocks noChangeArrowheads="1"/>
          </p:cNvSpPr>
          <p:nvPr/>
        </p:nvSpPr>
        <p:spPr bwMode="gray">
          <a:xfrm>
            <a:off x="214276" y="836712"/>
            <a:ext cx="2438093" cy="2215172"/>
          </a:xfrm>
          <a:prstGeom prst="roundRect">
            <a:avLst>
              <a:gd name="adj" fmla="val 11921"/>
            </a:avLst>
          </a:prstGeom>
          <a:ln w="28575"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dirty="0">
                <a:latin typeface="Arial" charset="0"/>
              </a:rPr>
              <a:t> </a:t>
            </a:r>
          </a:p>
        </p:txBody>
      </p:sp>
      <p:sp>
        <p:nvSpPr>
          <p:cNvPr id="15" name="AutoShape 25"/>
          <p:cNvSpPr>
            <a:spLocks noChangeArrowheads="1"/>
          </p:cNvSpPr>
          <p:nvPr/>
        </p:nvSpPr>
        <p:spPr bwMode="gray">
          <a:xfrm>
            <a:off x="2806570" y="684415"/>
            <a:ext cx="3493622" cy="2680066"/>
          </a:xfrm>
          <a:prstGeom prst="roundRect">
            <a:avLst>
              <a:gd name="adj" fmla="val 11921"/>
            </a:avLst>
          </a:prstGeom>
          <a:ln w="28575"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dirty="0">
                <a:latin typeface="Arial" charset="0"/>
              </a:rPr>
              <a:t> </a:t>
            </a:r>
          </a:p>
        </p:txBody>
      </p:sp>
      <p:sp>
        <p:nvSpPr>
          <p:cNvPr id="16" name="Freeform 26"/>
          <p:cNvSpPr>
            <a:spLocks/>
          </p:cNvSpPr>
          <p:nvPr/>
        </p:nvSpPr>
        <p:spPr bwMode="gray">
          <a:xfrm>
            <a:off x="2915816" y="684415"/>
            <a:ext cx="3312368" cy="2384546"/>
          </a:xfrm>
          <a:custGeom>
            <a:avLst/>
            <a:gdLst/>
            <a:ahLst/>
            <a:cxnLst>
              <a:cxn ang="0">
                <a:pos x="118" y="0"/>
              </a:cxn>
              <a:cxn ang="0">
                <a:pos x="0" y="118"/>
              </a:cxn>
              <a:cxn ang="0">
                <a:pos x="0" y="589"/>
              </a:cxn>
              <a:cxn ang="0">
                <a:pos x="161" y="174"/>
              </a:cxn>
              <a:cxn ang="0">
                <a:pos x="589" y="0"/>
              </a:cxn>
              <a:cxn ang="0">
                <a:pos x="118" y="0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noFill/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marL="514350" indent="-514350" algn="ctr">
              <a:defRPr/>
            </a:pPr>
            <a:r>
              <a:rPr lang="en-US" sz="1400" b="1" dirty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II</a:t>
            </a:r>
            <a:r>
              <a:rPr lang="ru-RU" sz="1400" b="1" dirty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. Содержательный раздел</a:t>
            </a:r>
          </a:p>
          <a:p>
            <a:pPr algn="ctr">
              <a:defRPr/>
            </a:pPr>
            <a:r>
              <a:rPr lang="ru-RU" sz="1100" dirty="0">
                <a:latin typeface="Arial" pitchFamily="34" charset="0"/>
                <a:cs typeface="Arial" pitchFamily="34" charset="0"/>
              </a:rPr>
              <a:t>В содержательном разделе программы представлено описание образовательной деятельности по пяти образовательным областям (направлениям развития ребёнка): физическому развитию, социально-коммуникативному развитию, познавательному развитию, речевому развитию, художественно-эстетическому развитию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. Коррекционно-развивающая работа с детьми с ограниченными возможностями здоровья.  </a:t>
            </a:r>
            <a:r>
              <a:rPr lang="ru-RU" sz="1100" dirty="0">
                <a:latin typeface="Arial" pitchFamily="34" charset="0"/>
                <a:cs typeface="Arial" pitchFamily="34" charset="0"/>
              </a:rPr>
              <a:t>Так же в этом разделе дано описание вариативных форм, средств и методов реализации программы, форм работы с родителями в процессе освоения 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программы. Традиции ДОО,</a:t>
            </a:r>
            <a:endParaRPr lang="ru-RU" sz="1100" b="1" dirty="0">
              <a:solidFill>
                <a:srgbClr val="33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AutoShape 41"/>
          <p:cNvSpPr>
            <a:spLocks noChangeArrowheads="1"/>
          </p:cNvSpPr>
          <p:nvPr/>
        </p:nvSpPr>
        <p:spPr bwMode="gray">
          <a:xfrm>
            <a:off x="6429388" y="1000108"/>
            <a:ext cx="2571768" cy="2089307"/>
          </a:xfrm>
          <a:prstGeom prst="roundRect">
            <a:avLst>
              <a:gd name="adj" fmla="val 11921"/>
            </a:avLst>
          </a:prstGeom>
          <a:ln w="28575"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ru-RU" b="1" dirty="0">
              <a:solidFill>
                <a:srgbClr val="FF0000"/>
              </a:solidFill>
              <a:cs typeface="Times New Roman" pitchFamily="18" charset="0"/>
            </a:endParaRPr>
          </a:p>
          <a:p>
            <a:pPr algn="ctr">
              <a:defRPr/>
            </a:pPr>
            <a:endParaRPr lang="ru-RU" sz="1600" dirty="0">
              <a:solidFill>
                <a:srgbClr val="FF0000"/>
              </a:solidFill>
              <a:cs typeface="Times New Roman" pitchFamily="18" charset="0"/>
            </a:endParaRPr>
          </a:p>
          <a:p>
            <a:pPr algn="ctr">
              <a:defRPr/>
            </a:pPr>
            <a:endParaRPr lang="ru-RU" sz="16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6357950" y="1071546"/>
            <a:ext cx="2786050" cy="264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3333CC"/>
                </a:solidFill>
                <a:cs typeface="Times New Roman" pitchFamily="18" charset="0"/>
              </a:rPr>
              <a:t>III</a:t>
            </a:r>
            <a:r>
              <a:rPr lang="ru-RU" sz="1400" b="1" dirty="0">
                <a:solidFill>
                  <a:srgbClr val="3333CC"/>
                </a:solidFill>
                <a:cs typeface="Times New Roman" pitchFamily="18" charset="0"/>
              </a:rPr>
              <a:t>. </a:t>
            </a:r>
            <a:r>
              <a:rPr lang="ru-RU" sz="1400" b="1" dirty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Организационный раздел</a:t>
            </a:r>
          </a:p>
          <a:p>
            <a:pPr algn="ctr"/>
            <a:r>
              <a:rPr lang="ru-RU" sz="11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1100" dirty="0">
                <a:latin typeface="Arial" pitchFamily="34" charset="0"/>
                <a:cs typeface="Arial" pitchFamily="34" charset="0"/>
              </a:rPr>
              <a:t>организационном разделе содержится 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описание кадрового обеспечения, учебно-методического обеспечения,  </a:t>
            </a:r>
            <a:r>
              <a:rPr lang="ru-RU" sz="1100" dirty="0">
                <a:latin typeface="Arial" pitchFamily="34" charset="0"/>
                <a:cs typeface="Arial" pitchFamily="34" charset="0"/>
              </a:rPr>
              <a:t>материально-технической базы, 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предметно-пространственной развивающей </a:t>
            </a:r>
            <a:r>
              <a:rPr lang="ru-RU" sz="1100" dirty="0">
                <a:latin typeface="Arial" pitchFamily="34" charset="0"/>
                <a:cs typeface="Arial" pitchFamily="34" charset="0"/>
              </a:rPr>
              <a:t>среды, режим дня детей, 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взаимодействия с семьей, порядок </a:t>
            </a:r>
            <a:r>
              <a:rPr lang="ru-RU" sz="1100" dirty="0">
                <a:latin typeface="Arial" pitchFamily="34" charset="0"/>
                <a:cs typeface="Arial" pitchFamily="34" charset="0"/>
              </a:rPr>
              <a:t>организации образовательной деятельности. </a:t>
            </a:r>
          </a:p>
          <a:p>
            <a:pPr algn="ctr"/>
            <a:endParaRPr lang="ru-RU" sz="1400" b="1" dirty="0">
              <a:solidFill>
                <a:srgbClr val="3333CC"/>
              </a:solidFill>
            </a:endParaRPr>
          </a:p>
          <a:p>
            <a:pPr algn="ctr"/>
            <a:endParaRPr lang="ru-RU" sz="1400" b="1" dirty="0">
              <a:solidFill>
                <a:srgbClr val="3333CC"/>
              </a:solidFill>
            </a:endParaRPr>
          </a:p>
          <a:p>
            <a:pPr algn="ctr"/>
            <a:endParaRPr lang="ru-RU" sz="1400" b="1" dirty="0">
              <a:solidFill>
                <a:srgbClr val="3333CC"/>
              </a:solidFill>
            </a:endParaRPr>
          </a:p>
        </p:txBody>
      </p:sp>
      <p:sp>
        <p:nvSpPr>
          <p:cNvPr id="22" name="Прямоугольник 39"/>
          <p:cNvSpPr>
            <a:spLocks noChangeArrowheads="1"/>
          </p:cNvSpPr>
          <p:nvPr/>
        </p:nvSpPr>
        <p:spPr bwMode="auto">
          <a:xfrm>
            <a:off x="714348" y="3708400"/>
            <a:ext cx="82089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Ведущие  принципы  формирования образовательной программы</a:t>
            </a:r>
            <a:endParaRPr lang="ru-RU" sz="18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46"/>
          <p:cNvSpPr>
            <a:spLocks noChangeArrowheads="1"/>
          </p:cNvSpPr>
          <p:nvPr/>
        </p:nvSpPr>
        <p:spPr bwMode="auto">
          <a:xfrm>
            <a:off x="660585" y="4076700"/>
            <a:ext cx="80645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1200" b="1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 принцип развивающего образования;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200" b="1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 принципа </a:t>
            </a:r>
            <a:r>
              <a:rPr lang="ru-RU" sz="1200" b="1" dirty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научной обоснованности и практической применимости;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200" b="1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 единство </a:t>
            </a:r>
            <a:r>
              <a:rPr lang="ru-RU" sz="1200" b="1" dirty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воспитательных, развивающих и обучающих целей и задач процесса образования;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200" b="1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 комплексно-тематический </a:t>
            </a:r>
            <a:r>
              <a:rPr lang="ru-RU" sz="1200" b="1" dirty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принцип построения образовательного процесса;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200" b="1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 построение образовательного процесса на адекватных возрасту формах работы с детьми;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200" b="1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 принципы </a:t>
            </a:r>
            <a:r>
              <a:rPr lang="ru-RU" sz="1200" b="1" dirty="0" err="1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гуманизации</a:t>
            </a:r>
            <a:r>
              <a:rPr lang="ru-RU" sz="1200" b="1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, дифференциации и индивидуализации, непрерывности и системности образования</a:t>
            </a:r>
          </a:p>
          <a:p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51"/>
          <p:cNvSpPr>
            <a:spLocks noChangeArrowheads="1"/>
          </p:cNvSpPr>
          <p:nvPr/>
        </p:nvSpPr>
        <p:spPr bwMode="auto">
          <a:xfrm>
            <a:off x="714348" y="5786454"/>
            <a:ext cx="82089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Ведущие методологические подходы:</a:t>
            </a:r>
          </a:p>
          <a:p>
            <a:pPr algn="ctr"/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системность и личностно-ориентированное образование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Стрелка вниз 24"/>
          <p:cNvSpPr/>
          <p:nvPr/>
        </p:nvSpPr>
        <p:spPr>
          <a:xfrm>
            <a:off x="1333485" y="3089415"/>
            <a:ext cx="357190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Стрелка вниз 26"/>
          <p:cNvSpPr/>
          <p:nvPr/>
        </p:nvSpPr>
        <p:spPr>
          <a:xfrm>
            <a:off x="4439384" y="3393281"/>
            <a:ext cx="357190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Стрелка вниз 27"/>
          <p:cNvSpPr/>
          <p:nvPr/>
        </p:nvSpPr>
        <p:spPr>
          <a:xfrm>
            <a:off x="7572380" y="3160654"/>
            <a:ext cx="357190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Стрелка вниз 30"/>
          <p:cNvSpPr/>
          <p:nvPr/>
        </p:nvSpPr>
        <p:spPr>
          <a:xfrm>
            <a:off x="4467729" y="5346745"/>
            <a:ext cx="357190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775" y="-849"/>
            <a:ext cx="1296144" cy="97354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4276" y="972700"/>
            <a:ext cx="2438093" cy="205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dirty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I. </a:t>
            </a:r>
            <a:r>
              <a:rPr lang="ru-RU" sz="1400" b="1" dirty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Целевой раздел</a:t>
            </a:r>
          </a:p>
          <a:p>
            <a:pPr algn="ctr">
              <a:defRPr/>
            </a:pPr>
            <a:r>
              <a:rPr lang="ru-RU" sz="1100" dirty="0">
                <a:latin typeface="Arial" pitchFamily="34" charset="0"/>
                <a:cs typeface="Arial" pitchFamily="34" charset="0"/>
              </a:rPr>
              <a:t>В целевом разделе представлены цели и задачи реализации программы, принципы и подходы к её формированию, возрастные и индивидуальные характеристики детей, воспитывающихся в образовательном учреждении, планируемые результаты освоения программы</a:t>
            </a:r>
            <a:endParaRPr lang="ru-RU" sz="1100" b="1" dirty="0">
              <a:solidFill>
                <a:srgbClr val="3333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59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1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 animBg="1"/>
      <p:bldP spid="16" grpId="0"/>
      <p:bldP spid="17" grpId="0" animBg="1"/>
      <p:bldP spid="21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775" y="-849"/>
            <a:ext cx="1296144" cy="97354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6632"/>
            <a:ext cx="1697593" cy="1261878"/>
          </a:xfrm>
          <a:prstGeom prst="rect">
            <a:avLst/>
          </a:prstGeom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467542" y="85450"/>
            <a:ext cx="793714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Образовательная программа дошкольного образования </a:t>
            </a:r>
          </a:p>
          <a:p>
            <a:pPr algn="ctr"/>
            <a:r>
              <a:rPr lang="ru-RU" sz="1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состоит </a:t>
            </a:r>
            <a:r>
              <a:rPr lang="ru-RU" sz="16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из обязательной части и части, </a:t>
            </a:r>
            <a:r>
              <a:rPr lang="ru-RU" sz="1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формируемой</a:t>
            </a:r>
          </a:p>
          <a:p>
            <a:pPr algn="ctr"/>
            <a:r>
              <a:rPr lang="ru-RU" sz="1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участниками образовательных </a:t>
            </a:r>
            <a:r>
              <a:rPr lang="ru-RU" sz="1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отношений</a:t>
            </a:r>
          </a:p>
          <a:p>
            <a:pPr algn="ctr"/>
            <a:r>
              <a:rPr lang="ru-RU" sz="1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(вариативная часть</a:t>
            </a:r>
            <a:r>
              <a:rPr lang="ru-RU" sz="1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) и </a:t>
            </a:r>
            <a:r>
              <a:rPr lang="ru-RU" sz="16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содержит</a:t>
            </a:r>
            <a:r>
              <a:rPr lang="ru-RU" sz="1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:</a:t>
            </a:r>
            <a:endParaRPr lang="ru-RU" sz="16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трелка вправо с вырезом 11"/>
          <p:cNvSpPr/>
          <p:nvPr/>
        </p:nvSpPr>
        <p:spPr>
          <a:xfrm>
            <a:off x="3118647" y="938536"/>
            <a:ext cx="6011561" cy="2412470"/>
          </a:xfrm>
          <a:prstGeom prst="notchedRightArrow">
            <a:avLst/>
          </a:prstGeom>
          <a:ln w="38100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Учитывает образовательные потребности, интересы и мотивы детей, членов их семей, и  ориентирована на специфику национальных, социокультурных условий, в которых осуществляется образовательная деятельность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3" name="Стрелка вправо с вырезом 2"/>
          <p:cNvSpPr/>
          <p:nvPr/>
        </p:nvSpPr>
        <p:spPr>
          <a:xfrm>
            <a:off x="3396479" y="3424466"/>
            <a:ext cx="5861839" cy="2530548"/>
          </a:xfrm>
          <a:prstGeom prst="notchedRightArrow">
            <a:avLst/>
          </a:prstGeom>
          <a:ln w="28575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Реализует образовательные потребности детей и членов их семей в соответствии с ФГОС и возрастными и психофизиологическими  особенностями воспитанников</a:t>
            </a:r>
          </a:p>
        </p:txBody>
      </p:sp>
      <p:sp>
        <p:nvSpPr>
          <p:cNvPr id="13" name="Выгнутая вниз стрелка 12"/>
          <p:cNvSpPr/>
          <p:nvPr/>
        </p:nvSpPr>
        <p:spPr>
          <a:xfrm rot="684063">
            <a:off x="2276370" y="2488977"/>
            <a:ext cx="2232248" cy="864096"/>
          </a:xfrm>
          <a:prstGeom prst="curvedUpArrow">
            <a:avLst/>
          </a:prstGeom>
          <a:solidFill>
            <a:schemeClr val="tx2">
              <a:lumMod val="40000"/>
              <a:lumOff val="60000"/>
            </a:schemeClr>
          </a:solidFill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107504" y="1822779"/>
            <a:ext cx="3180179" cy="1601687"/>
          </a:xfrm>
          <a:prstGeom prst="round2DiagRect">
            <a:avLst/>
          </a:prstGeom>
          <a:ln w="28575"/>
          <a:scene3d>
            <a:camera prst="perspectiveContrastingRightFacing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dirty="0" smtClean="0"/>
              <a:t>    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Основной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компонент</a:t>
            </a:r>
          </a:p>
        </p:txBody>
      </p:sp>
      <p:sp>
        <p:nvSpPr>
          <p:cNvPr id="14" name="Выгнутая вниз стрелка 13"/>
          <p:cNvSpPr/>
          <p:nvPr/>
        </p:nvSpPr>
        <p:spPr>
          <a:xfrm>
            <a:off x="2699792" y="5013176"/>
            <a:ext cx="2252000" cy="864096"/>
          </a:xfrm>
          <a:prstGeom prst="curvedUpArrow">
            <a:avLst/>
          </a:prstGeom>
          <a:solidFill>
            <a:schemeClr val="tx2">
              <a:lumMod val="40000"/>
              <a:lumOff val="60000"/>
            </a:schemeClr>
          </a:solidFill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 rot="21356254">
            <a:off x="517088" y="4350311"/>
            <a:ext cx="3087639" cy="1508240"/>
          </a:xfrm>
          <a:prstGeom prst="round2DiagRect">
            <a:avLst/>
          </a:prstGeom>
          <a:ln w="28575"/>
          <a:scene3d>
            <a:camera prst="perspectiveContrastingRightFacing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ct val="100000"/>
              </a:lnSpc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        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Вариативный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0000"/>
              </a:lnSpc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(региональный) компонент</a:t>
            </a:r>
          </a:p>
        </p:txBody>
      </p:sp>
    </p:spTree>
    <p:extLst>
      <p:ext uri="{BB962C8B-B14F-4D97-AF65-F5344CB8AC3E}">
        <p14:creationId xmlns:p14="http://schemas.microsoft.com/office/powerpoint/2010/main" val="87559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775" y="-849"/>
            <a:ext cx="1296144" cy="97354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849"/>
            <a:ext cx="1685175" cy="1252647"/>
          </a:xfrm>
          <a:prstGeom prst="rect">
            <a:avLst/>
          </a:prstGeom>
        </p:spPr>
      </p:pic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1350707" y="288768"/>
            <a:ext cx="644952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all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200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Основные задачи ОП ДО</a:t>
            </a:r>
            <a:endParaRPr kumimoji="0" lang="ru-RU" sz="3200" b="1" i="0" u="none" strike="noStrike" cap="all" normalizeH="0" baseline="0" dirty="0" smtClean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254988" y="661414"/>
            <a:ext cx="8565484" cy="5960210"/>
          </a:xfrm>
          <a:prstGeom prst="horizontalScroll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971600" y="1394750"/>
            <a:ext cx="7560840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•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охрана и укрепление физического и психического здоровья детей;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•обеспечение равных возможностей для полноценного развития каждого ребенка в период дошкольного детства независимо от места проживания, пола, нации, языка, социального статуса, психофизиологических и других особенностей (в том числе ограниченных возможностей здоровья);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•обеспечение преемственности целей, задач и содержания образования, реализуемых в рамках образовательных программ различных уровней;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•создание благоприятных условий развития детей в соответствии с их возрастными и индивидуальными особенностями и склонностями;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•формирование общей культуры личности детей;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•обеспечение вариативности и разнообразия содержания программ и организационных форм дошкольного образования, возможности формирования программ различной направленности с учетом образовательных потребностей, способностей и состояния здоровья детей;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•формирование социокультурной среды, соответствующей возрастным, индивидуальным, психологическим и физиологическим особенностям детей;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•обеспечение психолого-педагогической поддержки семьи и повышения компетентности родителей (законных представителей) в вопросах развития и образования, охраны и укрепления здоровья детей.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HOLDHAND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72647" y="5687498"/>
            <a:ext cx="1647825" cy="910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7559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</p:bld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4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2726</TotalTime>
  <Words>2116</Words>
  <Application>Microsoft Office PowerPoint</Application>
  <PresentationFormat>Экран (4:3)</PresentationFormat>
  <Paragraphs>336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26</vt:i4>
      </vt:variant>
    </vt:vector>
  </HeadingPairs>
  <TitlesOfParts>
    <vt:vector size="35" baseType="lpstr">
      <vt:lpstr>Тема1</vt:lpstr>
      <vt:lpstr>5_Тема9</vt:lpstr>
      <vt:lpstr>6_Тема9</vt:lpstr>
      <vt:lpstr>7_Тема9</vt:lpstr>
      <vt:lpstr>8_Тема9</vt:lpstr>
      <vt:lpstr>1_Тема1</vt:lpstr>
      <vt:lpstr>2_Тема1</vt:lpstr>
      <vt:lpstr>3_Тема1</vt:lpstr>
      <vt:lpstr>4_Тема1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Нелюшка</dc:creator>
  <cp:lastModifiedBy>User</cp:lastModifiedBy>
  <cp:revision>261</cp:revision>
  <cp:lastPrinted>2014-11-29T18:08:15Z</cp:lastPrinted>
  <dcterms:created xsi:type="dcterms:W3CDTF">2014-05-14T16:31:48Z</dcterms:created>
  <dcterms:modified xsi:type="dcterms:W3CDTF">2018-10-22T14:35:49Z</dcterms:modified>
</cp:coreProperties>
</file>