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68" r:id="rId2"/>
    <p:sldMasterId id="2147483676" r:id="rId3"/>
    <p:sldMasterId id="2147483684" r:id="rId4"/>
    <p:sldMasterId id="2147483692" r:id="rId5"/>
    <p:sldMasterId id="2147483700" r:id="rId6"/>
    <p:sldMasterId id="2147483708" r:id="rId7"/>
    <p:sldMasterId id="2147483716" r:id="rId8"/>
  </p:sldMasterIdLst>
  <p:notesMasterIdLst>
    <p:notesMasterId r:id="rId18"/>
  </p:notesMasterIdLst>
  <p:sldIdLst>
    <p:sldId id="263" r:id="rId9"/>
    <p:sldId id="297" r:id="rId10"/>
    <p:sldId id="285" r:id="rId11"/>
    <p:sldId id="304" r:id="rId12"/>
    <p:sldId id="299" r:id="rId13"/>
    <p:sldId id="301" r:id="rId14"/>
    <p:sldId id="288" r:id="rId15"/>
    <p:sldId id="300" r:id="rId16"/>
    <p:sldId id="28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>
        <p:scale>
          <a:sx n="75" d="100"/>
          <a:sy n="75" d="100"/>
        </p:scale>
        <p:origin x="-408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4ABEC-1E3B-47B6-A0AB-983CFDB8D248}" type="datetimeFigureOut">
              <a:rPr lang="ru-RU" smtClean="0"/>
              <a:pPr/>
              <a:t>02.07.2018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31A89-DEEF-4DFC-922B-4902C2D9A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744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02.07.2018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02.07.2018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02.07.2018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02.07.2018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02.07.2018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02.07.2018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02.07.2018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02.07.2018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02.07.2018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02.07.2018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02.07.2018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02.07.2018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02.07.2018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02.07.2018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02.07.2018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02.07.2018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02.07.2018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02.07.2018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02.07.2018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02.07.2018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02.07.2018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02.07.2018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02.07.2018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02.07.2018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02.07.2018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02.07.2018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02.07.2018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02.07.2018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02.07.2018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66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02.07.2018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78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02.07.2018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31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02.07.2018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96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02.07.2018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02.07.2018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87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02.07.2018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20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02.07.2018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4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02.07.2018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91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02.07.2018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40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02.07.2018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41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02.07.2018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91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02.07.2018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58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02.07.2018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50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02.07.2018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49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02.07.2018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02.07.2018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0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02.07.2018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53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02.07.2018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28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02.07.2018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81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02.07.2018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77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02.07.2018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68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02.07.2018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46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02.07.2018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02.07.2018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02.07.2018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53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02.07.2018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02.07.2018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02.07.2018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02.07.2018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02.07.2018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02.07.2018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523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02.07.2018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67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02.07.2018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317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gi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3.png"/><Relationship Id="rId7" Type="http://schemas.openxmlformats.org/officeDocument/2006/relationships/image" Target="../media/image18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10" Type="http://schemas.openxmlformats.org/officeDocument/2006/relationships/image" Target="../media/image21.png"/><Relationship Id="rId4" Type="http://schemas.openxmlformats.org/officeDocument/2006/relationships/image" Target="../media/image7.png"/><Relationship Id="rId9" Type="http://schemas.openxmlformats.org/officeDocument/2006/relationships/image" Target="../media/image2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gif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gif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849" y="0"/>
            <a:ext cx="1455631" cy="10933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576" y="-11652"/>
            <a:ext cx="1280673" cy="951967"/>
          </a:xfrm>
          <a:prstGeom prst="rect">
            <a:avLst/>
          </a:prstGeom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50572" y="1656019"/>
            <a:ext cx="7429552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reezing" dir="t"/>
            </a:scene3d>
            <a:sp3d extrusionH="57150" prstMaterial="softEdge">
              <a:bevelT w="82550" h="38100" prst="coolSlant"/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                    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Адаптированная </a:t>
            </a:r>
            <a:r>
              <a:rPr kumimoji="0" lang="ru-RU" sz="2400" b="1" i="0" u="none" strike="noStrike" normalizeH="0" baseline="0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образовательная программа </a:t>
            </a:r>
            <a:r>
              <a:rPr lang="ru-RU" sz="24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дошкольного образования для </a:t>
            </a:r>
            <a:r>
              <a:rPr kumimoji="0" lang="ru-RU" sz="2400" b="1" i="0" u="none" strike="noStrike" normalizeH="0" baseline="0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детей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normalizeH="0" baseline="0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с ограниченными возможностями здоровья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ru-RU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новая редакция)</a:t>
            </a:r>
            <a:endParaRPr lang="ru-RU" b="1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>
                <a:ln w="1905"/>
                <a:solidFill>
                  <a:srgbClr val="EEECE1">
                    <a:lumMod val="2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Государственного бюджетное дошкольного образовательного учреждения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</a:pPr>
            <a:r>
              <a:rPr lang="ru-RU" sz="2000" b="1" dirty="0">
                <a:ln w="1905"/>
                <a:solidFill>
                  <a:srgbClr val="EEECE1">
                    <a:lumMod val="2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детский сад № 4 комбинированного вида Кронштадтского района Санкт-Петербурга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/>
          <a:srcRect/>
          <a:stretch/>
        </p:blipFill>
        <p:spPr>
          <a:xfrm>
            <a:off x="107504" y="35440"/>
            <a:ext cx="1474558" cy="1628800"/>
          </a:xfrm>
          <a:prstGeom prst="rect">
            <a:avLst/>
          </a:prstGeom>
        </p:spPr>
      </p:pic>
      <p:pic>
        <p:nvPicPr>
          <p:cNvPr id="8" name="Рисунок 7" descr="C:\Users\Сотрудники\Desktop\0_f3bd6_64ac3a17_ori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020272" y="4581128"/>
            <a:ext cx="190770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48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19672" y="-62338"/>
            <a:ext cx="5400600" cy="7704856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369" y="-3552"/>
            <a:ext cx="1455631" cy="109334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" y="-3552"/>
            <a:ext cx="1333922" cy="9915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32470" y="1520238"/>
            <a:ext cx="5175001" cy="453970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prstMaterial="softEdge">
              <a:bevelT w="82550" h="38100" prst="coolSlant"/>
            </a:sp3d>
          </a:bodyPr>
          <a:lstStyle/>
          <a:p>
            <a:pPr algn="just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п. 1 ст. 79 Федерального закона от 29.12.2012 № 273-ФЗ "Об образовании в Российской Федерации" (далее – Закон № 273-ФЗ) содержание образования и условия организации обучения и воспитания обучающихся с ограниченными возможностями здоровья определяются </a:t>
            </a: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адаптированной образовательной программой. </a:t>
            </a:r>
          </a:p>
          <a:p>
            <a:pPr algn="just"/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Адаптированная образовательная программа – это образовательная программа, адаптированная для обучения лиц с ограниченными возможностями здоровья с учетом особенностей их психофизического развития, индивидуальных возможностей и </a:t>
            </a:r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 необходимости обеспечивающая  </a:t>
            </a: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коррекцию </a:t>
            </a:r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нарушений развития </a:t>
            </a: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социальную адаптацию указанных лиц.</a:t>
            </a:r>
            <a:endParaRPr lang="ru-RU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83668" y="76723"/>
            <a:ext cx="5472608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Адаптированная образовательная программа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644505"/>
            <a:ext cx="2880319" cy="421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91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1333922" cy="9915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2213" y="268915"/>
            <a:ext cx="728667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Адаптированная о</a:t>
            </a:r>
            <a:r>
              <a:rPr kumimoji="0" lang="ru-RU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бразовательная </a:t>
            </a:r>
          </a:p>
          <a:p>
            <a:pPr algn="ctr"/>
            <a:r>
              <a:rPr kumimoji="0" lang="ru-RU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программа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создана для: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369" y="25742"/>
            <a:ext cx="1455631" cy="1093342"/>
          </a:xfrm>
          <a:prstGeom prst="rect">
            <a:avLst/>
          </a:prstGeom>
        </p:spPr>
      </p:pic>
      <p:sp>
        <p:nvSpPr>
          <p:cNvPr id="3" name="Шестиугольник 2"/>
          <p:cNvSpPr/>
          <p:nvPr/>
        </p:nvSpPr>
        <p:spPr>
          <a:xfrm>
            <a:off x="539552" y="1563849"/>
            <a:ext cx="2736304" cy="2232248"/>
          </a:xfrm>
          <a:prstGeom prst="hexagon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2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prstMaterial="plastic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lvl="0" algn="ctr"/>
            <a:r>
              <a:rPr lang="ru-RU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Детей раннего возраста с иными ограниченными возможностями здоровья</a:t>
            </a:r>
            <a:endParaRPr lang="ru-RU" b="1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5630823" y="1635857"/>
            <a:ext cx="2758480" cy="2160240"/>
          </a:xfrm>
          <a:prstGeom prst="hexagon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2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prstMaterial="plastic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lvl="0"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Для детей с тяжелой и средней степенью умственной отсталости  </a:t>
            </a:r>
          </a:p>
        </p:txBody>
      </p:sp>
      <p:sp>
        <p:nvSpPr>
          <p:cNvPr id="10" name="Шестиугольник 9"/>
          <p:cNvSpPr/>
          <p:nvPr/>
        </p:nvSpPr>
        <p:spPr>
          <a:xfrm>
            <a:off x="4602435" y="3996655"/>
            <a:ext cx="2653022" cy="2174725"/>
          </a:xfrm>
          <a:prstGeom prst="hexagon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2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lvl="0" algn="ctr"/>
            <a:r>
              <a:rPr lang="ru-RU" b="1" dirty="0">
                <a:ln/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Для детей с тяжелым нарушением речи 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Шестиугольник 10"/>
          <p:cNvSpPr/>
          <p:nvPr/>
        </p:nvSpPr>
        <p:spPr>
          <a:xfrm>
            <a:off x="1611760" y="4005064"/>
            <a:ext cx="2611338" cy="2174726"/>
          </a:xfrm>
          <a:prstGeom prst="hexagon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lvl="0"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Для детей со сложной структурой дефекта 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5292080" y="1340768"/>
            <a:ext cx="72008" cy="2592288"/>
          </a:xfrm>
          <a:prstGeom prst="downArrow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3419872" y="1340768"/>
            <a:ext cx="45719" cy="2592288"/>
          </a:xfrm>
          <a:prstGeom prst="downArrow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1907704" y="1340768"/>
            <a:ext cx="45719" cy="223081"/>
          </a:xfrm>
          <a:prstGeom prst="downArrow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6732240" y="1340768"/>
            <a:ext cx="45719" cy="295089"/>
          </a:xfrm>
          <a:prstGeom prst="downArrow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715977"/>
            <a:ext cx="2040170" cy="146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453076" cy="10801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561" y="0"/>
            <a:ext cx="1497439" cy="1124744"/>
          </a:xfrm>
          <a:prstGeom prst="rect">
            <a:avLst/>
          </a:prstGeom>
        </p:spPr>
      </p:pic>
      <p:cxnSp>
        <p:nvCxnSpPr>
          <p:cNvPr id="35" name="Прямая со стрелкой 34"/>
          <p:cNvCxnSpPr/>
          <p:nvPr/>
        </p:nvCxnSpPr>
        <p:spPr>
          <a:xfrm flipV="1">
            <a:off x="4572000" y="1556792"/>
            <a:ext cx="0" cy="33123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5580112" y="1556792"/>
            <a:ext cx="0" cy="27363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endCxn id="51" idx="0"/>
          </p:cNvCxnSpPr>
          <p:nvPr/>
        </p:nvCxnSpPr>
        <p:spPr>
          <a:xfrm>
            <a:off x="2267744" y="3140968"/>
            <a:ext cx="857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2627784" y="155679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6876256" y="155679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35696" y="260648"/>
            <a:ext cx="5832648" cy="122413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Индивидуализация образования </a:t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социальная адаптация </a:t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ребенка с ОВЗ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67544" y="1988840"/>
            <a:ext cx="2940060" cy="1260340"/>
          </a:xfrm>
          <a:prstGeom prst="roundRect">
            <a:avLst>
              <a:gd name="adj" fmla="val 16670"/>
            </a:avLst>
          </a:prstGeom>
          <a:solidFill>
            <a:schemeClr val="bg2">
              <a:lumMod val="90000"/>
            </a:schemeClr>
          </a:solidFill>
          <a:ln w="28575">
            <a:solidFill>
              <a:srgbClr val="3333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25000" endPos="28000" dist="38100" dir="5400000" sy="-100000" rotWithShape="0"/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" name="Группа 4"/>
          <p:cNvGrpSpPr/>
          <p:nvPr/>
        </p:nvGrpSpPr>
        <p:grpSpPr>
          <a:xfrm>
            <a:off x="730894" y="3717032"/>
            <a:ext cx="3000470" cy="792088"/>
            <a:chOff x="1071273" y="1302180"/>
            <a:chExt cx="3000470" cy="928997"/>
          </a:xfrm>
        </p:grpSpPr>
        <p:sp>
          <p:nvSpPr>
            <p:cNvPr id="49" name="Скругленный прямоугольник 48"/>
            <p:cNvSpPr/>
            <p:nvPr/>
          </p:nvSpPr>
          <p:spPr>
            <a:xfrm>
              <a:off x="1071273" y="1342634"/>
              <a:ext cx="3000470" cy="888543"/>
            </a:xfrm>
            <a:prstGeom prst="roundRect">
              <a:avLst>
                <a:gd name="adj" fmla="val 16670"/>
              </a:avLst>
            </a:prstGeom>
            <a:solidFill>
              <a:schemeClr val="bg2">
                <a:lumMod val="90000"/>
              </a:schemeClr>
            </a:solidFill>
            <a:ln w="28575">
              <a:solidFill>
                <a:srgbClr val="33333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12700" stA="25000" endPos="28000" dist="38100" dir="5400000" sy="-100000" rotWithShape="0"/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Скругленный прямоугольник 4"/>
            <p:cNvSpPr/>
            <p:nvPr/>
          </p:nvSpPr>
          <p:spPr>
            <a:xfrm>
              <a:off x="1152128" y="1302180"/>
              <a:ext cx="2913704" cy="801777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Карта развития</a:t>
              </a:r>
              <a:endParaRPr lang="ru-RU" sz="2000" b="1" kern="12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Группа 12"/>
          <p:cNvGrpSpPr/>
          <p:nvPr/>
        </p:nvGrpSpPr>
        <p:grpSpPr>
          <a:xfrm>
            <a:off x="1835696" y="4941167"/>
            <a:ext cx="3312368" cy="1440162"/>
            <a:chOff x="58286" y="1122661"/>
            <a:chExt cx="3054032" cy="1058344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58286" y="1122661"/>
              <a:ext cx="3054032" cy="1058344"/>
            </a:xfrm>
            <a:prstGeom prst="roundRect">
              <a:avLst>
                <a:gd name="adj" fmla="val 16670"/>
              </a:avLst>
            </a:prstGeom>
            <a:solidFill>
              <a:schemeClr val="bg2">
                <a:lumMod val="90000"/>
              </a:schemeClr>
            </a:solidFill>
            <a:ln w="28575">
              <a:solidFill>
                <a:srgbClr val="33333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5" name="Скругленный прямоугольник 4"/>
            <p:cNvSpPr/>
            <p:nvPr/>
          </p:nvSpPr>
          <p:spPr>
            <a:xfrm>
              <a:off x="58286" y="1122662"/>
              <a:ext cx="2876296" cy="793757"/>
            </a:xfrm>
            <a:prstGeom prst="rect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b="1" dirty="0" smtClean="0">
                <a:latin typeface="Arial" pitchFamily="34" charset="0"/>
                <a:cs typeface="Arial" pitchFamily="34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Создание и реализация а</a:t>
              </a:r>
              <a:r>
                <a:rPr lang="ru-RU" b="1" kern="1200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даптированной индивидуальной образовательной программы </a:t>
              </a:r>
              <a:endParaRPr lang="ru-RU" b="1" kern="12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611560" y="1988840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Квалифицированная </a:t>
            </a:r>
          </a:p>
          <a:p>
            <a:pPr lvl="0"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психолого-педагогическая</a:t>
            </a:r>
          </a:p>
          <a:p>
            <a:pPr lvl="0"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диагностика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796135" y="1916833"/>
            <a:ext cx="309634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Проектирование образовательной</a:t>
            </a:r>
          </a:p>
          <a:p>
            <a:pPr algn="ctr"/>
            <a:r>
              <a:rPr lang="ru-RU" sz="19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еятельности с банком</a:t>
            </a:r>
          </a:p>
          <a:p>
            <a:pPr algn="ctr"/>
            <a:r>
              <a:rPr lang="ru-RU" sz="19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аданий</a:t>
            </a:r>
          </a:p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(пед. технология – метод проектов)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5868144" y="1988840"/>
            <a:ext cx="3096344" cy="1759320"/>
          </a:xfrm>
          <a:prstGeom prst="roundRect">
            <a:avLst>
              <a:gd name="adj" fmla="val 16670"/>
            </a:avLst>
          </a:prstGeom>
          <a:solidFill>
            <a:schemeClr val="bg2">
              <a:lumMod val="90000"/>
            </a:schemeClr>
          </a:solidFill>
          <a:ln w="28575">
            <a:solidFill>
              <a:srgbClr val="3333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25000" endPos="28000" dist="38100" dir="5400000" sy="-100000" rotWithShape="0"/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9" name="TextBox 58"/>
          <p:cNvSpPr txBox="1"/>
          <p:nvPr/>
        </p:nvSpPr>
        <p:spPr>
          <a:xfrm>
            <a:off x="5948535" y="2069233"/>
            <a:ext cx="309634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Проектирование образовательной</a:t>
            </a:r>
          </a:p>
          <a:p>
            <a:pPr algn="ctr"/>
            <a:r>
              <a:rPr lang="ru-RU" sz="19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еятельности с банком</a:t>
            </a:r>
          </a:p>
          <a:p>
            <a:pPr algn="ctr"/>
            <a:r>
              <a:rPr lang="ru-RU" sz="19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аданий</a:t>
            </a:r>
          </a:p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(пед. технология – метод проектов)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15"/>
          <p:cNvGrpSpPr/>
          <p:nvPr/>
        </p:nvGrpSpPr>
        <p:grpSpPr>
          <a:xfrm>
            <a:off x="5313682" y="4190022"/>
            <a:ext cx="2930726" cy="1057941"/>
            <a:chOff x="3035249" y="3029015"/>
            <a:chExt cx="2837116" cy="1057941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3035249" y="3029015"/>
              <a:ext cx="2837116" cy="1057941"/>
            </a:xfrm>
            <a:prstGeom prst="roundRect">
              <a:avLst>
                <a:gd name="adj" fmla="val 16670"/>
              </a:avLst>
            </a:prstGeom>
            <a:solidFill>
              <a:schemeClr val="bg2">
                <a:lumMod val="90000"/>
              </a:schemeClr>
            </a:solidFill>
            <a:ln w="28575">
              <a:solidFill>
                <a:schemeClr val="bg2">
                  <a:lumMod val="2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  <a:reflection blurRad="12700" stA="25000" endPos="28000" dist="38100" dir="5400000" sy="-100000" rotWithShape="0"/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Скругленный прямоугольник 4"/>
            <p:cNvSpPr/>
            <p:nvPr/>
          </p:nvSpPr>
          <p:spPr>
            <a:xfrm>
              <a:off x="3223461" y="3060081"/>
              <a:ext cx="2579196" cy="978923"/>
            </a:xfrm>
            <a:prstGeom prst="rect">
              <a:avLst/>
            </a:prstGeom>
            <a:ln w="28575">
              <a:solidFill>
                <a:schemeClr val="bg2">
                  <a:lumMod val="9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b="1" kern="1200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Индивидуальный образовательный маршрут</a:t>
              </a:r>
              <a:endParaRPr lang="ru-RU" sz="1900" b="1" kern="12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87" name="Прямая со стрелкой 86"/>
          <p:cNvCxnSpPr/>
          <p:nvPr/>
        </p:nvCxnSpPr>
        <p:spPr>
          <a:xfrm flipV="1">
            <a:off x="6948264" y="378904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>
            <a:off x="2339752" y="458112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8" name="Соединительная линия уступом 97"/>
          <p:cNvCxnSpPr/>
          <p:nvPr/>
        </p:nvCxnSpPr>
        <p:spPr>
          <a:xfrm flipV="1">
            <a:off x="5148064" y="5301208"/>
            <a:ext cx="1512168" cy="576064"/>
          </a:xfrm>
          <a:prstGeom prst="bentConnector3">
            <a:avLst>
              <a:gd name="adj1" fmla="val 99551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3563888" y="1556792"/>
            <a:ext cx="0" cy="21602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42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  <p:grpSp>
        <p:nvGrpSpPr>
          <p:cNvPr id="59" name="Группа 58"/>
          <p:cNvGrpSpPr/>
          <p:nvPr/>
        </p:nvGrpSpPr>
        <p:grpSpPr>
          <a:xfrm>
            <a:off x="683567" y="3373996"/>
            <a:ext cx="3011375" cy="1284612"/>
            <a:chOff x="683567" y="3373996"/>
            <a:chExt cx="3011375" cy="1284612"/>
          </a:xfrm>
        </p:grpSpPr>
        <p:grpSp>
          <p:nvGrpSpPr>
            <p:cNvPr id="58" name="Группа 57"/>
            <p:cNvGrpSpPr/>
            <p:nvPr/>
          </p:nvGrpSpPr>
          <p:grpSpPr>
            <a:xfrm>
              <a:off x="683567" y="3373996"/>
              <a:ext cx="3011375" cy="1284612"/>
              <a:chOff x="683567" y="3373996"/>
              <a:chExt cx="3011375" cy="1284612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683567" y="3578488"/>
                <a:ext cx="3011375" cy="108012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bg2">
                    <a:lumMod val="25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perspectiveRelaxed"/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" name="Рисунок 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190" y="3373996"/>
                <a:ext cx="936104" cy="936104"/>
              </a:xfrm>
              <a:prstGeom prst="rect">
                <a:avLst/>
              </a:prstGeom>
            </p:spPr>
          </p:pic>
        </p:grpSp>
        <p:sp>
          <p:nvSpPr>
            <p:cNvPr id="29" name="TextBox 28"/>
            <p:cNvSpPr txBox="1"/>
            <p:nvPr/>
          </p:nvSpPr>
          <p:spPr>
            <a:xfrm>
              <a:off x="1218325" y="3862464"/>
              <a:ext cx="22308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perspectiveRelaxedModerately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ru-RU" sz="1400" b="1" dirty="0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Художественно-</a:t>
              </a:r>
            </a:p>
            <a:p>
              <a:pPr algn="ctr"/>
              <a:r>
                <a:rPr lang="ru-RU" sz="1400" b="1" dirty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э</a:t>
              </a:r>
              <a:r>
                <a:rPr lang="ru-RU" sz="1400" b="1" dirty="0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стетическое развитие</a:t>
              </a:r>
              <a:endParaRPr lang="ru-RU" sz="1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5410503" y="3397126"/>
            <a:ext cx="3064422" cy="1371962"/>
            <a:chOff x="5410503" y="3397126"/>
            <a:chExt cx="3064422" cy="1371962"/>
          </a:xfrm>
        </p:grpSpPr>
        <p:sp>
          <p:nvSpPr>
            <p:cNvPr id="25" name="Овал 24"/>
            <p:cNvSpPr/>
            <p:nvPr/>
          </p:nvSpPr>
          <p:spPr>
            <a:xfrm>
              <a:off x="5410503" y="3789040"/>
              <a:ext cx="3011375" cy="98004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bg2">
                  <a:lumMod val="25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perspectiveRelaxed"/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0" name="Группа 59"/>
            <p:cNvGrpSpPr/>
            <p:nvPr/>
          </p:nvGrpSpPr>
          <p:grpSpPr>
            <a:xfrm>
              <a:off x="5620886" y="3397126"/>
              <a:ext cx="2854039" cy="1151835"/>
              <a:chOff x="5620886" y="3397126"/>
              <a:chExt cx="2854039" cy="1151835"/>
            </a:xfrm>
          </p:grpSpPr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90723" y="3397126"/>
                <a:ext cx="1184202" cy="889844"/>
              </a:xfrm>
              <a:prstGeom prst="rect">
                <a:avLst/>
              </a:prstGeom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5620886" y="4025741"/>
                <a:ext cx="26467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perspectiveRelaxedModerately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algn="ctr"/>
                <a:r>
                  <a:rPr lang="ru-RU" sz="1400" b="1" dirty="0" smtClean="0">
                    <a:ln w="11430"/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Социально-</a:t>
                </a:r>
              </a:p>
              <a:p>
                <a:pPr algn="ctr"/>
                <a:r>
                  <a:rPr lang="ru-RU" sz="1400" b="1" dirty="0">
                    <a:ln w="11430"/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к</a:t>
                </a:r>
                <a:r>
                  <a:rPr lang="ru-RU" sz="1400" b="1" dirty="0" smtClean="0">
                    <a:ln w="11430"/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оммуникативное развитие</a:t>
                </a:r>
                <a:endParaRPr lang="ru-RU" sz="1400" b="1" dirty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35" name="Прямая со стрелкой 34"/>
          <p:cNvCxnSpPr/>
          <p:nvPr/>
        </p:nvCxnSpPr>
        <p:spPr>
          <a:xfrm flipH="1">
            <a:off x="2411760" y="1703257"/>
            <a:ext cx="1584176" cy="23224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5620886" y="1703257"/>
            <a:ext cx="1183362" cy="24208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464900" y="4941168"/>
            <a:ext cx="8280919" cy="1200329"/>
          </a:xfrm>
          <a:prstGeom prst="rect">
            <a:avLst/>
          </a:prstGeom>
        </p:spPr>
        <p:txBody>
          <a:bodyPr wrap="square">
            <a:spAutoFit/>
            <a:scene3d>
              <a:camera prst="perspectiveAbove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lvl="0" indent="269875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Содержание индивидуальной адаптированной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образовательной программы представляет собой единую систему, состоящую из нескольких взаимосвязанных разделов. Данные разделы позволяют обеспечить психолого-педагогическую работу с ребенком с ОВЗ по различным направлениям.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206975" y="1703257"/>
            <a:ext cx="3011375" cy="1490635"/>
            <a:chOff x="206975" y="1703257"/>
            <a:chExt cx="3011375" cy="1490635"/>
          </a:xfrm>
        </p:grpSpPr>
        <p:grpSp>
          <p:nvGrpSpPr>
            <p:cNvPr id="51" name="Группа 50"/>
            <p:cNvGrpSpPr/>
            <p:nvPr/>
          </p:nvGrpSpPr>
          <p:grpSpPr>
            <a:xfrm>
              <a:off x="206975" y="2113772"/>
              <a:ext cx="3011375" cy="1080120"/>
              <a:chOff x="206975" y="2113772"/>
              <a:chExt cx="3011375" cy="1080120"/>
            </a:xfrm>
          </p:grpSpPr>
          <p:sp>
            <p:nvSpPr>
              <p:cNvPr id="24" name="Овал 23"/>
              <p:cNvSpPr/>
              <p:nvPr/>
            </p:nvSpPr>
            <p:spPr>
              <a:xfrm>
                <a:off x="206975" y="2113772"/>
                <a:ext cx="3011375" cy="108012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bg2">
                    <a:lumMod val="25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perspectiveRelaxed"/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04475" y="2645163"/>
                <a:ext cx="20338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perspectiveRelaxedModerately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r>
                  <a:rPr lang="ru-RU" sz="1600" b="1" dirty="0" smtClean="0">
                    <a:ln w="11430"/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Речевое развитие</a:t>
                </a:r>
                <a:endParaRPr lang="ru-RU" sz="1600" b="1" dirty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091" y="1703257"/>
              <a:ext cx="1224636" cy="1007689"/>
            </a:xfrm>
            <a:prstGeom prst="rect">
              <a:avLst/>
            </a:prstGeom>
          </p:spPr>
        </p:pic>
      </p:grpSp>
      <p:grpSp>
        <p:nvGrpSpPr>
          <p:cNvPr id="55" name="Группа 54"/>
          <p:cNvGrpSpPr/>
          <p:nvPr/>
        </p:nvGrpSpPr>
        <p:grpSpPr>
          <a:xfrm>
            <a:off x="3146405" y="2125824"/>
            <a:ext cx="3011375" cy="1452664"/>
            <a:chOff x="3146405" y="2125824"/>
            <a:chExt cx="3011375" cy="1452664"/>
          </a:xfrm>
        </p:grpSpPr>
        <p:grpSp>
          <p:nvGrpSpPr>
            <p:cNvPr id="54" name="Группа 53"/>
            <p:cNvGrpSpPr/>
            <p:nvPr/>
          </p:nvGrpSpPr>
          <p:grpSpPr>
            <a:xfrm>
              <a:off x="3146405" y="2498368"/>
              <a:ext cx="3011375" cy="1080120"/>
              <a:chOff x="3146405" y="2498368"/>
              <a:chExt cx="3011375" cy="1080120"/>
            </a:xfrm>
          </p:grpSpPr>
          <p:sp>
            <p:nvSpPr>
              <p:cNvPr id="23" name="Овал 22"/>
              <p:cNvSpPr/>
              <p:nvPr/>
            </p:nvSpPr>
            <p:spPr>
              <a:xfrm>
                <a:off x="3146405" y="2498368"/>
                <a:ext cx="3011375" cy="108012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bg2">
                    <a:lumMod val="25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perspectiveRelaxed"/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720667" y="2822648"/>
                <a:ext cx="14452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perspectiveRelaxedModerately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algn="ctr"/>
                <a:r>
                  <a:rPr lang="ru-RU" sz="1400" b="1" dirty="0" smtClean="0">
                    <a:ln w="11430"/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Физическое</a:t>
                </a:r>
              </a:p>
              <a:p>
                <a:pPr algn="ctr"/>
                <a:r>
                  <a:rPr lang="ru-RU" sz="1400" b="1" dirty="0" smtClean="0">
                    <a:ln w="11430"/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развитие</a:t>
                </a:r>
                <a:endParaRPr lang="ru-RU" sz="1400" b="1" dirty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8348" y="2125824"/>
              <a:ext cx="1111111" cy="1124744"/>
            </a:xfrm>
            <a:prstGeom prst="rect">
              <a:avLst/>
            </a:prstGeom>
          </p:spPr>
        </p:pic>
      </p:grpSp>
      <p:cxnSp>
        <p:nvCxnSpPr>
          <p:cNvPr id="38" name="Прямая со стрелкой 37"/>
          <p:cNvCxnSpPr/>
          <p:nvPr/>
        </p:nvCxnSpPr>
        <p:spPr>
          <a:xfrm>
            <a:off x="4466961" y="1844824"/>
            <a:ext cx="0" cy="9972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2411761" y="1703257"/>
            <a:ext cx="1037368" cy="9419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57" name="Группа 56"/>
          <p:cNvGrpSpPr/>
          <p:nvPr/>
        </p:nvGrpSpPr>
        <p:grpSpPr>
          <a:xfrm>
            <a:off x="6157780" y="1703257"/>
            <a:ext cx="3011375" cy="1555644"/>
            <a:chOff x="6157780" y="1703257"/>
            <a:chExt cx="3011375" cy="1555644"/>
          </a:xfrm>
        </p:grpSpPr>
        <p:grpSp>
          <p:nvGrpSpPr>
            <p:cNvPr id="56" name="Группа 55"/>
            <p:cNvGrpSpPr/>
            <p:nvPr/>
          </p:nvGrpSpPr>
          <p:grpSpPr>
            <a:xfrm>
              <a:off x="6157780" y="2178781"/>
              <a:ext cx="3011375" cy="1080120"/>
              <a:chOff x="6157780" y="2178781"/>
              <a:chExt cx="3011375" cy="1080120"/>
            </a:xfrm>
          </p:grpSpPr>
          <p:sp>
            <p:nvSpPr>
              <p:cNvPr id="21" name="Овал 20"/>
              <p:cNvSpPr/>
              <p:nvPr/>
            </p:nvSpPr>
            <p:spPr>
              <a:xfrm>
                <a:off x="6157780" y="2178781"/>
                <a:ext cx="3011375" cy="108012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bg2">
                    <a:lumMod val="25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perspectiveRelaxed"/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350800" y="2688196"/>
                <a:ext cx="252569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perspectiveRelaxedModerately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r>
                  <a:rPr lang="ru-RU" sz="1400" b="1" dirty="0" smtClean="0">
                    <a:ln w="11430"/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Познавательное развитие</a:t>
                </a:r>
                <a:endParaRPr lang="ru-RU" sz="1400" b="1" dirty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0667" y="1703257"/>
              <a:ext cx="1214480" cy="1020163"/>
            </a:xfrm>
            <a:prstGeom prst="rect">
              <a:avLst/>
            </a:prstGeom>
          </p:spPr>
        </p:pic>
      </p:grpSp>
      <p:cxnSp>
        <p:nvCxnSpPr>
          <p:cNvPr id="43" name="Прямая со стрелкой 42"/>
          <p:cNvCxnSpPr/>
          <p:nvPr/>
        </p:nvCxnSpPr>
        <p:spPr>
          <a:xfrm>
            <a:off x="5939572" y="1674386"/>
            <a:ext cx="1512748" cy="9707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64" name="Группа 63"/>
          <p:cNvGrpSpPr/>
          <p:nvPr/>
        </p:nvGrpSpPr>
        <p:grpSpPr>
          <a:xfrm>
            <a:off x="3144446" y="188640"/>
            <a:ext cx="3011375" cy="1867307"/>
            <a:chOff x="3192333" y="130104"/>
            <a:chExt cx="3011375" cy="1867307"/>
          </a:xfrm>
        </p:grpSpPr>
        <p:grpSp>
          <p:nvGrpSpPr>
            <p:cNvPr id="63" name="Группа 62"/>
            <p:cNvGrpSpPr/>
            <p:nvPr/>
          </p:nvGrpSpPr>
          <p:grpSpPr>
            <a:xfrm>
              <a:off x="3192333" y="130104"/>
              <a:ext cx="3011375" cy="1867307"/>
              <a:chOff x="3131840" y="263673"/>
              <a:chExt cx="3011375" cy="1867307"/>
            </a:xfrm>
          </p:grpSpPr>
          <p:sp>
            <p:nvSpPr>
              <p:cNvPr id="19" name="Овал 18"/>
              <p:cNvSpPr/>
              <p:nvPr/>
            </p:nvSpPr>
            <p:spPr>
              <a:xfrm>
                <a:off x="3131840" y="1050860"/>
                <a:ext cx="3011375" cy="108012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19050">
                <a:solidFill>
                  <a:schemeClr val="bg2">
                    <a:lumMod val="25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perspectiveRelaxed"/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5" name="Рисунок 14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98784" y="263673"/>
                <a:ext cx="1106616" cy="1264704"/>
              </a:xfrm>
              <a:prstGeom prst="rect">
                <a:avLst/>
              </a:prstGeom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3298186" y="1321604"/>
              <a:ext cx="26684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perspectiveRelaxedModerately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ru-RU" sz="1400" b="1" dirty="0" smtClean="0">
                  <a:ln w="11430"/>
                  <a:latin typeface="Arial" panose="020B0604020202020204" pitchFamily="34" charset="0"/>
                  <a:cs typeface="Arial" panose="020B0604020202020204" pitchFamily="34" charset="0"/>
                </a:rPr>
                <a:t>Полноценное всестороннее</a:t>
              </a:r>
            </a:p>
            <a:p>
              <a:pPr algn="ctr"/>
              <a:r>
                <a:rPr lang="ru-RU" sz="1400" b="1" dirty="0">
                  <a:ln w="11430"/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ru-RU" sz="1400" b="1" dirty="0" smtClean="0">
                  <a:ln w="11430"/>
                  <a:latin typeface="Arial" panose="020B0604020202020204" pitchFamily="34" charset="0"/>
                  <a:cs typeface="Arial" panose="020B0604020202020204" pitchFamily="34" charset="0"/>
                </a:rPr>
                <a:t>азвитие ребёнка</a:t>
              </a:r>
              <a:endParaRPr lang="ru-RU" sz="1400" b="1" dirty="0">
                <a:ln w="1143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242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87723" y="-639450"/>
            <a:ext cx="4824537" cy="8496943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3108" cy="112474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619672" y="404664"/>
            <a:ext cx="5904656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Инновационная  деятельность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695" y="0"/>
            <a:ext cx="1593306" cy="119675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708920"/>
            <a:ext cx="2736303" cy="3905190"/>
          </a:xfrm>
          <a:prstGeom prst="rect">
            <a:avLst/>
          </a:prstGeom>
        </p:spPr>
      </p:pic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1475656" y="2060849"/>
            <a:ext cx="5904656" cy="3528392"/>
          </a:xfrm>
        </p:spPr>
        <p:txBody>
          <a:bodyPr>
            <a:normAutofit/>
          </a:bodyPr>
          <a:lstStyle/>
          <a:p>
            <a:pPr algn="just"/>
            <a:r>
              <a:rPr lang="ru-RU" sz="1700" dirty="0" smtClean="0">
                <a:latin typeface="Arial" pitchFamily="34" charset="0"/>
                <a:cs typeface="Arial" pitchFamily="34" charset="0"/>
              </a:rPr>
              <a:t>В процессе инновационной деятельности осуществляется внедрение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Модели инклюзивного образования детей с ограниченными возможностями здоровья «Равные возможности» в условиях ДОО в соответствии с ФГОС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ДО» </a:t>
            </a:r>
          </a:p>
          <a:p>
            <a:pPr algn="just"/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700" b="1" dirty="0" smtClean="0">
                <a:latin typeface="Arial" pitchFamily="34" charset="0"/>
                <a:cs typeface="Arial" pitchFamily="34" charset="0"/>
              </a:rPr>
              <a:t>Цель: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организация  доступности качественного образования детьми с ограниченными возможностями здоровья и их нормально развивающимся сверстниками в рамках инклюзивного образования.</a:t>
            </a:r>
          </a:p>
          <a:p>
            <a:pPr algn="just"/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48700" y="-461910"/>
            <a:ext cx="5109454" cy="8496943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03648" y="2420888"/>
            <a:ext cx="6399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2.Пояснительная записка: включает в себя психолого-педагогическую характеристику ребенка, цели и задачи сопровождения.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2220" y="2999610"/>
            <a:ext cx="63995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3. Условия реализации программы коррекционно-развивающей  работы: кадровое,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програмно-методическое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информационное, материально-техническое сопровождение.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3717032"/>
            <a:ext cx="64715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4. Индивидуальный учебный план: содержание образования с включением календарно-тематического планирования, направления коррекционной работы, ее приемы и методы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03648" y="4509120"/>
            <a:ext cx="6399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5. Содержание программы: включает в себя обучение воспитанника по образовательным областям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03648" y="5085184"/>
            <a:ext cx="62847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6. Заключение и рекомендации: формируются заключения о реализации адаптированной программы или вносятся коррективы в программу.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576288" y="1484785"/>
            <a:ext cx="6092055" cy="792087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 Индивидуальная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адресованность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включает в себя назначение программы, срок реализации, ФИО воспитанника, год обучения, гриф утверждения, согласование с родителями.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76289" y="213068"/>
            <a:ext cx="6226918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Структура создания индивидуальной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адаптированной образовательной программы: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369" y="25742"/>
            <a:ext cx="1455631" cy="109334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449016"/>
            <a:ext cx="2880319" cy="421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3" name="Рисунок 51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720" y="1779256"/>
            <a:ext cx="5079464" cy="384636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 rot="1202265">
            <a:off x="499814" y="2810026"/>
            <a:ext cx="30176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Дни открытых дверей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0"/>
            <a:ext cx="736081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Семьи воспитанников –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непосредственные участники образовательного процесса 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26" name="AutoShape 6" descr="http://im2-tub-ru.yandex.net/i?id=8ed0c279511a67613efae712d5d6a05f-49-144&amp;n=21"/>
          <p:cNvSpPr>
            <a:spLocks noChangeAspect="1" noChangeArrowheads="1"/>
          </p:cNvSpPr>
          <p:nvPr/>
        </p:nvSpPr>
        <p:spPr bwMode="auto">
          <a:xfrm>
            <a:off x="63500" y="-136525"/>
            <a:ext cx="144780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128" name="AutoShape 8" descr="http://im2-tub-ru.yandex.net/i?id=8ed0c279511a67613efae712d5d6a05f-49-144&amp;n=21"/>
          <p:cNvSpPr>
            <a:spLocks noChangeAspect="1" noChangeArrowheads="1"/>
          </p:cNvSpPr>
          <p:nvPr/>
        </p:nvSpPr>
        <p:spPr bwMode="auto">
          <a:xfrm>
            <a:off x="63500" y="-136525"/>
            <a:ext cx="144780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130" name="AutoShape 10" descr="http://im2-tub-ru.yandex.net/i?id=8ed0c279511a67613efae712d5d6a05f-49-144&amp;n=21"/>
          <p:cNvSpPr>
            <a:spLocks noChangeAspect="1" noChangeArrowheads="1"/>
          </p:cNvSpPr>
          <p:nvPr/>
        </p:nvSpPr>
        <p:spPr bwMode="auto">
          <a:xfrm>
            <a:off x="63500" y="-136525"/>
            <a:ext cx="144780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132" name="AutoShape 12" descr="http://im2-tub-ru.yandex.net/i?id=8ed0c279511a67613efae712d5d6a05f-49-144&amp;n=21"/>
          <p:cNvSpPr>
            <a:spLocks noChangeAspect="1" noChangeArrowheads="1"/>
          </p:cNvSpPr>
          <p:nvPr/>
        </p:nvSpPr>
        <p:spPr bwMode="auto">
          <a:xfrm>
            <a:off x="63500" y="-136525"/>
            <a:ext cx="144780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 rot="18437639">
            <a:off x="4002064" y="1639672"/>
            <a:ext cx="3030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Родительские </a:t>
            </a:r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собрания</a:t>
            </a:r>
          </a:p>
        </p:txBody>
      </p:sp>
      <p:sp>
        <p:nvSpPr>
          <p:cNvPr id="14" name="Прямоугольник 13"/>
          <p:cNvSpPr/>
          <p:nvPr/>
        </p:nvSpPr>
        <p:spPr>
          <a:xfrm rot="19554945">
            <a:off x="4690077" y="2091975"/>
            <a:ext cx="3367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Совместная </a:t>
            </a:r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деятельность 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21107449">
            <a:off x="5229862" y="3067794"/>
            <a:ext cx="3123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Проектная </a:t>
            </a:r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деятельность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 rot="289314">
            <a:off x="3734137" y="3852454"/>
            <a:ext cx="50867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algn="ctr"/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Спортивные  </a:t>
            </a:r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 </a:t>
            </a:r>
            <a:r>
              <a:rPr lang="ru-RU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музыкальные </a:t>
            </a:r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праздники</a:t>
            </a:r>
          </a:p>
        </p:txBody>
      </p:sp>
      <p:sp>
        <p:nvSpPr>
          <p:cNvPr id="28" name="Прямоугольник 27"/>
          <p:cNvSpPr/>
          <p:nvPr/>
        </p:nvSpPr>
        <p:spPr>
          <a:xfrm rot="2124134">
            <a:off x="4696657" y="5043406"/>
            <a:ext cx="3295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Вечера интересных встреч</a:t>
            </a:r>
          </a:p>
        </p:txBody>
      </p:sp>
      <p:sp>
        <p:nvSpPr>
          <p:cNvPr id="29" name="Прямоугольник 28"/>
          <p:cNvSpPr/>
          <p:nvPr/>
        </p:nvSpPr>
        <p:spPr>
          <a:xfrm rot="3865364">
            <a:off x="4313286" y="4976418"/>
            <a:ext cx="1313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Конкурсы</a:t>
            </a:r>
          </a:p>
        </p:txBody>
      </p:sp>
      <p:sp>
        <p:nvSpPr>
          <p:cNvPr id="30" name="Прямоугольник 29"/>
          <p:cNvSpPr/>
          <p:nvPr/>
        </p:nvSpPr>
        <p:spPr>
          <a:xfrm rot="4849673">
            <a:off x="3839185" y="5278620"/>
            <a:ext cx="1618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Субботники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1" name="Прямоугольник 30"/>
          <p:cNvSpPr/>
          <p:nvPr/>
        </p:nvSpPr>
        <p:spPr>
          <a:xfrm rot="10205876" flipV="1">
            <a:off x="267516" y="3998355"/>
            <a:ext cx="32640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Наглядная информация</a:t>
            </a:r>
            <a:r>
              <a:rPr lang="ru-RU" b="1" i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20" name="Прямоугольник 5119"/>
          <p:cNvSpPr/>
          <p:nvPr/>
        </p:nvSpPr>
        <p:spPr>
          <a:xfrm rot="15871531">
            <a:off x="3214136" y="1863692"/>
            <a:ext cx="15071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Выставки</a:t>
            </a:r>
          </a:p>
        </p:txBody>
      </p:sp>
      <p:sp>
        <p:nvSpPr>
          <p:cNvPr id="5121" name="Прямоугольник 5120"/>
          <p:cNvSpPr/>
          <p:nvPr/>
        </p:nvSpPr>
        <p:spPr>
          <a:xfrm rot="19602167">
            <a:off x="538567" y="4944921"/>
            <a:ext cx="3104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Анкетирование и опросы</a:t>
            </a:r>
          </a:p>
        </p:txBody>
      </p:sp>
      <p:sp>
        <p:nvSpPr>
          <p:cNvPr id="5123" name="Прямоугольник 5122"/>
          <p:cNvSpPr/>
          <p:nvPr/>
        </p:nvSpPr>
        <p:spPr>
          <a:xfrm rot="188720">
            <a:off x="616168" y="3388801"/>
            <a:ext cx="2566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Клубы по интересам</a:t>
            </a:r>
          </a:p>
        </p:txBody>
      </p:sp>
      <p:sp>
        <p:nvSpPr>
          <p:cNvPr id="5125" name="Прямоугольник 5124"/>
          <p:cNvSpPr/>
          <p:nvPr/>
        </p:nvSpPr>
        <p:spPr>
          <a:xfrm rot="17408513">
            <a:off x="2855133" y="4976418"/>
            <a:ext cx="15536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Семинары</a:t>
            </a:r>
          </a:p>
        </p:txBody>
      </p:sp>
      <p:sp>
        <p:nvSpPr>
          <p:cNvPr id="5127" name="Прямоугольник 5126"/>
          <p:cNvSpPr/>
          <p:nvPr/>
        </p:nvSpPr>
        <p:spPr>
          <a:xfrm rot="14771083">
            <a:off x="2869195" y="2153937"/>
            <a:ext cx="1310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Тренинги</a:t>
            </a:r>
            <a:endParaRPr lang="ru-RU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29" name="Прямоугольник 5128"/>
          <p:cNvSpPr/>
          <p:nvPr/>
        </p:nvSpPr>
        <p:spPr>
          <a:xfrm rot="16813603">
            <a:off x="3596563" y="1776505"/>
            <a:ext cx="2006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Мастер-классы</a:t>
            </a:r>
            <a:endParaRPr lang="ru-RU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31" name="Прямоугольник 5130"/>
          <p:cNvSpPr/>
          <p:nvPr/>
        </p:nvSpPr>
        <p:spPr>
          <a:xfrm rot="2275312">
            <a:off x="1837001" y="2426267"/>
            <a:ext cx="1798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Консультации</a:t>
            </a:r>
          </a:p>
        </p:txBody>
      </p:sp>
      <p:sp>
        <p:nvSpPr>
          <p:cNvPr id="5134" name="Прямоугольник 5133"/>
          <p:cNvSpPr/>
          <p:nvPr/>
        </p:nvSpPr>
        <p:spPr>
          <a:xfrm>
            <a:off x="3196488" y="3058737"/>
            <a:ext cx="20230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1905"/>
                <a:solidFill>
                  <a:srgbClr val="F79646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Включенность семей воспитанников в образовательный процесс:</a:t>
            </a:r>
          </a:p>
        </p:txBody>
      </p:sp>
      <p:pic>
        <p:nvPicPr>
          <p:cNvPr id="5135" name="Рисунок 51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25" y="1078437"/>
            <a:ext cx="13716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7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000"/>
                            </p:stCondLst>
                            <p:childTnLst>
                              <p:par>
                                <p:cTn id="8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000"/>
                            </p:stCondLst>
                            <p:childTnLst>
                              <p:par>
                                <p:cTn id="8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0"/>
                            </p:stCondLst>
                            <p:childTnLst>
                              <p:par>
                                <p:cTn id="9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5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5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369" y="25742"/>
            <a:ext cx="1455631" cy="10933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361633"/>
            <a:ext cx="4392488" cy="37955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40" y="1346598"/>
            <a:ext cx="2808312" cy="484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2533</TotalTime>
  <Words>471</Words>
  <Application>Microsoft Office PowerPoint</Application>
  <PresentationFormat>Экран (4:3)</PresentationFormat>
  <Paragraphs>75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Тема1</vt:lpstr>
      <vt:lpstr>5_Тема9</vt:lpstr>
      <vt:lpstr>6_Тема9</vt:lpstr>
      <vt:lpstr>7_Тема9</vt:lpstr>
      <vt:lpstr>8_Тема9</vt:lpstr>
      <vt:lpstr>1_Тема1</vt:lpstr>
      <vt:lpstr>2_Тема1</vt:lpstr>
      <vt:lpstr>3_Тема1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 Индивидуальная адресованность: включает в себя назначение программы, срок реализации, ФИО воспитанника, год обучения, гриф утверждения, согласование с родителями.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User</cp:lastModifiedBy>
  <cp:revision>175</cp:revision>
  <dcterms:created xsi:type="dcterms:W3CDTF">2014-05-14T16:31:48Z</dcterms:created>
  <dcterms:modified xsi:type="dcterms:W3CDTF">2018-07-02T12:58:20Z</dcterms:modified>
</cp:coreProperties>
</file>