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8" r:id="rId2"/>
  </p:sldMasterIdLst>
  <p:notesMasterIdLst>
    <p:notesMasterId r:id="rId16"/>
  </p:notesMasterIdLst>
  <p:sldIdLst>
    <p:sldId id="262" r:id="rId3"/>
    <p:sldId id="263" r:id="rId4"/>
    <p:sldId id="269" r:id="rId5"/>
    <p:sldId id="270" r:id="rId6"/>
    <p:sldId id="268" r:id="rId7"/>
    <p:sldId id="264" r:id="rId8"/>
    <p:sldId id="274" r:id="rId9"/>
    <p:sldId id="265" r:id="rId10"/>
    <p:sldId id="271" r:id="rId11"/>
    <p:sldId id="266" r:id="rId12"/>
    <p:sldId id="272" r:id="rId13"/>
    <p:sldId id="273" r:id="rId14"/>
    <p:sldId id="267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2537" autoAdjust="0"/>
    <p:restoredTop sz="94660"/>
  </p:normalViewPr>
  <p:slideViewPr>
    <p:cSldViewPr>
      <p:cViewPr>
        <p:scale>
          <a:sx n="73" d="100"/>
          <a:sy n="73" d="100"/>
        </p:scale>
        <p:origin x="-2688" y="-9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3458ED-C8FC-4885-930D-AF5BD20AB8DE}" type="datetimeFigureOut">
              <a:rPr lang="ru-RU" smtClean="0"/>
              <a:t>18.01.2017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5C57EF-7CBD-4146-A855-6AA4D25D77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46130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18.01.2017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1985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18.01.2017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6646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18.01.2017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1474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18.01.2017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5164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18.01.2017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8551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18.01.2017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5985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18.01.2017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7428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18.01.2017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6166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18.01.2017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5529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18.01.2017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1287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18.01.2017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0186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18.01.2017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4990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18.01.2017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7257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18.01.2017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3457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11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18.01.2017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282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18.01.2017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9611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7.png"/><Relationship Id="rId7" Type="http://schemas.openxmlformats.org/officeDocument/2006/relationships/image" Target="../media/image44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eg"/><Relationship Id="rId3" Type="http://schemas.openxmlformats.org/officeDocument/2006/relationships/image" Target="../media/image10.png"/><Relationship Id="rId7" Type="http://schemas.openxmlformats.org/officeDocument/2006/relationships/image" Target="../media/image4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10" Type="http://schemas.openxmlformats.org/officeDocument/2006/relationships/image" Target="../media/image9.png"/><Relationship Id="rId4" Type="http://schemas.openxmlformats.org/officeDocument/2006/relationships/image" Target="../media/image45.jpeg"/><Relationship Id="rId9" Type="http://schemas.openxmlformats.org/officeDocument/2006/relationships/image" Target="../media/image50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jpeg"/><Relationship Id="rId3" Type="http://schemas.openxmlformats.org/officeDocument/2006/relationships/image" Target="../media/image10.png"/><Relationship Id="rId7" Type="http://schemas.openxmlformats.org/officeDocument/2006/relationships/image" Target="../media/image5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10" Type="http://schemas.openxmlformats.org/officeDocument/2006/relationships/image" Target="../media/image56.png"/><Relationship Id="rId4" Type="http://schemas.openxmlformats.org/officeDocument/2006/relationships/image" Target="../media/image17.jpeg"/><Relationship Id="rId9" Type="http://schemas.openxmlformats.org/officeDocument/2006/relationships/image" Target="../media/image5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png"/><Relationship Id="rId4" Type="http://schemas.openxmlformats.org/officeDocument/2006/relationships/hyperlink" Target="http://dou4sun.ru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8.png"/><Relationship Id="rId5" Type="http://schemas.openxmlformats.org/officeDocument/2006/relationships/image" Target="../media/image11.jpe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7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9.jpeg"/><Relationship Id="rId7" Type="http://schemas.openxmlformats.org/officeDocument/2006/relationships/image" Target="../media/image21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jpeg"/><Relationship Id="rId5" Type="http://schemas.openxmlformats.org/officeDocument/2006/relationships/image" Target="../media/image10.png"/><Relationship Id="rId4" Type="http://schemas.openxmlformats.org/officeDocument/2006/relationships/image" Target="../media/image7.png"/><Relationship Id="rId9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10.png"/><Relationship Id="rId7" Type="http://schemas.openxmlformats.org/officeDocument/2006/relationships/image" Target="../media/image25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10" Type="http://schemas.openxmlformats.org/officeDocument/2006/relationships/image" Target="../media/image28.jpeg"/><Relationship Id="rId4" Type="http://schemas.openxmlformats.org/officeDocument/2006/relationships/image" Target="../media/image17.jpeg"/><Relationship Id="rId9" Type="http://schemas.openxmlformats.org/officeDocument/2006/relationships/image" Target="../media/image27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10.png"/><Relationship Id="rId7" Type="http://schemas.openxmlformats.org/officeDocument/2006/relationships/image" Target="../media/image3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10" Type="http://schemas.openxmlformats.org/officeDocument/2006/relationships/image" Target="../media/image9.png"/><Relationship Id="rId4" Type="http://schemas.openxmlformats.org/officeDocument/2006/relationships/image" Target="../media/image29.jpeg"/><Relationship Id="rId9" Type="http://schemas.openxmlformats.org/officeDocument/2006/relationships/image" Target="../media/image3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g"/><Relationship Id="rId3" Type="http://schemas.openxmlformats.org/officeDocument/2006/relationships/image" Target="../media/image10.png"/><Relationship Id="rId7" Type="http://schemas.openxmlformats.org/officeDocument/2006/relationships/image" Target="../media/image37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6.jpg"/><Relationship Id="rId5" Type="http://schemas.openxmlformats.org/officeDocument/2006/relationships/image" Target="../media/image35.jpg"/><Relationship Id="rId10" Type="http://schemas.openxmlformats.org/officeDocument/2006/relationships/image" Target="../media/image40.jpg"/><Relationship Id="rId4" Type="http://schemas.openxmlformats.org/officeDocument/2006/relationships/image" Target="../media/image9.png"/><Relationship Id="rId9" Type="http://schemas.openxmlformats.org/officeDocument/2006/relationships/image" Target="../media/image3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8177"/>
            <a:ext cx="9144000" cy="519823"/>
          </a:xfrm>
          <a:prstGeom prst="rect">
            <a:avLst/>
          </a:prstGeom>
        </p:spPr>
      </p:pic>
      <p:sp>
        <p:nvSpPr>
          <p:cNvPr id="3" name="Горизонтальный свиток 2"/>
          <p:cNvSpPr/>
          <p:nvPr/>
        </p:nvSpPr>
        <p:spPr>
          <a:xfrm>
            <a:off x="269522" y="1412776"/>
            <a:ext cx="8604956" cy="5261498"/>
          </a:xfrm>
          <a:prstGeom prst="horizontalScroll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/>
          <a:stretch/>
        </p:blipFill>
        <p:spPr>
          <a:xfrm>
            <a:off x="0" y="3120"/>
            <a:ext cx="1474558" cy="1628800"/>
          </a:xfrm>
          <a:prstGeom prst="rect">
            <a:avLst/>
          </a:prstGeom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971600" y="2317444"/>
            <a:ext cx="7596844" cy="42773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1700" dirty="0" smtClean="0">
                <a:latin typeface="Times New Roman"/>
                <a:ea typeface="Calibri"/>
                <a:cs typeface="Times New Roman"/>
              </a:rPr>
              <a:t>	</a:t>
            </a:r>
            <a:r>
              <a:rPr lang="ru-RU" sz="1800" dirty="0" smtClean="0">
                <a:latin typeface="Times New Roman" pitchFamily="18" charset="0"/>
                <a:ea typeface="Calibri"/>
                <a:cs typeface="Times New Roman" pitchFamily="18" charset="0"/>
              </a:rPr>
              <a:t>В ГБДОУ детский сад № 4 Кронштадтского района Санкт-Петербурга </a:t>
            </a:r>
            <a:r>
              <a:rPr lang="ru-RU" sz="1800" dirty="0">
                <a:latin typeface="Times New Roman" pitchFamily="18" charset="0"/>
                <a:ea typeface="Calibri"/>
                <a:cs typeface="Times New Roman" pitchFamily="18" charset="0"/>
              </a:rPr>
              <a:t>9 возрастных групп общеразвивающей и компенсирующей направленности для детей в возрасте от 1 года до 7 лет. 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800" dirty="0" smtClean="0">
                <a:latin typeface="Times New Roman" pitchFamily="18" charset="0"/>
                <a:ea typeface="Calibri"/>
                <a:cs typeface="Times New Roman" pitchFamily="18" charset="0"/>
              </a:rPr>
              <a:t>	ГБДОУ </a:t>
            </a:r>
            <a:r>
              <a:rPr lang="ru-RU" sz="1800" dirty="0">
                <a:latin typeface="Times New Roman" pitchFamily="18" charset="0"/>
                <a:ea typeface="Calibri"/>
                <a:cs typeface="Times New Roman" pitchFamily="18" charset="0"/>
              </a:rPr>
              <a:t>в полной мере создает условия для реализации права каждого ребенка на качественное дошкольное образование, в том числе в рамках инклюзивного образования.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800" dirty="0" smtClean="0">
                <a:latin typeface="Times New Roman" pitchFamily="18" charset="0"/>
                <a:ea typeface="Calibri"/>
                <a:cs typeface="Times New Roman" pitchFamily="18" charset="0"/>
              </a:rPr>
              <a:t>	Ценностными </a:t>
            </a:r>
            <a:r>
              <a:rPr lang="ru-RU" sz="1800" dirty="0">
                <a:latin typeface="Times New Roman" pitchFamily="18" charset="0"/>
                <a:ea typeface="Calibri"/>
                <a:cs typeface="Times New Roman" pitchFamily="18" charset="0"/>
              </a:rPr>
              <a:t>ориентирами, характеризующими качество образования в ГБДОУ являются: создание условий для обеспечения доступности дошкольного образования для детей с разными стартовыми возможностями: организация развивающей предметно-пространственной среды в соответствии с ФГОС ДО: гибкость и многообразие предоставляемых образовательных услуг.</a:t>
            </a:r>
          </a:p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sz="18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Педагогический </a:t>
            </a:r>
            <a:r>
              <a:rPr lang="ru-RU" sz="1800" dirty="0">
                <a:latin typeface="Times New Roman" pitchFamily="18" charset="0"/>
                <a:ea typeface="Times New Roman"/>
                <a:cs typeface="Times New Roman" pitchFamily="18" charset="0"/>
              </a:rPr>
              <a:t>коллектив ГБДОУ работает под девизом:  </a:t>
            </a:r>
            <a:r>
              <a:rPr lang="ru-RU" sz="1800" b="1" dirty="0">
                <a:latin typeface="Times New Roman" pitchFamily="18" charset="0"/>
                <a:ea typeface="Times New Roman"/>
                <a:cs typeface="Times New Roman" pitchFamily="18" charset="0"/>
              </a:rPr>
              <a:t>«Солнышко» детский сад – союз непохожих».</a:t>
            </a:r>
            <a:endParaRPr lang="ru-RU" sz="1800" b="1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800" dirty="0">
                <a:latin typeface="Times New Roman" pitchFamily="18" charset="0"/>
                <a:ea typeface="Calibri"/>
                <a:cs typeface="Times New Roman" pitchFamily="18" charset="0"/>
              </a:rPr>
              <a:t> </a:t>
            </a:r>
          </a:p>
          <a:p>
            <a:endParaRPr lang="ru-RU" sz="12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2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D:\Документы\муз. рук\дет.-сад-в-дверях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4808" y="-7653"/>
            <a:ext cx="1529192" cy="1291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210136" y="1212721"/>
            <a:ext cx="711977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215265" lvl="0" indent="269875" algn="just"/>
            <a:r>
              <a:rPr lang="ru-RU" sz="2000" b="1" dirty="0">
                <a:solidFill>
                  <a:prstClr val="black"/>
                </a:solidFill>
                <a:latin typeface="Times New Roman"/>
                <a:ea typeface="Calibri"/>
              </a:rPr>
              <a:t>Мы – детский сад для всех,  </a:t>
            </a:r>
            <a:r>
              <a:rPr lang="ru-RU" sz="2000" b="1" dirty="0" smtClean="0">
                <a:solidFill>
                  <a:prstClr val="black"/>
                </a:solidFill>
                <a:latin typeface="Times New Roman"/>
                <a:ea typeface="Calibri"/>
              </a:rPr>
              <a:t>детский </a:t>
            </a:r>
            <a:r>
              <a:rPr lang="ru-RU" sz="2000" b="1" dirty="0">
                <a:solidFill>
                  <a:prstClr val="black"/>
                </a:solidFill>
                <a:latin typeface="Times New Roman"/>
                <a:ea typeface="Calibri"/>
              </a:rPr>
              <a:t>сад для каждого!</a:t>
            </a:r>
            <a:endParaRPr lang="ru-RU" sz="2000" b="1" dirty="0">
              <a:solidFill>
                <a:srgbClr val="1F497D">
                  <a:lumMod val="75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25356" y="10739"/>
            <a:ext cx="55630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200" b="1" dirty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Государственное бюджетное дошкольное образовательное учреждение</a:t>
            </a:r>
          </a:p>
          <a:p>
            <a:pPr lvl="0" algn="ctr"/>
            <a:r>
              <a:rPr lang="ru-RU" sz="1200" b="1" dirty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детский сад № 4 комбинированного вида </a:t>
            </a:r>
            <a:endParaRPr lang="ru-RU" sz="1200" b="1" dirty="0" smtClean="0">
              <a:solidFill>
                <a:srgbClr val="1F497D">
                  <a:lumMod val="75000"/>
                </a:srgb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ru-RU" sz="1200" b="1" dirty="0" smtClean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Кронштадтского </a:t>
            </a:r>
            <a:r>
              <a:rPr lang="ru-RU" sz="1200" b="1" dirty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района </a:t>
            </a:r>
            <a:r>
              <a:rPr lang="ru-RU" sz="1200" b="1" dirty="0" smtClean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Санкт-Петербурга</a:t>
            </a:r>
            <a:endParaRPr lang="ru-RU" sz="1200" b="1" dirty="0">
              <a:solidFill>
                <a:srgbClr val="1F497D">
                  <a:lumMod val="75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2425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  <a:alpha val="7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6" r="20271"/>
          <a:stretch/>
        </p:blipFill>
        <p:spPr>
          <a:xfrm>
            <a:off x="2051720" y="3140968"/>
            <a:ext cx="2317109" cy="233236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1905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8177"/>
            <a:ext cx="9144000" cy="51982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07" y="2525"/>
            <a:ext cx="1333922" cy="99154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134"/>
          <a:stretch/>
        </p:blipFill>
        <p:spPr>
          <a:xfrm>
            <a:off x="1367229" y="836712"/>
            <a:ext cx="2567761" cy="211116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1905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63" t="-567" r="13443"/>
          <a:stretch/>
        </p:blipFill>
        <p:spPr>
          <a:xfrm>
            <a:off x="4788024" y="3140968"/>
            <a:ext cx="2160240" cy="229858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19050" cap="sq">
            <a:solidFill>
              <a:schemeClr val="tx1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36"/>
          <a:stretch/>
        </p:blipFill>
        <p:spPr>
          <a:xfrm>
            <a:off x="5085405" y="895625"/>
            <a:ext cx="2476356" cy="201123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1905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21" name="Горизонтальный свиток 20"/>
          <p:cNvSpPr/>
          <p:nvPr/>
        </p:nvSpPr>
        <p:spPr>
          <a:xfrm>
            <a:off x="150131" y="5473337"/>
            <a:ext cx="8843738" cy="864840"/>
          </a:xfrm>
          <a:prstGeom prst="horizontalScroll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>
              <a:lnSpc>
                <a:spcPct val="115000"/>
              </a:lnSpc>
            </a:pPr>
            <a:r>
              <a:rPr lang="ru-RU" sz="1600" kern="0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  Организация образовательного </a:t>
            </a:r>
            <a:r>
              <a:rPr lang="ru-RU" sz="1600" kern="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процесса детей в рамках инклюзивного образования с применением </a:t>
            </a:r>
            <a:r>
              <a:rPr lang="ru-RU" sz="1600" kern="0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интерактивных </a:t>
            </a:r>
            <a:r>
              <a:rPr lang="ru-RU" sz="1600" kern="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технологий  </a:t>
            </a:r>
            <a:r>
              <a:rPr lang="ru-RU" sz="1600" kern="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Mimio</a:t>
            </a:r>
            <a:r>
              <a:rPr lang="ru-RU" sz="1600" kern="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;</a:t>
            </a:r>
            <a:endParaRPr lang="ru-RU" sz="1600" kern="0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82239" y="98189"/>
            <a:ext cx="60436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ИКТ – средство повышения качества образования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2" descr="D:\Документы\муз. рук\дет.-сад-в-дверях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5" y="1"/>
            <a:ext cx="1182871" cy="999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6303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  <a:alpha val="7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8177"/>
            <a:ext cx="9144000" cy="51982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07" y="2525"/>
            <a:ext cx="1333922" cy="99154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8756" y="3325931"/>
            <a:ext cx="2417456" cy="180563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19050" cap="sq">
            <a:solidFill>
              <a:schemeClr val="tx1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5" name="Рисунок 14" descr="IMG_432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0800000">
            <a:off x="899592" y="3309783"/>
            <a:ext cx="2417457" cy="180563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19050" cap="sq">
            <a:solidFill>
              <a:schemeClr val="tx1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904159">
            <a:off x="6610447" y="1089592"/>
            <a:ext cx="2182916" cy="179503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19050" cap="sq">
            <a:solidFill>
              <a:schemeClr val="tx1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406003" y="636142"/>
            <a:ext cx="2622750" cy="195900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19050" cap="sq">
            <a:solidFill>
              <a:schemeClr val="tx1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510145" y="3290297"/>
            <a:ext cx="2415250" cy="180433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19050" cap="sq">
            <a:solidFill>
              <a:schemeClr val="tx1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20618798">
            <a:off x="459552" y="1072364"/>
            <a:ext cx="2448272" cy="182949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19050" cap="sq">
            <a:solidFill>
              <a:schemeClr val="tx1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6" name="Горизонтальный свиток 15"/>
          <p:cNvSpPr/>
          <p:nvPr/>
        </p:nvSpPr>
        <p:spPr>
          <a:xfrm>
            <a:off x="143508" y="5434149"/>
            <a:ext cx="8845666" cy="1029370"/>
          </a:xfrm>
          <a:prstGeom prst="horizontalScroll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>
              <a:lnSpc>
                <a:spcPct val="115000"/>
              </a:lnSpc>
            </a:pPr>
            <a:r>
              <a:rPr lang="ru-RU" sz="1600" kern="0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    Организация </a:t>
            </a:r>
            <a:r>
              <a:rPr lang="ru-RU" sz="1600" kern="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образовательного процесса детей в рамках инклюзивного образования с применением </a:t>
            </a:r>
            <a:r>
              <a:rPr lang="ru-RU" sz="1600" kern="0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современных образовательных технологий </a:t>
            </a:r>
            <a:r>
              <a:rPr lang="ru-RU" sz="1600" kern="0" dirty="0" err="1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деятельностного</a:t>
            </a:r>
            <a:r>
              <a:rPr lang="ru-RU" sz="1600" kern="0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типа</a:t>
            </a:r>
            <a:endParaRPr lang="ru-RU" sz="1600" kern="0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</p:txBody>
      </p:sp>
      <p:pic>
        <p:nvPicPr>
          <p:cNvPr id="12" name="Picture 2" descr="D:\Документы\муз. рук\дет.-сад-в-дверях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5" y="1"/>
            <a:ext cx="1182871" cy="999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2000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  <a:alpha val="7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8177"/>
            <a:ext cx="9144000" cy="51982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07" y="2525"/>
            <a:ext cx="1333922" cy="991549"/>
          </a:xfrm>
          <a:prstGeom prst="rect">
            <a:avLst/>
          </a:prstGeom>
        </p:spPr>
      </p:pic>
      <p:sp>
        <p:nvSpPr>
          <p:cNvPr id="3" name="Горизонтальный свиток 2"/>
          <p:cNvSpPr/>
          <p:nvPr/>
        </p:nvSpPr>
        <p:spPr>
          <a:xfrm>
            <a:off x="143508" y="5107639"/>
            <a:ext cx="8856984" cy="1368888"/>
          </a:xfrm>
          <a:prstGeom prst="horizontalScroll">
            <a:avLst/>
          </a:prstGeom>
          <a:effectLst>
            <a:innerShdw blurRad="114300">
              <a:prstClr val="black"/>
            </a:inn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defRPr/>
            </a:pP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Разработка проектов образовательной деятельности по реализации образовательной программы дошкольного образования с использованием банка заданий на разные уровни сложности.</a:t>
            </a:r>
            <a:endParaRPr lang="ru-RU" sz="1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251520" y="5034615"/>
            <a:ext cx="864096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endParaRPr lang="ru-RU" sz="2200" b="1" i="1" dirty="0">
              <a:ln w="1905"/>
              <a:solidFill>
                <a:srgbClr val="4F81BD">
                  <a:lumMod val="75000"/>
                </a:srgb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19672" y="98189"/>
            <a:ext cx="59833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Детский сад –равные права, равные возможности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2" descr="D:\Документы\муз. рук\дет.-сад-в-дверях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5" y="1"/>
            <a:ext cx="1182871" cy="999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7665" y="1135305"/>
            <a:ext cx="2566714" cy="192503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1905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90618" y="1124744"/>
            <a:ext cx="2580795" cy="193559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1905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20925" y="2871757"/>
            <a:ext cx="2702150" cy="202661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1905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02425" y="3238295"/>
            <a:ext cx="2554210" cy="191565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1905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243855" y="3202717"/>
            <a:ext cx="2554211" cy="191565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1905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5189" y="618830"/>
            <a:ext cx="2633621" cy="202871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1905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35024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  <a:alpha val="7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8177"/>
            <a:ext cx="9144000" cy="51982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07" y="2525"/>
            <a:ext cx="1333922" cy="991549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914400" y="70490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normalizeH="0" baseline="0" noProof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Координаты ресурсного центра:</a:t>
            </a:r>
            <a:br>
              <a:rPr kumimoji="0" lang="ru-RU" sz="1800" b="1" i="0" u="none" strike="noStrike" kern="1200" normalizeH="0" baseline="0" noProof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ru-RU" sz="1800" b="1" i="0" u="none" strike="noStrike" kern="1200" normalizeH="0" baseline="0" noProof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Санкт-Петербург,  г. Кронштадт, ул. Зосимова, д. 4, лит. А</a:t>
            </a:r>
            <a:br>
              <a:rPr kumimoji="0" lang="ru-RU" sz="1800" b="1" i="0" u="none" strike="noStrike" kern="1200" normalizeH="0" baseline="0" noProof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ru-RU" sz="1800" b="1" i="0" u="none" strike="noStrike" kern="1200" normalizeH="0" baseline="0" noProof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тел.-факс : (812) 311-61-10</a:t>
            </a:r>
            <a:br>
              <a:rPr kumimoji="0" lang="ru-RU" sz="1800" b="1" i="0" u="none" strike="noStrike" kern="1200" normalizeH="0" baseline="0" noProof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en-US" sz="1800" b="1" i="0" u="none" strike="noStrike" kern="1200" normalizeH="0" baseline="0" noProof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http://dou4sun.ru</a:t>
            </a:r>
            <a:endParaRPr kumimoji="0" lang="ru-RU" sz="1800" b="1" i="0" u="none" strike="noStrike" kern="1200" normalizeH="0" baseline="0" noProof="0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normalizeH="0" baseline="0" noProof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endParaRPr kumimoji="0" lang="ru-RU" sz="1800" b="1" i="0" u="none" strike="noStrike" kern="1200" normalizeH="0" baseline="0" noProof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 descr="D:\Документы\муз. рук\дет.-сад-в-дверях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988840"/>
            <a:ext cx="4680521" cy="3953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6303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accent1">
            <a:lumMod val="60000"/>
            <a:lumOff val="40000"/>
            <a:alpha val="7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8177"/>
            <a:ext cx="9144000" cy="51982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445" y="72948"/>
            <a:ext cx="1333922" cy="991549"/>
          </a:xfrm>
          <a:prstGeom prst="rect">
            <a:avLst/>
          </a:prstGeom>
        </p:spPr>
      </p:pic>
      <p:sp>
        <p:nvSpPr>
          <p:cNvPr id="11" name="Заголовок 1"/>
          <p:cNvSpPr txBox="1">
            <a:spLocks/>
          </p:cNvSpPr>
          <p:nvPr/>
        </p:nvSpPr>
        <p:spPr>
          <a:xfrm>
            <a:off x="312290" y="1134922"/>
            <a:ext cx="7806358" cy="11521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ts val="0"/>
              </a:spcBef>
            </a:pPr>
            <a:r>
              <a:rPr lang="ru-RU" sz="2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С февраля 2013 года детский </a:t>
            </a:r>
            <a:r>
              <a:rPr lang="ru-RU" sz="20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сад является ресурсным </a:t>
            </a:r>
            <a:r>
              <a:rPr lang="ru-RU" sz="2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центром</a:t>
            </a:r>
          </a:p>
          <a:p>
            <a:pPr lvl="0">
              <a:spcBef>
                <a:spcPts val="0"/>
              </a:spcBef>
            </a:pPr>
            <a:r>
              <a:rPr lang="ru-RU" sz="2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ru-RU" sz="20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ЧУОО </a:t>
            </a:r>
            <a:r>
              <a:rPr lang="ru-RU" sz="2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ДПО Центр </a:t>
            </a:r>
            <a:r>
              <a:rPr lang="ru-RU" sz="20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повышения квалификации </a:t>
            </a:r>
            <a:endParaRPr lang="ru-RU" sz="2000" b="1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lvl="0">
              <a:spcBef>
                <a:spcPts val="0"/>
              </a:spcBef>
            </a:pPr>
            <a:r>
              <a:rPr lang="ru-RU" sz="2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«</a:t>
            </a:r>
            <a:r>
              <a:rPr lang="ru-RU" sz="20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Образовательные технологии</a:t>
            </a:r>
            <a:r>
              <a:rPr lang="ru-RU" sz="2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»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/>
            </a:r>
            <a:b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</a:b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078850" y="0"/>
            <a:ext cx="49863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>
                <a:latin typeface="Times New Roman"/>
                <a:ea typeface="Times New Roman"/>
              </a:rPr>
              <a:t>«</a:t>
            </a:r>
            <a:r>
              <a:rPr lang="ru-RU" sz="2400" b="1" dirty="0">
                <a:latin typeface="Times New Roman"/>
                <a:ea typeface="Times New Roman"/>
              </a:rPr>
              <a:t>Наши общие возможности – наши общие результаты»</a:t>
            </a:r>
            <a:endParaRPr lang="ru-RU" sz="2400" dirty="0"/>
          </a:p>
        </p:txBody>
      </p:sp>
      <p:pic>
        <p:nvPicPr>
          <p:cNvPr id="8" name="Picture 2" descr="D:\Документы\муз. рук\дет.-сад-в-дверях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3242" y="2525"/>
            <a:ext cx="1340758" cy="1132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Рисунок 2" descr="C:\Users\USER\Desktop\Диск G\методист\Конференции,Семинары,\Международная конфер 2014 март\логотип_ОЦ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5547602"/>
            <a:ext cx="1952625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83949" y="1988840"/>
            <a:ext cx="8776102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ru-RU" sz="1600" dirty="0">
                <a:solidFill>
                  <a:srgbClr val="000000"/>
                </a:solidFill>
                <a:latin typeface="Arial"/>
              </a:rPr>
              <a:t>В контексте образовательной политики «социальное партнерство трактуется как: </a:t>
            </a:r>
            <a:br>
              <a:rPr lang="ru-RU" sz="1600" dirty="0">
                <a:solidFill>
                  <a:srgbClr val="000000"/>
                </a:solidFill>
                <a:latin typeface="Arial"/>
              </a:rPr>
            </a:br>
            <a:endParaRPr lang="ru-RU" sz="1600" dirty="0">
              <a:solidFill>
                <a:srgbClr val="000000"/>
              </a:solidFill>
              <a:latin typeface="Arial"/>
            </a:endParaRPr>
          </a:p>
          <a:p>
            <a:pPr algn="just">
              <a:buFont typeface="Arial"/>
              <a:buChar char="•"/>
            </a:pPr>
            <a:r>
              <a:rPr lang="ru-RU" sz="1600" dirty="0">
                <a:solidFill>
                  <a:srgbClr val="000000"/>
                </a:solidFill>
                <a:latin typeface="Arial"/>
              </a:rPr>
              <a:t>особый тип взаимодействия образовательных учреждений с субъектами и институтами рынка труда, государственными и местными органами власти, общественными организациями, нацеленный на максимальное согласование и реализацию интересов всех участников этого процесса» [</a:t>
            </a:r>
            <a:r>
              <a:rPr lang="ru-RU" sz="1600" i="1" dirty="0">
                <a:solidFill>
                  <a:srgbClr val="000000"/>
                </a:solidFill>
                <a:latin typeface="Arial"/>
              </a:rPr>
              <a:t>Никитин М.В. Модернизация управления развитием образовательных организаций: монография. — М., 2001</a:t>
            </a:r>
            <a:r>
              <a:rPr lang="ru-RU" sz="1600" dirty="0">
                <a:solidFill>
                  <a:srgbClr val="000000"/>
                </a:solidFill>
                <a:latin typeface="Arial"/>
              </a:rPr>
              <a:t>];</a:t>
            </a:r>
          </a:p>
          <a:p>
            <a:pPr algn="just">
              <a:buFont typeface="Arial"/>
              <a:buChar char="•"/>
            </a:pPr>
            <a:r>
              <a:rPr lang="ru-RU" sz="1600" dirty="0">
                <a:solidFill>
                  <a:srgbClr val="000000"/>
                </a:solidFill>
                <a:latin typeface="Arial"/>
              </a:rPr>
              <a:t>особый тип совместной деятельности между субъектами образовательного процесса, характеризующийся доверием, общими целями и ценностями, добровольностью и долговременностью отношений, а также признанием взаимной ответственности сторон за результат их сотрудничества и развития [</a:t>
            </a:r>
            <a:r>
              <a:rPr lang="ru-RU" sz="1600" i="1" dirty="0">
                <a:solidFill>
                  <a:srgbClr val="000000"/>
                </a:solidFill>
                <a:latin typeface="Arial"/>
              </a:rPr>
              <a:t>Пискунова Е.В., Кондракова И.Э., </a:t>
            </a:r>
            <a:r>
              <a:rPr lang="ru-RU" sz="1600" i="1" dirty="0" err="1">
                <a:solidFill>
                  <a:srgbClr val="000000"/>
                </a:solidFill>
                <a:latin typeface="Arial"/>
              </a:rPr>
              <a:t>Соловейкина</a:t>
            </a:r>
            <a:r>
              <a:rPr lang="ru-RU" sz="1600" i="1" dirty="0">
                <a:solidFill>
                  <a:srgbClr val="000000"/>
                </a:solidFill>
                <a:latin typeface="Arial"/>
              </a:rPr>
              <a:t> М.П. и др. Технологии социального партнерства в сфере образования: Учебно-методический комплекс. - СПб.: Изд-во РГПУ им. А.И. Герцена, 2008</a:t>
            </a:r>
            <a:r>
              <a:rPr lang="ru-RU" sz="1600" dirty="0">
                <a:solidFill>
                  <a:srgbClr val="000000"/>
                </a:solidFill>
                <a:latin typeface="Arial"/>
              </a:rPr>
              <a:t>].</a:t>
            </a:r>
            <a:endParaRPr lang="ru-RU" sz="1600" b="0" i="0" dirty="0">
              <a:solidFill>
                <a:srgbClr val="000000"/>
              </a:solidFill>
              <a:effectLst/>
              <a:latin typeface="Arial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6"/>
          <a:srcRect/>
          <a:stretch/>
        </p:blipFill>
        <p:spPr>
          <a:xfrm>
            <a:off x="1691680" y="5302618"/>
            <a:ext cx="1245269" cy="1375527"/>
          </a:xfrm>
          <a:prstGeom prst="rect">
            <a:avLst/>
          </a:prstGeom>
        </p:spPr>
      </p:pic>
      <p:pic>
        <p:nvPicPr>
          <p:cNvPr id="1031" name="Picture 7" descr="03.02 СОЦПАРТНЕРСТВО ПК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2791" y="5302618"/>
            <a:ext cx="1825356" cy="1358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6568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accent1">
            <a:lumMod val="60000"/>
            <a:lumOff val="40000"/>
            <a:alpha val="7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Скругленный прямоугольник 12"/>
          <p:cNvSpPr/>
          <p:nvPr/>
        </p:nvSpPr>
        <p:spPr>
          <a:xfrm>
            <a:off x="426609" y="3544700"/>
            <a:ext cx="8218772" cy="2692612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latin typeface="Times New Roman"/>
                <a:ea typeface="Calibri"/>
                <a:cs typeface="Times New Roman"/>
              </a:rPr>
              <a:t>-внедрение </a:t>
            </a:r>
            <a:r>
              <a:rPr lang="ru-RU" dirty="0">
                <a:latin typeface="Times New Roman"/>
                <a:ea typeface="Calibri"/>
                <a:cs typeface="Times New Roman"/>
              </a:rPr>
              <a:t>в образовательную деятельность 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ГБДОУ  </a:t>
            </a:r>
            <a:r>
              <a:rPr lang="ru-RU" dirty="0">
                <a:latin typeface="Times New Roman"/>
                <a:ea typeface="Calibri"/>
                <a:cs typeface="Times New Roman"/>
              </a:rPr>
              <a:t>современных технологий развития детей дошкольного возраста; 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-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включение </a:t>
            </a:r>
            <a:r>
              <a:rPr lang="ru-RU" dirty="0">
                <a:latin typeface="Times New Roman"/>
                <a:ea typeface="Calibri"/>
                <a:cs typeface="Times New Roman"/>
              </a:rPr>
              <a:t>педагогов 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ГБДОУ </a:t>
            </a:r>
            <a:r>
              <a:rPr lang="ru-RU" dirty="0">
                <a:latin typeface="Times New Roman"/>
                <a:ea typeface="Calibri"/>
                <a:cs typeface="Times New Roman"/>
              </a:rPr>
              <a:t>в процесс инновационного развития дошкольного образования; 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-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разработка </a:t>
            </a:r>
            <a:r>
              <a:rPr lang="ru-RU" dirty="0">
                <a:latin typeface="Times New Roman"/>
                <a:ea typeface="Calibri"/>
                <a:cs typeface="Times New Roman"/>
              </a:rPr>
              <a:t>проектов 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образовательной </a:t>
            </a:r>
            <a:r>
              <a:rPr lang="ru-RU" dirty="0">
                <a:latin typeface="Times New Roman"/>
                <a:ea typeface="Calibri"/>
                <a:cs typeface="Times New Roman"/>
              </a:rPr>
              <a:t>деятельности в соответствии с 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ФГОС ДО;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-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организация </a:t>
            </a:r>
            <a:r>
              <a:rPr lang="ru-RU" dirty="0">
                <a:latin typeface="Times New Roman"/>
                <a:ea typeface="Calibri"/>
                <a:cs typeface="Times New Roman"/>
              </a:rPr>
              <a:t>совместных мероприятий.</a:t>
            </a:r>
            <a:endParaRPr lang="ru-RU" dirty="0"/>
          </a:p>
        </p:txBody>
      </p:sp>
      <p:sp>
        <p:nvSpPr>
          <p:cNvPr id="12" name="Горизонтальный свиток 11"/>
          <p:cNvSpPr/>
          <p:nvPr/>
        </p:nvSpPr>
        <p:spPr>
          <a:xfrm>
            <a:off x="2270651" y="3040644"/>
            <a:ext cx="4176464" cy="504056"/>
          </a:xfrm>
          <a:prstGeom prst="horizontalScroll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latin typeface="Times New Roman"/>
                <a:ea typeface="Calibri"/>
                <a:cs typeface="Times New Roman"/>
              </a:rPr>
              <a:t>ЗАДИЧИ СОТРУДНИЧЕСТВА:</a:t>
            </a:r>
            <a:endParaRPr lang="ru-RU" sz="1400" dirty="0">
              <a:latin typeface="Calibri"/>
              <a:ea typeface="Calibri"/>
              <a:cs typeface="Times New Roman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26609" y="1093342"/>
            <a:ext cx="8218773" cy="18002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ru-RU" sz="1400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- развитие инновационной деятельности в сфере дошкольного образования;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- совершенствования образовательного процесса;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 - разработка и апробация эффективных форм и способов образовательной деятельности, ориентированной на развитие личности ребёнка в ДОУ, его творческого потенциала.</a:t>
            </a:r>
            <a:endParaRPr lang="ru-RU" sz="1400" dirty="0">
              <a:latin typeface="Calibri"/>
              <a:ea typeface="Calibri"/>
              <a:cs typeface="Times New Roman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8177"/>
            <a:ext cx="9144000" cy="51982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07" y="2525"/>
            <a:ext cx="1333922" cy="991549"/>
          </a:xfrm>
          <a:prstGeom prst="rect">
            <a:avLst/>
          </a:prstGeom>
        </p:spPr>
      </p:pic>
      <p:sp>
        <p:nvSpPr>
          <p:cNvPr id="11" name="Заголовок 1"/>
          <p:cNvSpPr txBox="1">
            <a:spLocks/>
          </p:cNvSpPr>
          <p:nvPr/>
        </p:nvSpPr>
        <p:spPr>
          <a:xfrm>
            <a:off x="179512" y="1412776"/>
            <a:ext cx="8712968" cy="11521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1400" dirty="0" smtClean="0">
                <a:solidFill>
                  <a:sysClr val="windowText" lastClr="000000"/>
                </a:solidFill>
                <a:latin typeface="Calibri"/>
              </a:rPr>
              <a:t/>
            </a:r>
            <a:br>
              <a:rPr lang="ru-RU" sz="1400" dirty="0" smtClean="0">
                <a:solidFill>
                  <a:sysClr val="windowText" lastClr="000000"/>
                </a:solidFill>
                <a:latin typeface="Calibri"/>
              </a:rPr>
            </a:br>
            <a:endParaRPr lang="ru-RU" sz="1400" dirty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70572" y="2525"/>
            <a:ext cx="38086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ВМЕСТЕ!  Мы сможем ВСЁ!!! 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Горизонтальный свиток 7"/>
          <p:cNvSpPr/>
          <p:nvPr/>
        </p:nvSpPr>
        <p:spPr>
          <a:xfrm>
            <a:off x="2270651" y="490018"/>
            <a:ext cx="4176464" cy="504056"/>
          </a:xfrm>
          <a:prstGeom prst="horizontalScroll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Times New Roman"/>
                <a:ea typeface="Calibri"/>
                <a:cs typeface="Times New Roman"/>
              </a:rPr>
              <a:t>ЦЕЛИ </a:t>
            </a:r>
            <a:r>
              <a:rPr lang="ru-RU" b="1" dirty="0" smtClean="0">
                <a:latin typeface="Times New Roman"/>
                <a:ea typeface="Calibri"/>
                <a:cs typeface="Times New Roman"/>
              </a:rPr>
              <a:t>СОТРУДНИЧЕСТВА:</a:t>
            </a:r>
            <a:endParaRPr lang="ru-RU" dirty="0"/>
          </a:p>
        </p:txBody>
      </p:sp>
      <p:pic>
        <p:nvPicPr>
          <p:cNvPr id="14" name="Picture 2" descr="D:\Документы\муз. рук\дет.-сад-в-дверях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5" y="1"/>
            <a:ext cx="1182871" cy="999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5724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accent1">
            <a:lumMod val="60000"/>
            <a:lumOff val="40000"/>
            <a:alpha val="7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8177"/>
            <a:ext cx="9144000" cy="51982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07" y="2525"/>
            <a:ext cx="1333922" cy="99154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969" y="2924944"/>
            <a:ext cx="1455631" cy="1093342"/>
          </a:xfrm>
          <a:prstGeom prst="rect">
            <a:avLst/>
          </a:prstGeom>
        </p:spPr>
      </p:pic>
      <p:sp>
        <p:nvSpPr>
          <p:cNvPr id="11" name="Заголовок 1"/>
          <p:cNvSpPr txBox="1">
            <a:spLocks/>
          </p:cNvSpPr>
          <p:nvPr/>
        </p:nvSpPr>
        <p:spPr>
          <a:xfrm>
            <a:off x="169440" y="1362622"/>
            <a:ext cx="8712968" cy="11521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endParaRPr lang="ru-RU" sz="1400" dirty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14999" y="151647"/>
            <a:ext cx="58218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Поле сетевого взаимодействия и сотрудничества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Горизонтальный свиток 4"/>
          <p:cNvSpPr/>
          <p:nvPr/>
        </p:nvSpPr>
        <p:spPr>
          <a:xfrm>
            <a:off x="2257111" y="726345"/>
            <a:ext cx="4665049" cy="535458"/>
          </a:xfrm>
          <a:prstGeom prst="horizontalScroll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b="1" dirty="0" smtClean="0">
                <a:latin typeface="Times New Roman"/>
                <a:ea typeface="Calibri"/>
                <a:cs typeface="Times New Roman"/>
              </a:rPr>
              <a:t>НАПРАВЛЕНИЯ  СОТРУДНИЧЕСТВА:</a:t>
            </a:r>
            <a:endParaRPr lang="ru-RU" sz="1100" dirty="0">
              <a:latin typeface="Calibri"/>
              <a:ea typeface="Calibri"/>
              <a:cs typeface="Times New Roman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578317" y="1361071"/>
            <a:ext cx="2727547" cy="987809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400" b="1" dirty="0">
                <a:latin typeface="Times New Roman"/>
                <a:ea typeface="Times New Roman"/>
                <a:cs typeface="Times New Roman"/>
              </a:rPr>
              <a:t>ГБДОУ детский </a:t>
            </a:r>
            <a:r>
              <a:rPr lang="ru-RU" sz="1400" b="1" dirty="0" smtClean="0">
                <a:latin typeface="Times New Roman"/>
                <a:ea typeface="Times New Roman"/>
                <a:cs typeface="Times New Roman"/>
              </a:rPr>
              <a:t>сад№ </a:t>
            </a:r>
            <a:r>
              <a:rPr lang="ru-RU" sz="1400" b="1" dirty="0">
                <a:latin typeface="Times New Roman"/>
                <a:ea typeface="Times New Roman"/>
                <a:cs typeface="Times New Roman"/>
              </a:rPr>
              <a:t>4 Кронштадтского района Санкт-Петербурга</a:t>
            </a:r>
            <a:endParaRPr lang="ru-RU" sz="1400" dirty="0">
              <a:latin typeface="Calibri"/>
              <a:ea typeface="Calibri"/>
              <a:cs typeface="Times New Roman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093144" y="1299122"/>
            <a:ext cx="2683835" cy="998339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indent="450215" algn="ctr">
              <a:lnSpc>
                <a:spcPct val="115000"/>
              </a:lnSpc>
              <a:spcAft>
                <a:spcPts val="0"/>
              </a:spcAft>
            </a:pPr>
            <a:endParaRPr lang="ru-RU" sz="1600" b="1" dirty="0" smtClean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indent="450215" algn="ctr">
              <a:lnSpc>
                <a:spcPct val="115000"/>
              </a:lnSpc>
              <a:spcAft>
                <a:spcPts val="0"/>
              </a:spcAft>
            </a:pPr>
            <a:r>
              <a:rPr lang="ru-RU" sz="1400" b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ЧУОО </a:t>
            </a:r>
            <a:r>
              <a:rPr lang="ru-RU" sz="1400" b="1" dirty="0">
                <a:latin typeface="Times New Roman" pitchFamily="18" charset="0"/>
                <a:ea typeface="Times New Roman"/>
                <a:cs typeface="Times New Roman" pitchFamily="18" charset="0"/>
              </a:rPr>
              <a:t>ДПО Центр повышения квалификации «Образовательные технологии»</a:t>
            </a:r>
            <a:endParaRPr lang="ru-RU" sz="14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latin typeface="Times New Roman"/>
                <a:ea typeface="Calibri"/>
                <a:cs typeface="Times New Roman"/>
              </a:rPr>
              <a:t> </a:t>
            </a:r>
            <a:endParaRPr lang="ru-RU" sz="1100" dirty="0">
              <a:latin typeface="Calibri"/>
              <a:ea typeface="Calibri"/>
              <a:cs typeface="Times New Roman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233883" y="2381054"/>
            <a:ext cx="3416416" cy="4105192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400" dirty="0" smtClean="0">
                <a:latin typeface="Times New Roman" pitchFamily="18" charset="0"/>
                <a:ea typeface="Calibri"/>
                <a:cs typeface="Times New Roman" pitchFamily="18" charset="0"/>
              </a:rPr>
              <a:t>Образование в  </a:t>
            </a:r>
            <a:r>
              <a:rPr lang="ru-RU" sz="1400" dirty="0">
                <a:latin typeface="Times New Roman" pitchFamily="18" charset="0"/>
                <a:ea typeface="Calibri"/>
                <a:cs typeface="Times New Roman" pitchFamily="18" charset="0"/>
              </a:rPr>
              <a:t>рамках инновационной деятельности: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400" dirty="0">
                <a:latin typeface="Times New Roman" pitchFamily="18" charset="0"/>
                <a:ea typeface="Calibri"/>
                <a:cs typeface="Times New Roman" pitchFamily="18" charset="0"/>
              </a:rPr>
              <a:t>- организация образовательного процесса детей в рамках инклюзивного образования с применением образовательных технологий </a:t>
            </a:r>
            <a:r>
              <a:rPr lang="ru-RU" sz="1400" dirty="0" err="1">
                <a:latin typeface="Times New Roman" pitchFamily="18" charset="0"/>
                <a:ea typeface="Calibri"/>
                <a:cs typeface="Times New Roman" pitchFamily="18" charset="0"/>
              </a:rPr>
              <a:t>деятельностного</a:t>
            </a:r>
            <a:r>
              <a:rPr lang="ru-RU" sz="1400" dirty="0">
                <a:latin typeface="Times New Roman" pitchFamily="18" charset="0"/>
                <a:ea typeface="Calibri"/>
                <a:cs typeface="Times New Roman" pitchFamily="18" charset="0"/>
              </a:rPr>
              <a:t> типа и интерактивных технологий  </a:t>
            </a:r>
            <a:r>
              <a:rPr lang="ru-RU" sz="1400" dirty="0" err="1">
                <a:latin typeface="Times New Roman" pitchFamily="18" charset="0"/>
                <a:ea typeface="Calibri"/>
                <a:cs typeface="Times New Roman" pitchFamily="18" charset="0"/>
              </a:rPr>
              <a:t>Mimio</a:t>
            </a:r>
            <a:r>
              <a:rPr lang="ru-RU" sz="1400" dirty="0">
                <a:latin typeface="Times New Roman" pitchFamily="18" charset="0"/>
                <a:ea typeface="Calibri"/>
                <a:cs typeface="Times New Roman" pitchFamily="18" charset="0"/>
              </a:rPr>
              <a:t>;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400" dirty="0">
                <a:latin typeface="Times New Roman" pitchFamily="18" charset="0"/>
                <a:ea typeface="Calibri"/>
                <a:cs typeface="Times New Roman" pitchFamily="18" charset="0"/>
              </a:rPr>
              <a:t>- </a:t>
            </a:r>
            <a:r>
              <a:rPr lang="ru-RU" sz="1400" dirty="0" smtClean="0">
                <a:latin typeface="Times New Roman" pitchFamily="18" charset="0"/>
                <a:ea typeface="Calibri"/>
                <a:cs typeface="Times New Roman" pitchFamily="18" charset="0"/>
              </a:rPr>
              <a:t>организация </a:t>
            </a:r>
            <a:r>
              <a:rPr lang="ru-RU" sz="1400" dirty="0">
                <a:latin typeface="Times New Roman" pitchFamily="18" charset="0"/>
                <a:ea typeface="Calibri"/>
                <a:cs typeface="Times New Roman" pitchFamily="18" charset="0"/>
              </a:rPr>
              <a:t>просветительской деятельности;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400" dirty="0">
                <a:latin typeface="Times New Roman" pitchFamily="18" charset="0"/>
                <a:ea typeface="Calibri"/>
                <a:cs typeface="Times New Roman" pitchFamily="18" charset="0"/>
              </a:rPr>
              <a:t>- разработка проектов образовательной деятельности по реализации содержания ОП ДО и АОП ДО;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400" dirty="0">
                <a:latin typeface="Times New Roman" pitchFamily="18" charset="0"/>
                <a:ea typeface="Calibri"/>
                <a:cs typeface="Times New Roman" pitchFamily="18" charset="0"/>
              </a:rPr>
              <a:t>- популяризация педагогического опыта.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706927" y="2381054"/>
            <a:ext cx="3481673" cy="4105192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ru-RU" sz="1600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Консультативное </a:t>
            </a:r>
            <a:r>
              <a:rPr lang="ru-RU" sz="16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и </a:t>
            </a: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методическое сопровождение:</a:t>
            </a:r>
          </a:p>
          <a:p>
            <a:pPr lvl="0" algn="just"/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- в освоении и внедрении современных технологий обучения </a:t>
            </a: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детей;</a:t>
            </a:r>
            <a:endParaRPr lang="ru-RU" sz="1600" dirty="0">
              <a:solidFill>
                <a:prstClr val="black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lvl="0" algn="just"/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- по обобщению опыта работы для представления на  конференциях, семинарах, конкурсах, мастер-классах и т.п</a:t>
            </a: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.;</a:t>
            </a:r>
            <a:endParaRPr lang="ru-RU" sz="1600" dirty="0">
              <a:solidFill>
                <a:prstClr val="black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lvl="0" algn="just"/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- в подборе современного оборудования для </a:t>
            </a:r>
            <a:r>
              <a:rPr lang="ru-RU" sz="16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реализации ОП ДО и АОП ДО</a:t>
            </a:r>
            <a:endParaRPr lang="ru-RU" sz="1600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</p:txBody>
      </p:sp>
      <p:pic>
        <p:nvPicPr>
          <p:cNvPr id="15" name="Picture 2" descr="D:\Документы\муз. рук\дет.-сад-в-дверях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5" y="1"/>
            <a:ext cx="1182871" cy="999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6332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accent1">
            <a:lumMod val="60000"/>
            <a:lumOff val="40000"/>
            <a:alpha val="7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Скругленный прямоугольник 12"/>
          <p:cNvSpPr/>
          <p:nvPr/>
        </p:nvSpPr>
        <p:spPr>
          <a:xfrm>
            <a:off x="186409" y="5013176"/>
            <a:ext cx="8804510" cy="1324678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73842" y="2865494"/>
            <a:ext cx="8901060" cy="1068585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Горизонтальный свиток 17"/>
          <p:cNvSpPr/>
          <p:nvPr/>
        </p:nvSpPr>
        <p:spPr>
          <a:xfrm>
            <a:off x="108439" y="4383623"/>
            <a:ext cx="8901060" cy="545253"/>
          </a:xfrm>
          <a:prstGeom prst="horizontalScroll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ИКТ-КОМПЕТЕНТНОСТЬ ПЕДАГОГА ДОО</a:t>
            </a:r>
            <a:r>
              <a:rPr lang="ru-RU" sz="1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endParaRPr lang="ru-RU" sz="1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8177"/>
            <a:ext cx="9144000" cy="51982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07" y="2525"/>
            <a:ext cx="1333922" cy="991549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89859" y="5198606"/>
            <a:ext cx="709444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i="1" dirty="0" smtClean="0">
                <a:solidFill>
                  <a:prstClr val="black"/>
                </a:solidFill>
                <a:latin typeface="Calibri"/>
              </a:rPr>
              <a:t> </a:t>
            </a:r>
            <a:r>
              <a:rPr lang="ru-RU" b="1" i="1" dirty="0" smtClean="0">
                <a:solidFill>
                  <a:prstClr val="black"/>
                </a:solidFill>
                <a:latin typeface="Calibri"/>
              </a:rPr>
              <a:t>-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Интерактивные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технологии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Mimio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в образовательной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деятельности;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Графический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редактор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Рhotoshop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: базовый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курс и другие.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http://cdn-2.verytech.it/o/orig/come-caricare-i-pennelli-di-photoshop_d19aebeac7871b3579e72cf8d5e173a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5699243"/>
            <a:ext cx="915554" cy="609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backbonecommunications.com/wp-content/uploads/bfi_thumb/Mimio-Logo-partners-2xzrit36ztuj80bla2lmo0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5128134"/>
            <a:ext cx="1584176" cy="396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Горизонтальный свиток 16"/>
          <p:cNvSpPr/>
          <p:nvPr/>
        </p:nvSpPr>
        <p:spPr>
          <a:xfrm>
            <a:off x="-1623" y="2022196"/>
            <a:ext cx="9051324" cy="720080"/>
          </a:xfrm>
          <a:prstGeom prst="horizontalScroll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6477" y="3123884"/>
            <a:ext cx="902322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Развитие компетенций педагога ДОО в контексте профессионального стандарта и ФГОС ДО;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Современные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подходы к организации речевого развития детей в соответствии с ФГОС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ДО;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Образовательные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технологии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деятельностного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типа в рамках реализации ФГОС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ДО.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600" dirty="0" smtClean="0">
                <a:latin typeface="Times New Roman" pitchFamily="18" charset="0"/>
                <a:cs typeface="Times New Roman" pitchFamily="18" charset="0"/>
              </a:rPr>
            </a:b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2" name="Picture 4" descr="http://wiki.tgl.net.ru/images/5/5f/%D0%A4%D0%93%D0%9E%D0%A1_%D1%82%D0%BE%D0%BD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3475377"/>
            <a:ext cx="896514" cy="439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-47385" y="2228347"/>
            <a:ext cx="934351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СОВРЕМЕННЫЕ ОБРАЗОВАТЕЛЬНЫЕ ТЕХНОЛОГИИ В УСЛОВИЯХ РЕАЛИЗАЦИИ ФГОС ДО:</a:t>
            </a:r>
          </a:p>
        </p:txBody>
      </p:sp>
      <p:pic>
        <p:nvPicPr>
          <p:cNvPr id="19" name="Picture 2" descr="D:\Документы\муз. рук\дет.-сад-в-дверях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5" y="1"/>
            <a:ext cx="1182871" cy="999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103607" y="37859"/>
            <a:ext cx="658914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Педагоги детского сада регулярно проходят курсы повышения квалификации в ЧУОО ДПО Центр повышения квалификации «Образовательные технологии»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666645" y="961189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о направлениям:</a:t>
            </a:r>
            <a:r>
              <a:rPr lang="en-US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82306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  <a:alpha val="7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6540" y="692696"/>
            <a:ext cx="2982957" cy="223721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19050" cap="sq">
            <a:solidFill>
              <a:schemeClr val="tx1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71756">
            <a:off x="348733" y="1337010"/>
            <a:ext cx="2832315" cy="212423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19050" cap="sq">
            <a:solidFill>
              <a:schemeClr val="tx1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8177"/>
            <a:ext cx="9144000" cy="519823"/>
          </a:xfrm>
          <a:prstGeom prst="rect">
            <a:avLst/>
          </a:prstGeom>
        </p:spPr>
      </p:pic>
      <p:sp>
        <p:nvSpPr>
          <p:cNvPr id="3" name="Горизонтальный свиток 2"/>
          <p:cNvSpPr/>
          <p:nvPr/>
        </p:nvSpPr>
        <p:spPr>
          <a:xfrm>
            <a:off x="0" y="4941168"/>
            <a:ext cx="9093411" cy="1890017"/>
          </a:xfrm>
          <a:prstGeom prst="horizontalScroll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07" y="2525"/>
            <a:ext cx="1333922" cy="991549"/>
          </a:xfrm>
          <a:prstGeom prst="rect">
            <a:avLst/>
          </a:prstGeom>
        </p:spPr>
      </p:pic>
      <p:sp>
        <p:nvSpPr>
          <p:cNvPr id="5" name="Заголовок 3"/>
          <p:cNvSpPr txBox="1">
            <a:spLocks/>
          </p:cNvSpPr>
          <p:nvPr/>
        </p:nvSpPr>
        <p:spPr>
          <a:xfrm>
            <a:off x="466153" y="5676467"/>
            <a:ext cx="844373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u="none" strike="noStrike" kern="1200" normalizeH="0" baseline="0" noProof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   Проведение мастер – классов</a:t>
            </a:r>
            <a:r>
              <a:rPr kumimoji="0" lang="ru-RU" sz="1800" u="none" strike="noStrike" kern="1200" normalizeH="0" noProof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 для педагогов района и города</a:t>
            </a:r>
            <a:r>
              <a:rPr kumimoji="0" lang="ru-RU" sz="1800" u="none" strike="noStrike" kern="1200" normalizeH="0" baseline="0" noProof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 по популяризации опыта использования современных образовательных</a:t>
            </a:r>
            <a:r>
              <a:rPr kumimoji="0" lang="ru-RU" sz="1800" u="none" strike="noStrike" kern="1200" normalizeH="0" noProof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 технологий и</a:t>
            </a:r>
            <a:r>
              <a:rPr kumimoji="0" lang="ru-RU" sz="1800" u="none" strike="noStrike" kern="1200" normalizeH="0" baseline="0" noProof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 развивающей предметно-пространственной среды в</a:t>
            </a:r>
            <a:r>
              <a:rPr kumimoji="0" lang="ru-RU" sz="1800" u="none" strike="noStrike" kern="1200" normalizeH="0" noProof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 реализации образовательной программы дошкольного образования</a:t>
            </a:r>
            <a:r>
              <a:rPr kumimoji="0" lang="ru-RU" sz="1800" u="none" strike="noStrike" kern="1200" normalizeH="0" baseline="0" noProof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,</a:t>
            </a:r>
            <a:r>
              <a:rPr kumimoji="0" lang="ru-RU" sz="1800" u="none" strike="noStrike" kern="1200" normalizeH="0" noProof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в</a:t>
            </a:r>
            <a:r>
              <a:rPr kumimoji="0" lang="ru-RU" sz="1800" u="none" strike="noStrike" kern="1200" normalizeH="0" baseline="0" noProof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 том числе и в рамках инклюзивного образования.</a:t>
            </a:r>
            <a:br>
              <a:rPr kumimoji="0" lang="ru-RU" sz="1800" u="none" strike="noStrike" kern="1200" normalizeH="0" baseline="0" noProof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</a:br>
            <a:r>
              <a:rPr kumimoji="0" lang="ru-RU" sz="1800" u="none" strike="noStrike" kern="1200" normalizeH="0" baseline="0" noProof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/>
            </a:r>
            <a:br>
              <a:rPr kumimoji="0" lang="ru-RU" sz="1800" u="none" strike="noStrike" kern="1200" normalizeH="0" baseline="0" noProof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</a:br>
            <a:r>
              <a:rPr kumimoji="0" lang="ru-RU" sz="1800" b="1" i="0" u="none" strike="noStrike" kern="1200" normalizeH="0" baseline="0" noProof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Calibri"/>
                <a:ea typeface="+mj-ea"/>
                <a:cs typeface="+mj-cs"/>
              </a:rPr>
              <a:t/>
            </a:r>
            <a:br>
              <a:rPr kumimoji="0" lang="ru-RU" sz="1800" b="1" i="0" u="none" strike="noStrike" kern="1200" normalizeH="0" baseline="0" noProof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Calibri"/>
                <a:ea typeface="+mj-ea"/>
                <a:cs typeface="+mj-cs"/>
              </a:rPr>
            </a:br>
            <a:endParaRPr kumimoji="0" lang="ru-RU" sz="1800" b="1" i="0" u="none" strike="noStrike" kern="1200" normalizeH="0" baseline="0" noProof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Calibri"/>
              <a:ea typeface="+mj-ea"/>
              <a:cs typeface="+mj-cs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50168">
            <a:off x="6119235" y="1375942"/>
            <a:ext cx="2820394" cy="211529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19050" cap="sq">
            <a:solidFill>
              <a:schemeClr val="tx1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2444" y="3183471"/>
            <a:ext cx="2592288" cy="194421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19050" cap="sq">
            <a:solidFill>
              <a:schemeClr val="tx1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2800177" y="128967"/>
            <a:ext cx="36484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Инновация – ресурс развития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3" y="3183471"/>
            <a:ext cx="2592287" cy="194421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19050" cap="sq">
            <a:solidFill>
              <a:schemeClr val="tx1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4" name="Picture 2" descr="D:\Документы\муз. рук\дет.-сад-в-дверях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5" y="1"/>
            <a:ext cx="1182871" cy="999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6303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  <a:alpha val="7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8177"/>
            <a:ext cx="9144000" cy="519823"/>
          </a:xfrm>
          <a:prstGeom prst="rect">
            <a:avLst/>
          </a:prstGeom>
        </p:spPr>
      </p:pic>
      <p:sp>
        <p:nvSpPr>
          <p:cNvPr id="3" name="Горизонтальный свиток 2"/>
          <p:cNvSpPr/>
          <p:nvPr/>
        </p:nvSpPr>
        <p:spPr>
          <a:xfrm>
            <a:off x="295090" y="4847585"/>
            <a:ext cx="8553819" cy="1490592"/>
          </a:xfrm>
          <a:prstGeom prst="horizontalScroll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>
              <a:lnSpc>
                <a:spcPct val="115000"/>
              </a:lnSpc>
            </a:pPr>
            <a:r>
              <a:rPr lang="ru-RU" kern="0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 Методическое сопровождение по обобщение </a:t>
            </a:r>
            <a:r>
              <a:rPr lang="ru-RU" kern="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опыта работы </a:t>
            </a:r>
            <a:r>
              <a:rPr lang="ru-RU" kern="0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педагогического коллектива для </a:t>
            </a:r>
            <a:r>
              <a:rPr lang="ru-RU" kern="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представления на  конференциях, семинарах, конкурсах, мастер-классах и т.п.</a:t>
            </a:r>
            <a:endParaRPr lang="ru-RU" kern="0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07" y="2525"/>
            <a:ext cx="1333922" cy="991549"/>
          </a:xfrm>
          <a:prstGeom prst="rect">
            <a:avLst/>
          </a:prstGeom>
        </p:spPr>
      </p:pic>
      <p:sp>
        <p:nvSpPr>
          <p:cNvPr id="5" name="Заголовок 3"/>
          <p:cNvSpPr txBox="1">
            <a:spLocks/>
          </p:cNvSpPr>
          <p:nvPr/>
        </p:nvSpPr>
        <p:spPr>
          <a:xfrm>
            <a:off x="611560" y="4653136"/>
            <a:ext cx="8443732" cy="16850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defRPr/>
            </a:pPr>
            <a:r>
              <a:rPr lang="ru-RU" sz="2200" b="1" dirty="0" smtClean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</a:rPr>
              <a:t/>
            </a:r>
            <a:br>
              <a:rPr lang="ru-RU" sz="2200" b="1" dirty="0" smtClean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</a:rPr>
            </a:br>
            <a:r>
              <a:rPr lang="ru-RU" sz="1800" b="1" dirty="0" smtClean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</a:rPr>
              <a:t/>
            </a:r>
            <a:br>
              <a:rPr lang="ru-RU" sz="1800" b="1" dirty="0" smtClean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</a:rPr>
            </a:br>
            <a:endParaRPr lang="ru-RU" sz="1800" b="1" dirty="0">
              <a:ln w="1905"/>
              <a:solidFill>
                <a:prstClr val="black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01167" y="101324"/>
            <a:ext cx="37416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Синтез традиций и инноваций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2" descr="D:\Документы\муз. рук\дет.-сад-в-дверях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5" y="1"/>
            <a:ext cx="1182871" cy="999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55957">
            <a:off x="675639" y="864787"/>
            <a:ext cx="2528825" cy="189661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1905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4125" y="2867434"/>
            <a:ext cx="2479528" cy="185964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1905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0817" y="764704"/>
            <a:ext cx="2472836" cy="185462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1905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90279">
            <a:off x="681574" y="2944701"/>
            <a:ext cx="2518666" cy="188899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1905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04831">
            <a:off x="6256699" y="944073"/>
            <a:ext cx="2431469" cy="182360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1905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97633">
            <a:off x="6186794" y="2968656"/>
            <a:ext cx="2454784" cy="184108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1905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406909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  <a:alpha val="7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54" y="6338177"/>
            <a:ext cx="9144000" cy="51982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07" y="2525"/>
            <a:ext cx="1333922" cy="991549"/>
          </a:xfrm>
          <a:prstGeom prst="rect">
            <a:avLst/>
          </a:prstGeom>
        </p:spPr>
      </p:pic>
      <p:sp>
        <p:nvSpPr>
          <p:cNvPr id="3" name="Горизонтальный свиток 2"/>
          <p:cNvSpPr/>
          <p:nvPr/>
        </p:nvSpPr>
        <p:spPr>
          <a:xfrm>
            <a:off x="326327" y="5427211"/>
            <a:ext cx="8716855" cy="1080120"/>
          </a:xfrm>
          <a:prstGeom prst="horizontalScroll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281369" y="5323015"/>
            <a:ext cx="8640960" cy="12750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kumimoji="0" lang="ru-RU" sz="1800" u="none" strike="noStrike" kern="1200" normalizeH="0" baseline="0" noProof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Проведение мастер-классов для участников Международной конференции «Информационные технологии для Новой </a:t>
            </a:r>
            <a:r>
              <a:rPr lang="ru-RU" sz="18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школы» </a:t>
            </a:r>
            <a:endParaRPr lang="ru-RU" sz="1800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lvl="0">
              <a:defRPr/>
            </a:pPr>
            <a:r>
              <a:rPr lang="ru-RU" sz="1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8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2013 - 2014 </a:t>
            </a:r>
            <a:r>
              <a:rPr lang="ru-RU" sz="1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году</a:t>
            </a:r>
            <a:endParaRPr kumimoji="0" lang="ru-RU" sz="1800" u="none" strike="noStrike" kern="1200" normalizeH="0" baseline="0" noProof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6447" y="3470005"/>
            <a:ext cx="2547445" cy="190272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19050" cap="sq">
            <a:solidFill>
              <a:schemeClr val="tx1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27"/>
          <a:stretch/>
        </p:blipFill>
        <p:spPr>
          <a:xfrm rot="552366">
            <a:off x="6474386" y="3311298"/>
            <a:ext cx="2088232" cy="209435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19050" cap="sq">
            <a:solidFill>
              <a:schemeClr val="tx1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98371">
            <a:off x="1289683" y="3203890"/>
            <a:ext cx="1647238" cy="220539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19050" cap="sq">
            <a:solidFill>
              <a:schemeClr val="tx1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1" y="1138121"/>
            <a:ext cx="2990508" cy="194496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19050" cap="sq">
            <a:solidFill>
              <a:schemeClr val="tx1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311"/>
          <a:stretch/>
        </p:blipFill>
        <p:spPr>
          <a:xfrm>
            <a:off x="3340112" y="692696"/>
            <a:ext cx="2543558" cy="173376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19050" cap="sq">
            <a:solidFill>
              <a:schemeClr val="tx1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2269" y="1160269"/>
            <a:ext cx="2830211" cy="190066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19050" cap="sq">
            <a:solidFill>
              <a:schemeClr val="tx1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1913492" y="47307"/>
            <a:ext cx="53967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Качество инновации в качество образования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Picture 2" descr="D:\Документы\муз. рук\дет.-сад-в-дверях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5" y="1"/>
            <a:ext cx="1182871" cy="999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6303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  <a:alpha val="7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8177"/>
            <a:ext cx="9144000" cy="51982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07" y="2525"/>
            <a:ext cx="1333922" cy="991549"/>
          </a:xfrm>
          <a:prstGeom prst="rect">
            <a:avLst/>
          </a:prstGeom>
        </p:spPr>
      </p:pic>
      <p:sp>
        <p:nvSpPr>
          <p:cNvPr id="3" name="Горизонтальный свиток 2"/>
          <p:cNvSpPr/>
          <p:nvPr/>
        </p:nvSpPr>
        <p:spPr>
          <a:xfrm>
            <a:off x="535902" y="4797152"/>
            <a:ext cx="8356578" cy="1858602"/>
          </a:xfrm>
          <a:prstGeom prst="horizontalScroll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>
              <a:defRPr/>
            </a:pPr>
            <a:r>
              <a:rPr lang="ru-RU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  Участие в выездном семинаре «Использование информационно-образовательных технологий в индивидуализации процесса развития детей дошкольного возраста  в рамках </a:t>
            </a:r>
            <a:r>
              <a:rPr lang="en-US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VII</a:t>
            </a:r>
            <a:r>
              <a:rPr lang="ru-RU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Всероссийской конференции с международным участием «Информационные </a:t>
            </a:r>
            <a:r>
              <a:rPr lang="ru-RU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технологии для </a:t>
            </a:r>
            <a:r>
              <a:rPr lang="ru-RU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Новой </a:t>
            </a:r>
            <a:r>
              <a:rPr lang="ru-RU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школы» </a:t>
            </a:r>
          </a:p>
          <a:p>
            <a:pPr lvl="0">
              <a:defRPr/>
            </a:pPr>
            <a:r>
              <a:rPr lang="ru-RU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2016 году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251520" y="5034615"/>
            <a:ext cx="864096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endParaRPr lang="ru-RU" sz="2200" b="1" i="1" dirty="0">
              <a:ln w="1905"/>
              <a:solidFill>
                <a:srgbClr val="4F81BD">
                  <a:lumMod val="75000"/>
                </a:srgb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/>
            </a:endParaRPr>
          </a:p>
        </p:txBody>
      </p:sp>
      <p:pic>
        <p:nvPicPr>
          <p:cNvPr id="8" name="Picture 2" descr="D:\Документы\муз. рук\дет.-сад-в-дверях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5" y="1"/>
            <a:ext cx="1182871" cy="999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4197" r="2065" b="29681"/>
          <a:stretch/>
        </p:blipFill>
        <p:spPr>
          <a:xfrm>
            <a:off x="6124698" y="2924838"/>
            <a:ext cx="1831678" cy="164890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19050" cap="sq">
            <a:solidFill>
              <a:schemeClr val="tx1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2891764"/>
            <a:ext cx="2198403" cy="164880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19050" cap="sq">
            <a:solidFill>
              <a:schemeClr val="tx1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923"/>
          <a:stretch/>
        </p:blipFill>
        <p:spPr>
          <a:xfrm>
            <a:off x="3809980" y="638062"/>
            <a:ext cx="2221156" cy="205468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19050" cap="sq">
            <a:solidFill>
              <a:schemeClr val="tx1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31488">
            <a:off x="392851" y="981532"/>
            <a:ext cx="2388498" cy="179137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1905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927"/>
          <a:stretch/>
        </p:blipFill>
        <p:spPr>
          <a:xfrm>
            <a:off x="1522304" y="2891764"/>
            <a:ext cx="1695598" cy="165203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19050" cap="sq">
            <a:solidFill>
              <a:schemeClr val="tx1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61640">
            <a:off x="6486876" y="1020903"/>
            <a:ext cx="2389183" cy="179188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19050" cap="sq">
            <a:solidFill>
              <a:schemeClr val="tx1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366067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982</TotalTime>
  <Words>529</Words>
  <Application>Microsoft Office PowerPoint</Application>
  <PresentationFormat>Экран (4:3)</PresentationFormat>
  <Paragraphs>69</Paragraphs>
  <Slides>13</Slides>
  <Notes>0</Notes>
  <HiddenSlides>4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13</vt:i4>
      </vt:variant>
    </vt:vector>
  </HeadingPairs>
  <TitlesOfParts>
    <vt:vector size="15" baseType="lpstr">
      <vt:lpstr>Тема1</vt:lpstr>
      <vt:lpstr>1_Тема1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Государственное бюджетное дошкольное образовательное учреждение детский сад № 4 комбинированного вида Кронштадтского района Санкт-Петербурга</dc:title>
  <dc:creator>papa</dc:creator>
  <cp:lastModifiedBy>ZAV</cp:lastModifiedBy>
  <cp:revision>76</cp:revision>
  <cp:lastPrinted>2016-04-04T10:29:39Z</cp:lastPrinted>
  <dcterms:created xsi:type="dcterms:W3CDTF">2016-02-02T07:29:11Z</dcterms:created>
  <dcterms:modified xsi:type="dcterms:W3CDTF">2017-01-18T14:16:56Z</dcterms:modified>
</cp:coreProperties>
</file>