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8" r:id="rId3"/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9144000"/>
  <p:notesSz cx="6858000" cy="9144000"/>
  <p:embeddedFontLst>
    <p:embeddedFont>
      <p:font typeface="Corbel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Corbel-regular.fntdata"/><Relationship Id="rId21" Type="http://schemas.openxmlformats.org/officeDocument/2006/relationships/slide" Target="slides/slide15.xml"/><Relationship Id="rId24" Type="http://schemas.openxmlformats.org/officeDocument/2006/relationships/font" Target="fonts/Corbel-italic.fntdata"/><Relationship Id="rId23" Type="http://schemas.openxmlformats.org/officeDocument/2006/relationships/font" Target="fonts/Corbel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5" Type="http://schemas.openxmlformats.org/officeDocument/2006/relationships/font" Target="fonts/Corbel-bold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69850" lvl="1" marL="4572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69850" lvl="2" marL="9144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69850" lvl="3" marL="13716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69850" lvl="4" marL="18288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69850" lvl="5" marL="22860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69850" lvl="6" marL="27432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69850" lvl="7" marL="32004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69850" lvl="8" marL="36576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Shape 21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Титульный слайд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070994" cy="684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>
            <p:ph idx="1" type="subTitle"/>
          </p:nvPr>
        </p:nvSpPr>
        <p:spPr>
          <a:xfrm>
            <a:off x="2492734" y="5094577"/>
            <a:ext cx="6194066" cy="9252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type="ctrTitle"/>
          </p:nvPr>
        </p:nvSpPr>
        <p:spPr>
          <a:xfrm>
            <a:off x="1108986" y="3606800"/>
            <a:ext cx="7577814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4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22" name="Shape 2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Только заголовок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текст в две колонки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85" name="Shape 8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объект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91" name="Shape 9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93" name="Shape 9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and 2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98" name="Shape 9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Пустой слайд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Титульный слайд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070994" cy="684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>
            <p:ph idx="1" type="subTitle"/>
          </p:nvPr>
        </p:nvSpPr>
        <p:spPr>
          <a:xfrm>
            <a:off x="2492734" y="5094577"/>
            <a:ext cx="6194066" cy="9252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None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type="ctrTitle"/>
          </p:nvPr>
        </p:nvSpPr>
        <p:spPr>
          <a:xfrm>
            <a:off x="1108986" y="3606800"/>
            <a:ext cx="7577814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4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20" name="Shape 12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22" name="Shape 12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текст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Shape 125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26" name="Shape 12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28" name="Shape 12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Только заголовок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31" name="Shape 13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33" name="Shape 13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текст в две колонки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38" name="Shape 13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40" name="Shape 14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объект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Shape 143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44" name="Shape 14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46" name="Shape 14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текст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and 2 Conten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Shape 150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51" name="Shape 15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153" name="Shape 15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Только заголовок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Пустой слайд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текст в две колонки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44" name="Shape 4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объект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50" name="Shape 5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and 2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Пустой слайд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Заголовок и текст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0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ECE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9" name="Shape 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ECEC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ECEC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" y="428"/>
            <a:ext cx="9069862" cy="684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3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/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2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•"/>
              <a:defRPr b="0" i="0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–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bel"/>
              <a:buChar char="»"/>
              <a:defRPr b="0" i="0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8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fld id="{00000000-1234-1234-1234-123412341234}" type="slidenum">
              <a:rPr b="0" i="0" lang="ru-RU" sz="1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5.jpg"/><Relationship Id="rId6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7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jpg"/><Relationship Id="rId10" Type="http://schemas.openxmlformats.org/officeDocument/2006/relationships/image" Target="../media/image35.jpg"/><Relationship Id="rId13" Type="http://schemas.openxmlformats.org/officeDocument/2006/relationships/image" Target="../media/image39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image" Target="../media/image7.png"/><Relationship Id="rId9" Type="http://schemas.openxmlformats.org/officeDocument/2006/relationships/image" Target="../media/image34.jpg"/><Relationship Id="rId15" Type="http://schemas.openxmlformats.org/officeDocument/2006/relationships/image" Target="../media/image38.jpg"/><Relationship Id="rId14" Type="http://schemas.openxmlformats.org/officeDocument/2006/relationships/image" Target="../media/image42.jpg"/><Relationship Id="rId17" Type="http://schemas.openxmlformats.org/officeDocument/2006/relationships/image" Target="../media/image47.jpg"/><Relationship Id="rId16" Type="http://schemas.openxmlformats.org/officeDocument/2006/relationships/image" Target="../media/image44.jpg"/><Relationship Id="rId5" Type="http://schemas.openxmlformats.org/officeDocument/2006/relationships/image" Target="../media/image12.png"/><Relationship Id="rId19" Type="http://schemas.openxmlformats.org/officeDocument/2006/relationships/image" Target="../media/image45.jpg"/><Relationship Id="rId6" Type="http://schemas.openxmlformats.org/officeDocument/2006/relationships/image" Target="../media/image37.jpg"/><Relationship Id="rId18" Type="http://schemas.openxmlformats.org/officeDocument/2006/relationships/image" Target="../media/image46.jpg"/><Relationship Id="rId7" Type="http://schemas.openxmlformats.org/officeDocument/2006/relationships/image" Target="../media/image36.png"/><Relationship Id="rId8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9.png"/><Relationship Id="rId7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0.jpg"/><Relationship Id="rId6" Type="http://schemas.openxmlformats.org/officeDocument/2006/relationships/image" Target="../media/image22.jpg"/><Relationship Id="rId7" Type="http://schemas.openxmlformats.org/officeDocument/2006/relationships/image" Target="../media/image21.jpg"/><Relationship Id="rId8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0" y="6213036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806" y="165575"/>
            <a:ext cx="1539492" cy="169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1372949" y="1774600"/>
            <a:ext cx="6398100" cy="19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Проект по физической культуре</a:t>
            </a:r>
          </a:p>
          <a:p>
            <a:pPr indent="-381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b="1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Играйте на здоровье».</a:t>
            </a:r>
          </a:p>
          <a:p>
            <a:pPr indent="-381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часть I-”Островки”</a:t>
            </a: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A1A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1" sz="1800" u="none" cap="none" strike="noStrike">
              <a:solidFill>
                <a:srgbClr val="3A1A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3A1A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2379" y="3484891"/>
            <a:ext cx="1539600" cy="180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5076056" y="5289706"/>
            <a:ext cx="417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Трифонова Анна Борисовна, </a:t>
            </a:r>
          </a:p>
          <a:p>
            <a:pPr indent="-28575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 по физической культуре </a:t>
            </a:r>
          </a:p>
          <a:p>
            <a:pPr indent="-28575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квалификационной категории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1011792" y="165575"/>
            <a:ext cx="788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5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i="0" lang="ru-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бюджетное образовательное учреждение</a:t>
            </a:r>
          </a:p>
          <a:p>
            <a:pPr indent="-25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i="0" lang="ru-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детский сад № 4 комбинированного вида</a:t>
            </a:r>
          </a:p>
          <a:p>
            <a:pPr indent="-25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i="0" lang="ru-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Кронштадтского района Санкт-Петербурга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25" y="4741050"/>
            <a:ext cx="4565808" cy="1698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4825" y="160036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310250" y="160025"/>
            <a:ext cx="86541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 4: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 “Островки”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Инструктор: какие вы молодцы. Давайте еще поиграем? правила просты пока играет музыка вы бегает. Как только музыка заканчивается нужно встать на островок и принять ту позу, которое потребует задание.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Например: раз, два, три фигурой лесной замри..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играют выполняя задания инструктора.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Следующею игру предлагается детям самими придумать, какими фигурами замирать.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20170926_105125.jpg" id="252" name="Shape 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050" y="3205875"/>
            <a:ext cx="4746054" cy="266965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20170926_082550.jpg" id="253" name="Shape 2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7254" y="3649663"/>
            <a:ext cx="3957101" cy="222586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4825" y="160036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310250" y="160025"/>
            <a:ext cx="8654100" cy="17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 5: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 “Островки”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 предлагает детям снять обувь и носки. Как можно положить мяч в перевернутый “островок” без рук.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выполняют упражнения придумывая разные варианты.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20171017_100707.jpg" id="261" name="Shape 261"/>
          <p:cNvPicPr preferRelativeResize="0"/>
          <p:nvPr/>
        </p:nvPicPr>
        <p:blipFill rotWithShape="1">
          <a:blip r:embed="rId5">
            <a:alphaModFix/>
          </a:blip>
          <a:srcRect b="-826" l="16700" r="21120" t="0"/>
          <a:stretch/>
        </p:blipFill>
        <p:spPr>
          <a:xfrm>
            <a:off x="5874912" y="1926725"/>
            <a:ext cx="3089426" cy="2806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1017_094338.jpg" id="262" name="Shape 262"/>
          <p:cNvPicPr preferRelativeResize="0"/>
          <p:nvPr/>
        </p:nvPicPr>
        <p:blipFill rotWithShape="1">
          <a:blip r:embed="rId6">
            <a:alphaModFix/>
          </a:blip>
          <a:srcRect b="18526" l="0" r="0" t="0"/>
          <a:stretch/>
        </p:blipFill>
        <p:spPr>
          <a:xfrm>
            <a:off x="146975" y="2215450"/>
            <a:ext cx="2292926" cy="353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1018_104641.jpg" id="263" name="Shape 2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94225" y="4294425"/>
            <a:ext cx="4294400" cy="2208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1018_100944.jpg" id="264" name="Shape 2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01700" y="2079125"/>
            <a:ext cx="3120799" cy="206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4825" y="160036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323528" y="2296"/>
            <a:ext cx="8352928" cy="594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 “Островки” профилактика плоскостопия.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Инструктор: - А вы бывали ли когда-нибудь на необитаемом острове? (Ответы детей)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Как туда можно попасть? (ответы детей) А вам  хотелось  побывать там? (Ответы детей)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 нам сегодня попасть на необитаемый остров нужно подготовить свои ножки к трудному путешествию: сделать массаж стопы (массажные мячи «ежики»,  пройтись по дорожке «Островки» ,которую вы сами построите.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Бег в колонне между «островками».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Ребята, мы с вами попали на необитаемый остров. 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 физо: - Что, мы должны сделать на необитаемом острове? (Сделать себе хижину).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Инструктор: - Пришла пора построить себе хижину.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«Построй хижину». Каждому ребенку  выдаются по 4 кубика одного цвета.  Кто быстрее всех построит хижину («башни» кубик на кубик) ногами, зажимая кубики стопами – побеждает. . 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Инструктор: - Пока мы строили себе дом, на нашем месте скопилось много отходов строительного материала. Надо убрать их в одно место.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«Собери мусор». На ковёр рассыпаются  маленькие мячики. Чья команда больше всех соберёт «мусора» в свою корзину (перевернутые Островки, зажимая их пальцами ног – побеждает. 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Инструктор : - Ребята, как же выбраться с необитаемого острова? (Ответы детей) У нас есть шанс попасть домой к маме, к папе. Нам нужно произнести волшебные слова и мы попадем в детский сад.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3 часть :Ритмика:.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Рефлексия: Дети рассказывают где были, зачем делали упражнения для стопы.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 по физо: Чтобы были здоровые ножки надо делать массаж стопы, упражнения, пить витамины.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4825" y="160036"/>
            <a:ext cx="1327993" cy="991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1018_100613-COLLAGE.jpg" id="278" name="Shape 2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525" y="160024"/>
            <a:ext cx="7924876" cy="636960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chemeClr val="accent5"/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4825" y="160036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44435" y="404664"/>
            <a:ext cx="8616496" cy="3773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 образом, в игре дети незаметно для себя, без принуждения, учатся правильно ходить, быстро бегать, высоко и далеко прыгать, ловко лазать, метко бросать. Они совершенствуются не только в двигательном развитии, но и в умении вести себя в коллективе.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Итак, самостоятельность — постоянно развивающееся личностное качество, первоосновы которого закладываются в дошкольном возрасте. В условиях целенаправленной педагогической деятельности, направленной на развитие самостоятельности, дети-дошкольники достигают выраженных показателей самостоятельности в двигательной деятельности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Продолжение следует, часть II «Нудлы».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20171004_101241.jpg" id="286" name="Shape 2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7250" y="3593300"/>
            <a:ext cx="4879760" cy="2733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3804" y="4666942"/>
            <a:ext cx="1614744" cy="161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49970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6169"/>
            <a:ext cx="1327993" cy="99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35042" y="0"/>
            <a:ext cx="1488158" cy="1116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Изображение 258.jpg" id="295" name="Shape 2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1754" y="1153712"/>
            <a:ext cx="1724042" cy="156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8">
            <a:alphaModFix/>
          </a:blip>
          <a:srcRect b="27217" l="0" r="0" t="0"/>
          <a:stretch/>
        </p:blipFill>
        <p:spPr>
          <a:xfrm>
            <a:off x="5943972" y="1425822"/>
            <a:ext cx="1497707" cy="145138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3702592" y="-6169"/>
            <a:ext cx="9941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322D"/>
              </a:buClr>
              <a:buSzPct val="25000"/>
              <a:buFont typeface="Times New Roman"/>
              <a:buNone/>
            </a:pPr>
            <a:r>
              <a:rPr b="1" i="0" lang="ru-RU" sz="3600" u="none" cap="none" strike="noStrike">
                <a:solidFill>
                  <a:srgbClr val="DF32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2949463" y="4800448"/>
            <a:ext cx="287610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322D"/>
              </a:buClr>
              <a:buSzPct val="37500"/>
              <a:buFont typeface="Times New Roman"/>
              <a:buNone/>
            </a:pPr>
            <a:r>
              <a:rPr b="1" i="0" lang="ru-RU" sz="4800" u="none" cap="none" strike="noStrike">
                <a:solidFill>
                  <a:srgbClr val="DF32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</a:t>
            </a:r>
            <a:r>
              <a:rPr b="1" i="0" lang="ru-RU" sz="7200" u="none" cap="none" strike="noStrike">
                <a:solidFill>
                  <a:srgbClr val="DF32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ВЫ?</a:t>
            </a:r>
          </a:p>
        </p:txBody>
      </p:sp>
      <p:sp>
        <p:nvSpPr>
          <p:cNvPr id="299" name="Shape 299"/>
          <p:cNvSpPr/>
          <p:nvPr/>
        </p:nvSpPr>
        <p:spPr>
          <a:xfrm>
            <a:off x="1319941" y="373312"/>
            <a:ext cx="60254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322D"/>
              </a:buClr>
              <a:buSzPct val="25000"/>
              <a:buFont typeface="Times New Roman"/>
              <a:buNone/>
            </a:pPr>
            <a:r>
              <a:rPr b="1" i="0" lang="ru-RU" sz="3600" u="none" cap="none" strike="noStrike">
                <a:solidFill>
                  <a:srgbClr val="DF32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здоровый образ жизни!!!</a:t>
            </a:r>
          </a:p>
        </p:txBody>
      </p:sp>
      <p:sp>
        <p:nvSpPr>
          <p:cNvPr descr="https://pp.vk.me/c624027/v624027998/26f1f/ZtbNw0e-_Ik.jpg" id="300" name="Shape 300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9">
            <a:alphaModFix/>
          </a:blip>
          <a:srcRect b="0" l="30306" r="0" t="0"/>
          <a:stretch/>
        </p:blipFill>
        <p:spPr>
          <a:xfrm flipH="1">
            <a:off x="4956104" y="2846951"/>
            <a:ext cx="1553357" cy="1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45380" y="1665535"/>
            <a:ext cx="1608309" cy="120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11">
            <a:alphaModFix/>
          </a:blip>
          <a:srcRect b="0" l="16246" r="27855" t="11944"/>
          <a:stretch/>
        </p:blipFill>
        <p:spPr>
          <a:xfrm>
            <a:off x="104163" y="1236160"/>
            <a:ext cx="1376308" cy="12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75559" y="4408583"/>
            <a:ext cx="2427238" cy="137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13">
            <a:alphaModFix/>
          </a:blip>
          <a:srcRect b="0" l="0" r="16892" t="7139"/>
          <a:stretch/>
        </p:blipFill>
        <p:spPr>
          <a:xfrm>
            <a:off x="6507871" y="2887175"/>
            <a:ext cx="1006465" cy="1688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s302505.vk.me/u8953163/150230243/x_a221f83b.jpg" id="306" name="Shape 306"/>
          <p:cNvPicPr preferRelativeResize="0"/>
          <p:nvPr/>
        </p:nvPicPr>
        <p:blipFill rotWithShape="1">
          <a:blip r:embed="rId14">
            <a:alphaModFix/>
          </a:blip>
          <a:srcRect b="1" l="26997" r="8485" t="4530"/>
          <a:stretch/>
        </p:blipFill>
        <p:spPr>
          <a:xfrm>
            <a:off x="3180127" y="1193468"/>
            <a:ext cx="1445780" cy="16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26533" y="1044987"/>
            <a:ext cx="1366131" cy="181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16">
            <a:alphaModFix/>
          </a:blip>
          <a:srcRect b="2767" l="9354" r="17950" t="35693"/>
          <a:stretch/>
        </p:blipFill>
        <p:spPr>
          <a:xfrm>
            <a:off x="7534266" y="2887175"/>
            <a:ext cx="1552240" cy="17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17">
            <a:alphaModFix/>
          </a:blip>
          <a:srcRect b="15730" l="20964" r="3829" t="15180"/>
          <a:stretch/>
        </p:blipFill>
        <p:spPr>
          <a:xfrm>
            <a:off x="1195118" y="2738123"/>
            <a:ext cx="2408035" cy="16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322" y="2482812"/>
            <a:ext cx="1459263" cy="194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19">
            <a:alphaModFix/>
          </a:blip>
          <a:srcRect b="0" l="29296" r="9359" t="9332"/>
          <a:stretch/>
        </p:blipFill>
        <p:spPr>
          <a:xfrm>
            <a:off x="3224120" y="2752095"/>
            <a:ext cx="1709682" cy="168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3046" y="124491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 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5236" y="5157192"/>
            <a:ext cx="1948035" cy="143550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179512" y="135287"/>
            <a:ext cx="55446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50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33333"/>
              <a:buFont typeface="Times New Roman"/>
              <a:buNone/>
            </a:pPr>
            <a:r>
              <a:rPr b="1" i="1" lang="ru-RU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 проекта</a:t>
            </a:r>
            <a:r>
              <a:rPr b="1" i="1" lang="ru-RU" sz="32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</p:txBody>
      </p:sp>
      <p:sp>
        <p:nvSpPr>
          <p:cNvPr id="174" name="Shape 174"/>
          <p:cNvSpPr/>
          <p:nvPr/>
        </p:nvSpPr>
        <p:spPr>
          <a:xfrm>
            <a:off x="167320" y="720062"/>
            <a:ext cx="849694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Данный проект – структурирующая деятельность, которая интегрирует в себе виды детской деятельности и способствует формированию у детей базовых компетенций: социальной, коммуникативной; информационной; здоровье формирующей.</a:t>
            </a:r>
          </a:p>
          <a:p>
            <a:pPr indent="-523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Основным принципом дошкольного образования согласно ФГОС является построение образовательной деятельности на основе индивидуальных особенностей каждого ребенка, при котором сам ребенок становится полноценным участником (субъектом) образовательных отношений, а так же поддержка  </a:t>
            </a: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инициативы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детей в различных видах деятельности.</a:t>
            </a:r>
          </a:p>
        </p:txBody>
      </p:sp>
      <p:sp>
        <p:nvSpPr>
          <p:cNvPr id="175" name="Shape 175"/>
          <p:cNvSpPr/>
          <p:nvPr/>
        </p:nvSpPr>
        <p:spPr>
          <a:xfrm>
            <a:off x="211936" y="3023034"/>
            <a:ext cx="22028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Times New Roman"/>
              <a:buNone/>
            </a:pPr>
            <a:r>
              <a:rPr b="1" i="1" lang="ru-RU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проекта:</a:t>
            </a:r>
          </a:p>
        </p:txBody>
      </p:sp>
      <p:sp>
        <p:nvSpPr>
          <p:cNvPr id="176" name="Shape 176"/>
          <p:cNvSpPr/>
          <p:nvPr/>
        </p:nvSpPr>
        <p:spPr>
          <a:xfrm>
            <a:off x="211936" y="3478603"/>
            <a:ext cx="8718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Совместная двигательная деятельность взрослых и детей, поддержка детской инициативы и любознательности</a:t>
            </a:r>
          </a:p>
        </p:txBody>
      </p:sp>
      <p:sp>
        <p:nvSpPr>
          <p:cNvPr id="177" name="Shape 177"/>
          <p:cNvSpPr/>
          <p:nvPr/>
        </p:nvSpPr>
        <p:spPr>
          <a:xfrm>
            <a:off x="235185" y="4237690"/>
            <a:ext cx="26597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1" lang="ru-RU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 проекта:</a:t>
            </a:r>
          </a:p>
        </p:txBody>
      </p:sp>
      <p:sp>
        <p:nvSpPr>
          <p:cNvPr id="178" name="Shape 178"/>
          <p:cNvSpPr/>
          <p:nvPr/>
        </p:nvSpPr>
        <p:spPr>
          <a:xfrm>
            <a:off x="245088" y="4717469"/>
            <a:ext cx="8359360" cy="183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Основными задачами, поставленными в процессе создания и реализации проекта были: нерегламентированная творческая среда;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доверие возможностям ребенка;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активное включение ребенка в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практическую деятельность;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объединение усилий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0507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3059832" y="395359"/>
            <a:ext cx="255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155575" y="918559"/>
            <a:ext cx="7931404" cy="115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старшей и подготовительной к школе группы;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 по физической культуре;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воспитатели групп</a:t>
            </a:r>
          </a:p>
          <a:p>
            <a:pPr indent="-1524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1" lang="ru-RU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Продолжительность проекта: 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краткосрочный </a:t>
            </a:r>
          </a:p>
          <a:p>
            <a:pPr indent="-1524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1" lang="ru-RU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Ожидаемый результат: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процессе реализации проекта формируется позитивная самоидентификация: Сопричастность себя в коллективе; Уважение к творческой инициативе; Умение слушать других и отстаивать свое мнение. Таким образом развивается волевое начало, а так же навык сотрудничества и лидерства. Развивается воображение и креативность</a:t>
            </a:r>
          </a:p>
          <a:p>
            <a:pPr indent="-1524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1" sz="24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https://www.9oboev.ru/large/201311/9oboev.ru-84283.jpg" id="187" name="Shape 187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4248" y="413999"/>
            <a:ext cx="2024400" cy="202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9" name="Shape 189"/>
          <p:cNvSpPr/>
          <p:nvPr/>
        </p:nvSpPr>
        <p:spPr>
          <a:xfrm>
            <a:off x="375550" y="1323450"/>
            <a:ext cx="7217100" cy="15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524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025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375550" y="395359"/>
            <a:ext cx="31037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1" i="1" lang="ru-RU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 проекта: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0058" y="4437111"/>
            <a:ext cx="3446400" cy="190106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92" name="Shape 192"/>
          <p:cNvSpPr/>
          <p:nvPr/>
        </p:nvSpPr>
        <p:spPr>
          <a:xfrm>
            <a:off x="4785680" y="4437111"/>
            <a:ext cx="3030768" cy="1901065"/>
          </a:xfrm>
          <a:prstGeom prst="roundRect">
            <a:avLst>
              <a:gd fmla="val 10000" name="adj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25" y="132944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 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59225" y="359225"/>
            <a:ext cx="8425500" cy="59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1" lang="ru-RU" sz="20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проекта:</a:t>
            </a: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1" lang="ru-RU" sz="20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самостоятельности проводится в несколько этапов:</a:t>
            </a: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1" sz="20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этап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-побуждение детей к выделению составных частей физического упражнения, запоминанию последовательности двигательного действия и пониманию взаимосвязи различных элементов ( например: взмах руками для увеличения силы толчка). Главное достижение на этом этапе - произвольное управление работой отдельных частей тела и их согласование, умение действовать по плану, предложенному взрослым.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второй этап- 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знакомство с различными способами выполнения одного и того же движения. Главное достижение этого этапа - понимание стоящей двигательной задачи, умение руководствоваться в своих действиях определенным планом, предвидеть результат.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третий этап- 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самостоятельности при выполнении движений, умении ставить двигательную задачу по собственной инициативе и выбирать нужный способ для ее решения. Главное достижение на этом этапе - движение осознается как средство решения различных игровых задач, а не как самоцель выполнения.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25" y="132944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>
            <a:off x="2286000" y="2274838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rbe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 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59225" y="359225"/>
            <a:ext cx="8425500" cy="59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самостоятельности проводится в несколько этапов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четвёртый этап 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происходит овладение выбором способа двигательного действия в зависимости от условий, ситуации и индивидуальных особенностей (роста, скоростных способностей). Сначала в специально созданных условиях, а затем в игровой обстановке и жизненных ситуациях ребенок приобретает опыт действия известными способами в измененных обстоятельствах, включая и ситуации соревнования.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ходе такого обучения дети учатся: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ставить задачу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передавать направления движения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планировать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оценивать себя и других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называть упражнения в целом и его элементы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сравнивать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результате чего, появляется интерес к физическим упражнениям и проявляется самостоятельность дошкольника в их выполнении.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264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146950" y="783775"/>
            <a:ext cx="8833800" cy="55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ru-RU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каждом физкультурном занятии находится место для творческих заданий, для самовыражения каждого ребенка, для проявления инициативы, выдумки, импровизации. Дети становятся старше, возрастает их общий и двигательный опыт. Это дает большую свободу педагогического общения, позволяет побуждать детей к инициативным действиям уже на уровне формирования игрового замысла. На этом этапе ребята любят экспериментировать с движениями, видоизменять их в зависимости от ситуации.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 1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 “Островки” 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 - Ребята, представьте ,что вы идете по горячему песку. У нас есть только, вот такие «Островки» разного размера. Как же нам пройти по песку, что бы он не обжег ноги?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рассматривают оборудование и по желанию составляют дорожки из “островков”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Инструктор: - а то может пройти по островкам и не уронить мешочек с головы?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выполняют упражнения с мешочком на голове.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5">
            <a:alphaModFix/>
          </a:blip>
          <a:srcRect b="0" l="0" r="10920" t="13570"/>
          <a:stretch/>
        </p:blipFill>
        <p:spPr>
          <a:xfrm>
            <a:off x="2699792" y="2564904"/>
            <a:ext cx="1527602" cy="1337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264"/>
            <a:ext cx="1327993" cy="991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0926_082522.jpg" id="223" name="Shape 2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264" y="391351"/>
            <a:ext cx="4277547" cy="25484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20170926_082929.jpg" id="224" name="Shape 2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8987" y="332656"/>
            <a:ext cx="4277547" cy="259564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20171002_102122.jpg" id="225" name="Shape 2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535" y="3284984"/>
            <a:ext cx="4403276" cy="275482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20171002_102125.jpg" id="226" name="Shape 2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95145" y="3284983"/>
            <a:ext cx="4310222" cy="275482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2550" y="111036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244925" y="195950"/>
            <a:ext cx="8860500" cy="25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 2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 “Островки”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Забрось мешочек в корзину и не переверни его.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Инструктор: -ой ребята, кто то забрал наши корзины для метания. остались только “Островки”, что же мы теперь будем делать?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осматривают “островки” .Предлагая разные способы: переворачивают “островок” показывая, что они  похожи на корзину и предлагает бросать мешочки туда.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20171002_102549.jpg" id="234" name="Shape 2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50" y="2775950"/>
            <a:ext cx="4343399" cy="29064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20171002_102544.jpg" id="235" name="Shape 2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4775" y="3353075"/>
            <a:ext cx="4343399" cy="29064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>
            <a:alpha val="76470"/>
          </a:srgbClr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38177"/>
            <a:ext cx="9066897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4825" y="160036"/>
            <a:ext cx="1327993" cy="99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310249" y="0"/>
            <a:ext cx="8515523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1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 3</a:t>
            </a: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 “Островки”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Инструктор: Ребята, посмотрите у нас есть мячи и “Островки” .Кто может подбросить мяч вверх, но без помощи рук?.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пробуют разные варианты .путем эксперимента, ребята кладут мяч в перевернутый “островок” и подбрасывают его вверх.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Инструктор: -какие вы ловкие, а кто может перебросить мяч другому, так же не касаясь его руками.</a:t>
            </a: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перебрасывают мяч друг другу в перевернутых “островках”</a:t>
            </a:r>
          </a:p>
        </p:txBody>
      </p:sp>
      <p:pic>
        <p:nvPicPr>
          <p:cNvPr descr="20170926_102427.jpg" id="243" name="Shape 2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3152400"/>
            <a:ext cx="4280973" cy="303337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20170926_105334.jpg" id="244" name="Shape 2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4800" y="3152400"/>
            <a:ext cx="4280973" cy="303337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Тема1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1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7_Тема1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