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4" r:id="rId4"/>
    <p:sldMasterId id="2147483692" r:id="rId5"/>
    <p:sldMasterId id="2147483700" r:id="rId6"/>
    <p:sldMasterId id="2147483708" r:id="rId7"/>
    <p:sldMasterId id="2147483716" r:id="rId8"/>
    <p:sldMasterId id="2147483724" r:id="rId9"/>
    <p:sldMasterId id="2147483732" r:id="rId10"/>
  </p:sldMasterIdLst>
  <p:notesMasterIdLst>
    <p:notesMasterId r:id="rId48"/>
  </p:notesMasterIdLst>
  <p:sldIdLst>
    <p:sldId id="256" r:id="rId11"/>
    <p:sldId id="298" r:id="rId12"/>
    <p:sldId id="304" r:id="rId13"/>
    <p:sldId id="316" r:id="rId14"/>
    <p:sldId id="259" r:id="rId15"/>
    <p:sldId id="294" r:id="rId16"/>
    <p:sldId id="317" r:id="rId17"/>
    <p:sldId id="309" r:id="rId18"/>
    <p:sldId id="322" r:id="rId19"/>
    <p:sldId id="319" r:id="rId20"/>
    <p:sldId id="305" r:id="rId21"/>
    <p:sldId id="299" r:id="rId22"/>
    <p:sldId id="320" r:id="rId23"/>
    <p:sldId id="318" r:id="rId24"/>
    <p:sldId id="260" r:id="rId25"/>
    <p:sldId id="266" r:id="rId26"/>
    <p:sldId id="270" r:id="rId27"/>
    <p:sldId id="265" r:id="rId28"/>
    <p:sldId id="301" r:id="rId29"/>
    <p:sldId id="269" r:id="rId30"/>
    <p:sldId id="264" r:id="rId31"/>
    <p:sldId id="263" r:id="rId32"/>
    <p:sldId id="262" r:id="rId33"/>
    <p:sldId id="306" r:id="rId34"/>
    <p:sldId id="261" r:id="rId35"/>
    <p:sldId id="273" r:id="rId36"/>
    <p:sldId id="310" r:id="rId37"/>
    <p:sldId id="314" r:id="rId38"/>
    <p:sldId id="308" r:id="rId39"/>
    <p:sldId id="271" r:id="rId40"/>
    <p:sldId id="315" r:id="rId41"/>
    <p:sldId id="275" r:id="rId42"/>
    <p:sldId id="311" r:id="rId43"/>
    <p:sldId id="312" r:id="rId44"/>
    <p:sldId id="321" r:id="rId45"/>
    <p:sldId id="274" r:id="rId46"/>
    <p:sldId id="279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2" autoAdjust="0"/>
    <p:restoredTop sz="94660"/>
  </p:normalViewPr>
  <p:slideViewPr>
    <p:cSldViewPr>
      <p:cViewPr>
        <p:scale>
          <a:sx n="71" d="100"/>
          <a:sy n="71" d="100"/>
        </p:scale>
        <p:origin x="-4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cap="none" spc="0" baseline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1800" b="1" cap="none" spc="0" dirty="0" smtClean="0">
                <a:ln w="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</a:t>
            </a:r>
            <a:r>
              <a:rPr lang="ru-RU" sz="1800" b="1" cap="none" spc="0" baseline="0" dirty="0" smtClean="0">
                <a:ln w="0"/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дошкольники</a:t>
            </a:r>
            <a:endParaRPr lang="ru-RU" sz="1800" b="1" cap="none" spc="0" dirty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689684576359636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>
                <a:tint val="100000"/>
                <a:shade val="100000"/>
                <a:satMod val="10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I группа здоровья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FE-4299-98AB-33B59423B24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>
                <a:tint val="100000"/>
                <a:shade val="100000"/>
                <a:satMod val="10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I группа здоровья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4FE-4299-98AB-33B59423B24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3">
                <a:tint val="100000"/>
                <a:shade val="100000"/>
                <a:satMod val="10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I группа здоровья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4FE-4299-98AB-33B59423B24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095744"/>
        <c:axId val="24109824"/>
      </c:barChart>
      <c:catAx>
        <c:axId val="2409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09824"/>
        <c:crosses val="autoZero"/>
        <c:auto val="1"/>
        <c:lblAlgn val="ctr"/>
        <c:lblOffset val="100"/>
        <c:noMultiLvlLbl val="0"/>
      </c:catAx>
      <c:valAx>
        <c:axId val="24109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9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n-ea"/>
                <a:cs typeface="+mn-cs"/>
              </a:defRPr>
            </a:pPr>
            <a:r>
              <a:rPr lang="ru-RU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2015-2016 учебный год</a:t>
            </a:r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.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3633807350248229"/>
          <c:y val="0.16745001929931086"/>
          <c:w val="0.5273241134057346"/>
          <c:h val="0.5713529945533056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2015-2016 учебный год.</c:v>
                </c:pt>
              </c:strCache>
            </c:strRef>
          </c:tx>
          <c:explosion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75000"/>
                      <a:satMod val="160000"/>
                    </a:schemeClr>
                  </a:gs>
                  <a:gs pos="62000">
                    <a:schemeClr val="accent1">
                      <a:tint val="100000"/>
                      <a:shade val="100000"/>
                      <a:satMod val="125000"/>
                    </a:schemeClr>
                  </a:gs>
                  <a:gs pos="100000">
                    <a:schemeClr val="accent1">
                      <a:tint val="80000"/>
                      <a:shade val="100000"/>
                      <a:satMod val="14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crgbClr r="0" g="0" b="0">
                    <a:tint val="100000"/>
                    <a:shade val="100000"/>
                    <a:satMod val="10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E7A-40E6-A70C-98A940D6CDD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75000"/>
                      <a:satMod val="160000"/>
                    </a:schemeClr>
                  </a:gs>
                  <a:gs pos="62000">
                    <a:schemeClr val="accent2">
                      <a:tint val="100000"/>
                      <a:shade val="100000"/>
                      <a:satMod val="125000"/>
                    </a:schemeClr>
                  </a:gs>
                  <a:gs pos="100000">
                    <a:schemeClr val="accent2">
                      <a:tint val="80000"/>
                      <a:shade val="100000"/>
                      <a:satMod val="14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crgbClr r="0" g="0" b="0">
                    <a:tint val="100000"/>
                    <a:shade val="100000"/>
                    <a:satMod val="10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E7A-40E6-A70C-98A940D6CDD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75000"/>
                      <a:satMod val="160000"/>
                    </a:schemeClr>
                  </a:gs>
                  <a:gs pos="62000">
                    <a:schemeClr val="accent3">
                      <a:tint val="100000"/>
                      <a:shade val="100000"/>
                      <a:satMod val="125000"/>
                    </a:schemeClr>
                  </a:gs>
                  <a:gs pos="100000">
                    <a:schemeClr val="accent3">
                      <a:tint val="80000"/>
                      <a:shade val="100000"/>
                      <a:satMod val="14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crgbClr r="0" g="0" b="0">
                    <a:tint val="100000"/>
                    <a:shade val="100000"/>
                    <a:satMod val="10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E7A-40E6-A70C-98A940D6CDD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75000"/>
                      <a:satMod val="160000"/>
                    </a:schemeClr>
                  </a:gs>
                  <a:gs pos="62000">
                    <a:schemeClr val="accent4">
                      <a:tint val="100000"/>
                      <a:shade val="100000"/>
                      <a:satMod val="125000"/>
                    </a:schemeClr>
                  </a:gs>
                  <a:gs pos="100000">
                    <a:schemeClr val="accent4">
                      <a:tint val="80000"/>
                      <a:shade val="100000"/>
                      <a:satMod val="14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crgbClr r="0" g="0" b="0">
                    <a:tint val="100000"/>
                    <a:shade val="100000"/>
                    <a:satMod val="10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E7A-40E6-A70C-98A940D6CDD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75000"/>
                      <a:satMod val="160000"/>
                    </a:schemeClr>
                  </a:gs>
                  <a:gs pos="62000">
                    <a:schemeClr val="accent5">
                      <a:tint val="100000"/>
                      <a:shade val="100000"/>
                      <a:satMod val="125000"/>
                    </a:schemeClr>
                  </a:gs>
                  <a:gs pos="100000">
                    <a:schemeClr val="accent5">
                      <a:tint val="80000"/>
                      <a:shade val="100000"/>
                      <a:satMod val="140000"/>
                    </a:schemeClr>
                  </a:gs>
                </a:gsLst>
                <a:lin ang="16200000" scaled="1"/>
              </a:gradFill>
              <a:ln>
                <a:noFill/>
              </a:ln>
              <a:effectLst>
                <a:outerShdw blurRad="50800" dist="38100" dir="5400000">
                  <a:srgbClr val="000000">
                    <a:alpha val="61176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6500000"/>
                </a:lightRig>
              </a:scene3d>
              <a:sp3d contourW="12700" prstMaterial="powder">
                <a:bevelT h="50800"/>
                <a:contourClr>
                  <a:scrgbClr r="0" g="0" b="0">
                    <a:tint val="100000"/>
                    <a:shade val="100000"/>
                    <a:satMod val="100000"/>
                  </a:scrgb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E7A-40E6-A70C-98A940D6CD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I группа здоровья</c:v>
                </c:pt>
                <c:pt idx="1">
                  <c:v>II  группа здоровья</c:v>
                </c:pt>
                <c:pt idx="2">
                  <c:v>III  группа здоровья</c:v>
                </c:pt>
                <c:pt idx="3">
                  <c:v>IV  группа здоровья</c:v>
                </c:pt>
                <c:pt idx="4">
                  <c:v>V  группа здоровья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0.17</c:v>
                </c:pt>
                <c:pt idx="1">
                  <c:v>0.56999999999999995</c:v>
                </c:pt>
                <c:pt idx="2">
                  <c:v>0.15000000000000005</c:v>
                </c:pt>
                <c:pt idx="3">
                  <c:v>7.0000000000000021E-2</c:v>
                </c:pt>
                <c:pt idx="4">
                  <c:v>4.0000000000000015E-2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BA-4FDC-BE09-ECAEAD026D3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7F6807-A266-47B1-8453-75CD787C7036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C03988-1B0C-4380-B6AD-4D2D29DA62CB}">
      <dgm:prSet phldrT="[Текст]" phldr="1" custT="1"/>
      <dgm:spPr/>
      <dgm:t>
        <a:bodyPr/>
        <a:lstStyle/>
        <a:p>
          <a:endParaRPr lang="ru-RU" sz="1200" dirty="0"/>
        </a:p>
      </dgm:t>
    </dgm:pt>
    <dgm:pt modelId="{CA1B43FE-5DDB-4C17-BECA-D6654B57D05C}" type="parTrans" cxnId="{2622AA5F-683E-4CDE-B2AF-C4E2346FD601}">
      <dgm:prSet/>
      <dgm:spPr/>
      <dgm:t>
        <a:bodyPr/>
        <a:lstStyle/>
        <a:p>
          <a:endParaRPr lang="ru-RU"/>
        </a:p>
      </dgm:t>
    </dgm:pt>
    <dgm:pt modelId="{3025ED9B-F90A-4B34-9282-393EDAAEF48A}" type="sibTrans" cxnId="{2622AA5F-683E-4CDE-B2AF-C4E2346FD601}">
      <dgm:prSet/>
      <dgm:spPr/>
      <dgm:t>
        <a:bodyPr/>
        <a:lstStyle/>
        <a:p>
          <a:endParaRPr lang="ru-RU"/>
        </a:p>
      </dgm:t>
    </dgm:pt>
    <dgm:pt modelId="{43B39740-D467-4284-8EB7-07A2BE29CC4A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>
              <a:solidFill>
                <a:schemeClr val="tx2">
                  <a:lumMod val="50000"/>
                </a:schemeClr>
              </a:solidFill>
            </a:rPr>
            <a:t>Руководители проекта «Недели нескучного здоровья»</a:t>
          </a:r>
        </a:p>
        <a:p>
          <a:r>
            <a:rPr lang="ru-RU" sz="1100" b="1" dirty="0" smtClean="0">
              <a:solidFill>
                <a:schemeClr val="tx2">
                  <a:lumMod val="50000"/>
                </a:schemeClr>
              </a:solidFill>
            </a:rPr>
            <a:t>(планируют, направляют, организуют</a:t>
          </a:r>
          <a:r>
            <a:rPr lang="ru-RU" sz="1100" dirty="0" smtClean="0"/>
            <a:t>)</a:t>
          </a:r>
          <a:endParaRPr lang="ru-RU" sz="1100" dirty="0"/>
        </a:p>
      </dgm:t>
    </dgm:pt>
    <dgm:pt modelId="{89CCC35E-46CB-40ED-8604-A4CEE1C4C1EA}" type="parTrans" cxnId="{2617374E-F904-4EA3-BD9E-B997A82EC4A5}">
      <dgm:prSet/>
      <dgm:spPr/>
      <dgm:t>
        <a:bodyPr/>
        <a:lstStyle/>
        <a:p>
          <a:endParaRPr lang="ru-RU"/>
        </a:p>
      </dgm:t>
    </dgm:pt>
    <dgm:pt modelId="{D08BF692-1E6D-4217-B694-9F8E825331EC}" type="sibTrans" cxnId="{2617374E-F904-4EA3-BD9E-B997A82EC4A5}">
      <dgm:prSet/>
      <dgm:spPr/>
      <dgm:t>
        <a:bodyPr/>
        <a:lstStyle/>
        <a:p>
          <a:endParaRPr lang="ru-RU"/>
        </a:p>
      </dgm:t>
    </dgm:pt>
    <dgm:pt modelId="{72AD3E18-E7FA-43BB-8B4E-F3C6840C8FB4}" type="pres">
      <dgm:prSet presAssocID="{067F6807-A266-47B1-8453-75CD787C7036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E3959A-7BE7-4095-BF4B-80A3EFB956B0}" type="pres">
      <dgm:prSet presAssocID="{63C03988-1B0C-4380-B6AD-4D2D29DA62CB}" presName="gear1" presStyleLbl="node1" presStyleIdx="0" presStyleCnt="2" custScaleX="51785" custScaleY="47873" custLinFactNeighborX="8001" custLinFactNeighborY="361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BF2BE-A253-458B-BB1C-F056636C160C}" type="pres">
      <dgm:prSet presAssocID="{63C03988-1B0C-4380-B6AD-4D2D29DA62CB}" presName="gear1srcNode" presStyleLbl="node1" presStyleIdx="0" presStyleCnt="2"/>
      <dgm:spPr/>
      <dgm:t>
        <a:bodyPr/>
        <a:lstStyle/>
        <a:p>
          <a:endParaRPr lang="ru-RU"/>
        </a:p>
      </dgm:t>
    </dgm:pt>
    <dgm:pt modelId="{31BA877E-41CD-4507-8A09-A61F86DA2099}" type="pres">
      <dgm:prSet presAssocID="{63C03988-1B0C-4380-B6AD-4D2D29DA62CB}" presName="gear1dstNode" presStyleLbl="node1" presStyleIdx="0" presStyleCnt="2"/>
      <dgm:spPr/>
      <dgm:t>
        <a:bodyPr/>
        <a:lstStyle/>
        <a:p>
          <a:endParaRPr lang="ru-RU"/>
        </a:p>
      </dgm:t>
    </dgm:pt>
    <dgm:pt modelId="{E8FBA77B-C6D9-43B8-A7BD-DF8E0138347E}" type="pres">
      <dgm:prSet presAssocID="{43B39740-D467-4284-8EB7-07A2BE29CC4A}" presName="gear2" presStyleLbl="node1" presStyleIdx="1" presStyleCnt="2" custScaleX="100009" custScaleY="94403" custLinFactNeighborX="52618" custLinFactNeighborY="297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F8225B-9B33-497A-B6CC-36711CFCBE03}" type="pres">
      <dgm:prSet presAssocID="{43B39740-D467-4284-8EB7-07A2BE29CC4A}" presName="gear2srcNode" presStyleLbl="node1" presStyleIdx="1" presStyleCnt="2"/>
      <dgm:spPr/>
      <dgm:t>
        <a:bodyPr/>
        <a:lstStyle/>
        <a:p>
          <a:endParaRPr lang="ru-RU"/>
        </a:p>
      </dgm:t>
    </dgm:pt>
    <dgm:pt modelId="{EC2F1783-49FB-4289-A191-11DD3873791D}" type="pres">
      <dgm:prSet presAssocID="{43B39740-D467-4284-8EB7-07A2BE29CC4A}" presName="gear2dstNode" presStyleLbl="node1" presStyleIdx="1" presStyleCnt="2"/>
      <dgm:spPr/>
      <dgm:t>
        <a:bodyPr/>
        <a:lstStyle/>
        <a:p>
          <a:endParaRPr lang="ru-RU"/>
        </a:p>
      </dgm:t>
    </dgm:pt>
    <dgm:pt modelId="{C7922A22-8B29-47E0-B410-C855F4E04ADE}" type="pres">
      <dgm:prSet presAssocID="{3025ED9B-F90A-4B34-9282-393EDAAEF48A}" presName="connector1" presStyleLbl="sibTrans2D1" presStyleIdx="0" presStyleCnt="2" custFlipVert="1" custScaleX="8156" custScaleY="8686"/>
      <dgm:spPr/>
      <dgm:t>
        <a:bodyPr/>
        <a:lstStyle/>
        <a:p>
          <a:endParaRPr lang="ru-RU"/>
        </a:p>
      </dgm:t>
    </dgm:pt>
    <dgm:pt modelId="{46CFF991-5677-4C78-87E4-353F71A65E7B}" type="pres">
      <dgm:prSet presAssocID="{D08BF692-1E6D-4217-B694-9F8E825331EC}" presName="connector2" presStyleLbl="sibTrans2D1" presStyleIdx="1" presStyleCnt="2" custScaleX="4845" custScaleY="2414" custLinFactY="17738" custLinFactNeighborX="-98851" custLinFactNeighborY="100000"/>
      <dgm:spPr/>
      <dgm:t>
        <a:bodyPr/>
        <a:lstStyle/>
        <a:p>
          <a:endParaRPr lang="ru-RU"/>
        </a:p>
      </dgm:t>
    </dgm:pt>
  </dgm:ptLst>
  <dgm:cxnLst>
    <dgm:cxn modelId="{843CEC55-E8B1-435F-85CE-F3E51853B53F}" type="presOf" srcId="{3025ED9B-F90A-4B34-9282-393EDAAEF48A}" destId="{C7922A22-8B29-47E0-B410-C855F4E04ADE}" srcOrd="0" destOrd="0" presId="urn:microsoft.com/office/officeart/2005/8/layout/gear1"/>
    <dgm:cxn modelId="{2617374E-F904-4EA3-BD9E-B997A82EC4A5}" srcId="{067F6807-A266-47B1-8453-75CD787C7036}" destId="{43B39740-D467-4284-8EB7-07A2BE29CC4A}" srcOrd="1" destOrd="0" parTransId="{89CCC35E-46CB-40ED-8604-A4CEE1C4C1EA}" sibTransId="{D08BF692-1E6D-4217-B694-9F8E825331EC}"/>
    <dgm:cxn modelId="{C5D631D5-83C3-4C45-A1EF-2F536C66E15E}" type="presOf" srcId="{43B39740-D467-4284-8EB7-07A2BE29CC4A}" destId="{19F8225B-9B33-497A-B6CC-36711CFCBE03}" srcOrd="1" destOrd="0" presId="urn:microsoft.com/office/officeart/2005/8/layout/gear1"/>
    <dgm:cxn modelId="{AE1CE757-1DDE-4568-825C-2968E3F52DED}" type="presOf" srcId="{D08BF692-1E6D-4217-B694-9F8E825331EC}" destId="{46CFF991-5677-4C78-87E4-353F71A65E7B}" srcOrd="0" destOrd="0" presId="urn:microsoft.com/office/officeart/2005/8/layout/gear1"/>
    <dgm:cxn modelId="{98843C03-8DDC-4C8C-A759-DF8A3B95738D}" type="presOf" srcId="{63C03988-1B0C-4380-B6AD-4D2D29DA62CB}" destId="{47E3959A-7BE7-4095-BF4B-80A3EFB956B0}" srcOrd="0" destOrd="0" presId="urn:microsoft.com/office/officeart/2005/8/layout/gear1"/>
    <dgm:cxn modelId="{61956069-49E0-4E1F-B5BB-C8FD8F10C41A}" type="presOf" srcId="{067F6807-A266-47B1-8453-75CD787C7036}" destId="{72AD3E18-E7FA-43BB-8B4E-F3C6840C8FB4}" srcOrd="0" destOrd="0" presId="urn:microsoft.com/office/officeart/2005/8/layout/gear1"/>
    <dgm:cxn modelId="{2622AA5F-683E-4CDE-B2AF-C4E2346FD601}" srcId="{067F6807-A266-47B1-8453-75CD787C7036}" destId="{63C03988-1B0C-4380-B6AD-4D2D29DA62CB}" srcOrd="0" destOrd="0" parTransId="{CA1B43FE-5DDB-4C17-BECA-D6654B57D05C}" sibTransId="{3025ED9B-F90A-4B34-9282-393EDAAEF48A}"/>
    <dgm:cxn modelId="{D569EAC3-E864-4C4D-B018-BD43B9E62B52}" type="presOf" srcId="{63C03988-1B0C-4380-B6AD-4D2D29DA62CB}" destId="{B40BF2BE-A253-458B-BB1C-F056636C160C}" srcOrd="1" destOrd="0" presId="urn:microsoft.com/office/officeart/2005/8/layout/gear1"/>
    <dgm:cxn modelId="{4D68FA97-E656-43D9-B0D2-A3F1AB406B5D}" type="presOf" srcId="{43B39740-D467-4284-8EB7-07A2BE29CC4A}" destId="{EC2F1783-49FB-4289-A191-11DD3873791D}" srcOrd="2" destOrd="0" presId="urn:microsoft.com/office/officeart/2005/8/layout/gear1"/>
    <dgm:cxn modelId="{2E76060F-B844-4618-86A9-7A2B99FF6C9D}" type="presOf" srcId="{43B39740-D467-4284-8EB7-07A2BE29CC4A}" destId="{E8FBA77B-C6D9-43B8-A7BD-DF8E0138347E}" srcOrd="0" destOrd="0" presId="urn:microsoft.com/office/officeart/2005/8/layout/gear1"/>
    <dgm:cxn modelId="{14B1DEC7-BE58-4A06-AD18-B1196107C2B5}" type="presOf" srcId="{63C03988-1B0C-4380-B6AD-4D2D29DA62CB}" destId="{31BA877E-41CD-4507-8A09-A61F86DA2099}" srcOrd="2" destOrd="0" presId="urn:microsoft.com/office/officeart/2005/8/layout/gear1"/>
    <dgm:cxn modelId="{B377F04A-ACD8-4E77-B4A6-05D4F3CB4CCA}" type="presParOf" srcId="{72AD3E18-E7FA-43BB-8B4E-F3C6840C8FB4}" destId="{47E3959A-7BE7-4095-BF4B-80A3EFB956B0}" srcOrd="0" destOrd="0" presId="urn:microsoft.com/office/officeart/2005/8/layout/gear1"/>
    <dgm:cxn modelId="{A73A6AD0-968E-479F-8433-730022903590}" type="presParOf" srcId="{72AD3E18-E7FA-43BB-8B4E-F3C6840C8FB4}" destId="{B40BF2BE-A253-458B-BB1C-F056636C160C}" srcOrd="1" destOrd="0" presId="urn:microsoft.com/office/officeart/2005/8/layout/gear1"/>
    <dgm:cxn modelId="{00E04680-536B-462E-8EFC-51A915483345}" type="presParOf" srcId="{72AD3E18-E7FA-43BB-8B4E-F3C6840C8FB4}" destId="{31BA877E-41CD-4507-8A09-A61F86DA2099}" srcOrd="2" destOrd="0" presId="urn:microsoft.com/office/officeart/2005/8/layout/gear1"/>
    <dgm:cxn modelId="{DEC35716-8683-4FF9-BFF6-243E5E575CCB}" type="presParOf" srcId="{72AD3E18-E7FA-43BB-8B4E-F3C6840C8FB4}" destId="{E8FBA77B-C6D9-43B8-A7BD-DF8E0138347E}" srcOrd="3" destOrd="0" presId="urn:microsoft.com/office/officeart/2005/8/layout/gear1"/>
    <dgm:cxn modelId="{2DB515A5-1099-40E7-A38C-F643BFA67A5D}" type="presParOf" srcId="{72AD3E18-E7FA-43BB-8B4E-F3C6840C8FB4}" destId="{19F8225B-9B33-497A-B6CC-36711CFCBE03}" srcOrd="4" destOrd="0" presId="urn:microsoft.com/office/officeart/2005/8/layout/gear1"/>
    <dgm:cxn modelId="{3E4A0F83-304D-424E-B7CC-CE94E3858C93}" type="presParOf" srcId="{72AD3E18-E7FA-43BB-8B4E-F3C6840C8FB4}" destId="{EC2F1783-49FB-4289-A191-11DD3873791D}" srcOrd="5" destOrd="0" presId="urn:microsoft.com/office/officeart/2005/8/layout/gear1"/>
    <dgm:cxn modelId="{28457959-FF33-4340-A27B-77C7F01EB01D}" type="presParOf" srcId="{72AD3E18-E7FA-43BB-8B4E-F3C6840C8FB4}" destId="{C7922A22-8B29-47E0-B410-C855F4E04ADE}" srcOrd="6" destOrd="0" presId="urn:microsoft.com/office/officeart/2005/8/layout/gear1"/>
    <dgm:cxn modelId="{B3EFE6C8-3D6F-4DB7-801F-587AA9887B80}" type="presParOf" srcId="{72AD3E18-E7FA-43BB-8B4E-F3C6840C8FB4}" destId="{46CFF991-5677-4C78-87E4-353F71A65E7B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3959A-7BE7-4095-BF4B-80A3EFB956B0}">
      <dsp:nvSpPr>
        <dsp:cNvPr id="0" name=""/>
        <dsp:cNvSpPr/>
      </dsp:nvSpPr>
      <dsp:spPr>
        <a:xfrm>
          <a:off x="5402534" y="4528060"/>
          <a:ext cx="1805014" cy="1668657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5755231" y="4918935"/>
        <a:ext cx="1099620" cy="857724"/>
      </dsp:txXfrm>
    </dsp:sp>
    <dsp:sp modelId="{E8FBA77B-C6D9-43B8-A7BD-DF8E0138347E}">
      <dsp:nvSpPr>
        <dsp:cNvPr id="0" name=""/>
        <dsp:cNvSpPr/>
      </dsp:nvSpPr>
      <dsp:spPr>
        <a:xfrm>
          <a:off x="3589121" y="2359085"/>
          <a:ext cx="2535204" cy="2393093"/>
        </a:xfrm>
        <a:prstGeom prst="gear6">
          <a:avLst/>
        </a:prstGeom>
        <a:gradFill rotWithShape="1">
          <a:gsLst>
            <a:gs pos="0">
              <a:schemeClr val="dk1">
                <a:tint val="65000"/>
                <a:shade val="100000"/>
                <a:satMod val="133000"/>
              </a:schemeClr>
            </a:gs>
            <a:gs pos="15000">
              <a:schemeClr val="dk1">
                <a:tint val="50000"/>
                <a:shade val="100000"/>
                <a:satMod val="140000"/>
              </a:schemeClr>
            </a:gs>
            <a:gs pos="100000">
              <a:schemeClr val="dk1">
                <a:tint val="10000"/>
                <a:shade val="100000"/>
                <a:satMod val="135000"/>
              </a:schemeClr>
            </a:gs>
          </a:gsLst>
          <a:lin ang="16200000" scaled="1"/>
        </a:gradFill>
        <a:ln w="12700">
          <a:solidFill>
            <a:schemeClr val="dk1"/>
          </a:solidFill>
          <a:prstDash val="solid"/>
        </a:ln>
        <a:effectLst>
          <a:outerShdw blurRad="50800" dist="25400" dir="5400000" rotWithShape="0">
            <a:srgbClr val="000000">
              <a:alpha val="43137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2">
                  <a:lumMod val="50000"/>
                </a:schemeClr>
              </a:solidFill>
            </a:rPr>
            <a:t>Руководители проекта «Недели нескучного здоровья»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2">
                  <a:lumMod val="50000"/>
                </a:schemeClr>
              </a:solidFill>
            </a:rPr>
            <a:t>(планируют, направляют, организуют</a:t>
          </a:r>
          <a:r>
            <a:rPr lang="ru-RU" sz="1100" kern="1200" dirty="0" smtClean="0"/>
            <a:t>)</a:t>
          </a:r>
          <a:endParaRPr lang="ru-RU" sz="1100" kern="1200" dirty="0"/>
        </a:p>
      </dsp:txBody>
      <dsp:txXfrm>
        <a:off x="4212247" y="2965195"/>
        <a:ext cx="1288952" cy="1180873"/>
      </dsp:txXfrm>
    </dsp:sp>
    <dsp:sp modelId="{C7922A22-8B29-47E0-B410-C855F4E04ADE}">
      <dsp:nvSpPr>
        <dsp:cNvPr id="0" name=""/>
        <dsp:cNvSpPr/>
      </dsp:nvSpPr>
      <dsp:spPr>
        <a:xfrm flipV="1">
          <a:off x="6484634" y="3684422"/>
          <a:ext cx="349670" cy="372393"/>
        </a:xfrm>
        <a:prstGeom prst="circularArrow">
          <a:avLst>
            <a:gd name="adj1" fmla="val 4878"/>
            <a:gd name="adj2" fmla="val 312630"/>
            <a:gd name="adj3" fmla="val 3274520"/>
            <a:gd name="adj4" fmla="val 15050780"/>
            <a:gd name="adj5" fmla="val 5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FF991-5677-4C78-87E4-353F71A65E7B}">
      <dsp:nvSpPr>
        <dsp:cNvPr id="0" name=""/>
        <dsp:cNvSpPr/>
      </dsp:nvSpPr>
      <dsp:spPr>
        <a:xfrm>
          <a:off x="144359" y="6298314"/>
          <a:ext cx="157055" cy="78252"/>
        </a:xfrm>
        <a:prstGeom prst="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B5510-C683-40C6-8A16-EB42A9A698E6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13BA4-80DE-4647-B22C-E74386C33A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83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13BA4-80DE-4647-B22C-E74386C33AC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06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41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22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024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3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12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93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633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71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198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138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045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797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6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75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894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631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787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143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111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834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432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79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126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3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523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244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574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616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54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36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768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37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807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9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199" y="1600202"/>
            <a:ext cx="4038601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5" y="5094579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2"/>
            <a:ext cx="7577815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1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0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" y="429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16.01.2017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1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4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8.gif"/><Relationship Id="rId3" Type="http://schemas.openxmlformats.org/officeDocument/2006/relationships/image" Target="../media/image10.png"/><Relationship Id="rId7" Type="http://schemas.openxmlformats.org/officeDocument/2006/relationships/image" Target="../media/image45.jpeg"/><Relationship Id="rId12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11" Type="http://schemas.openxmlformats.org/officeDocument/2006/relationships/image" Target="../media/image47.jpeg"/><Relationship Id="rId5" Type="http://schemas.openxmlformats.org/officeDocument/2006/relationships/image" Target="../media/image44.png"/><Relationship Id="rId10" Type="http://schemas.microsoft.com/office/2007/relationships/hdphoto" Target="../media/hdphoto6.wdp"/><Relationship Id="rId4" Type="http://schemas.openxmlformats.org/officeDocument/2006/relationships/image" Target="../media/image12.pn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5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2.png"/><Relationship Id="rId7" Type="http://schemas.openxmlformats.org/officeDocument/2006/relationships/image" Target="../media/image6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image" Target="../media/image11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jpeg"/><Relationship Id="rId5" Type="http://schemas.microsoft.com/office/2007/relationships/hdphoto" Target="../media/hdphoto9.wdp"/><Relationship Id="rId10" Type="http://schemas.openxmlformats.org/officeDocument/2006/relationships/image" Target="../media/image71.gif"/><Relationship Id="rId4" Type="http://schemas.openxmlformats.org/officeDocument/2006/relationships/image" Target="../media/image68.jpeg"/><Relationship Id="rId9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2.png"/><Relationship Id="rId7" Type="http://schemas.openxmlformats.org/officeDocument/2006/relationships/image" Target="../media/image8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6.jpeg"/><Relationship Id="rId7" Type="http://schemas.openxmlformats.org/officeDocument/2006/relationships/image" Target="../media/image89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12.png"/><Relationship Id="rId7" Type="http://schemas.openxmlformats.org/officeDocument/2006/relationships/image" Target="../media/image9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4.jpeg"/><Relationship Id="rId7" Type="http://schemas.openxmlformats.org/officeDocument/2006/relationships/image" Target="../media/image106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05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2.png"/><Relationship Id="rId7" Type="http://schemas.openxmlformats.org/officeDocument/2006/relationships/image" Target="../media/image1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2.png"/><Relationship Id="rId7" Type="http://schemas.openxmlformats.org/officeDocument/2006/relationships/image" Target="../media/image118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7.jpeg"/><Relationship Id="rId5" Type="http://schemas.openxmlformats.org/officeDocument/2006/relationships/image" Target="../media/image10.png"/><Relationship Id="rId4" Type="http://schemas.openxmlformats.org/officeDocument/2006/relationships/image" Target="../media/image11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0.png"/><Relationship Id="rId7" Type="http://schemas.microsoft.com/office/2007/relationships/hdphoto" Target="../media/hdphoto1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123.png"/><Relationship Id="rId4" Type="http://schemas.openxmlformats.org/officeDocument/2006/relationships/image" Target="../media/image120.jpeg"/><Relationship Id="rId9" Type="http://schemas.microsoft.com/office/2007/relationships/hdphoto" Target="../media/hdphoto1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0.png"/><Relationship Id="rId7" Type="http://schemas.openxmlformats.org/officeDocument/2006/relationships/image" Target="../media/image1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.png"/><Relationship Id="rId7" Type="http://schemas.openxmlformats.org/officeDocument/2006/relationships/image" Target="../media/image133.jpeg"/><Relationship Id="rId12" Type="http://schemas.openxmlformats.org/officeDocument/2006/relationships/image" Target="../media/image1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131.pn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1.pn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2.png"/><Relationship Id="rId7" Type="http://schemas.openxmlformats.org/officeDocument/2006/relationships/diagramLayout" Target="../diagrams/layout1.xml"/><Relationship Id="rId12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diagramData" Target="../diagrams/data1.xml"/><Relationship Id="rId11" Type="http://schemas.openxmlformats.org/officeDocument/2006/relationships/image" Target="../media/image33.png"/><Relationship Id="rId5" Type="http://schemas.openxmlformats.org/officeDocument/2006/relationships/image" Target="../media/image12.png"/><Relationship Id="rId10" Type="http://schemas.microsoft.com/office/2007/relationships/diagramDrawing" Target="../diagrams/drawing1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115927" y="139152"/>
            <a:ext cx="2264867" cy="25017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0" y="4172086"/>
            <a:ext cx="3188048" cy="2394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91219"/>
            <a:ext cx="1579517" cy="11741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8" y="6306754"/>
            <a:ext cx="9144000" cy="5198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1722" y="262775"/>
            <a:ext cx="56166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бюджетное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дошкольное образовательное учреждение детский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 № 4 комбинированного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Кронштадтского района Санкт-Петербурга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852936"/>
            <a:ext cx="622249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01924" y="2899102"/>
            <a:ext cx="6840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Фотоальбом :</a:t>
            </a:r>
          </a:p>
          <a:p>
            <a:pPr algn="ctr"/>
            <a:r>
              <a:rPr lang="ru-RU" sz="240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Калейдоскоп  «Недели </a:t>
            </a:r>
            <a:r>
              <a:rPr lang="ru-RU" sz="24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нескучного </a:t>
            </a:r>
            <a:r>
              <a:rPr lang="ru-RU" sz="240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здоровья» </a:t>
            </a:r>
            <a:endParaRPr lang="en-US" sz="240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нескучном детском </a:t>
            </a:r>
            <a:r>
              <a:rPr lang="ru-RU" sz="240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саду</a:t>
            </a:r>
            <a:endParaRPr lang="ru-RU" sz="240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1621" y="4356392"/>
            <a:ext cx="27733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Творческая разработка</a:t>
            </a:r>
            <a:endParaRPr lang="ru-RU" sz="1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вторского коллектива</a:t>
            </a:r>
            <a:endParaRPr lang="ru-RU" sz="1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ГБДОУ </a:t>
            </a:r>
            <a:r>
              <a:rPr lang="ru-RU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сад </a:t>
            </a:r>
            <a:r>
              <a:rPr lang="ru-RU" sz="1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ru-RU" sz="1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Кронштадтского района Санкт-Петербурга</a:t>
            </a:r>
            <a:endParaRPr lang="ru-RU" sz="1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5957" y="5718114"/>
            <a:ext cx="1794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Санкт-Петербург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2016 год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404" y="4777441"/>
            <a:ext cx="7626327" cy="171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Выгнутая вправо стрелка 39"/>
          <p:cNvSpPr/>
          <p:nvPr/>
        </p:nvSpPr>
        <p:spPr>
          <a:xfrm>
            <a:off x="7164288" y="4252226"/>
            <a:ext cx="432048" cy="830482"/>
          </a:xfrm>
          <a:prstGeom prst="curved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35030" y="4881649"/>
            <a:ext cx="6932444" cy="12603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Формирование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культуры ЗОЖ</a:t>
            </a:r>
            <a:endParaRPr lang="ru-RU" sz="1200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342900" indent="-342900">
              <a:lnSpc>
                <a:spcPct val="115000"/>
              </a:lnSpc>
              <a:buFont typeface="Wingdings"/>
              <a:buChar char=""/>
            </a:pP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Приобретение знаний, 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умений и навыков о ЗОЖ</a:t>
            </a:r>
          </a:p>
          <a:p>
            <a:pPr marL="342900" indent="-342900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Формирование мотивации: «Я хочу быть здоров»</a:t>
            </a:r>
          </a:p>
          <a:p>
            <a:pPr marL="342900" indent="-342900">
              <a:lnSpc>
                <a:spcPct val="115000"/>
              </a:lnSpc>
              <a:buFont typeface="Wingdings"/>
              <a:buChar char=""/>
            </a:pP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Осознанное поведение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: «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Я делаю все, чтобы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быть  здоровым</a:t>
            </a:r>
            <a:r>
              <a:rPr lang="ru-RU" sz="1600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»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984" y="3496858"/>
            <a:ext cx="4289730" cy="916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" y="6234135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188640"/>
            <a:ext cx="741682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Условия реализации цели  по  формированию</a:t>
            </a:r>
          </a:p>
          <a:p>
            <a:pPr algn="ctr">
              <a:lnSpc>
                <a:spcPct val="115000"/>
              </a:lnSpc>
            </a:pPr>
            <a:r>
              <a:rPr lang="ru-RU" sz="24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4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ультуры здорового образа жизни </a:t>
            </a:r>
            <a:endParaRPr lang="ru-RU" sz="24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24" y="2551248"/>
            <a:ext cx="4289730" cy="7723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24377" y="2573002"/>
            <a:ext cx="4127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800100" algn="l"/>
              </a:tabLst>
            </a:pP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Создание вокруг ребенка развивающей предметно-пространственной среды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5" y="1525833"/>
            <a:ext cx="4289730" cy="85085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835155" y="1501930"/>
            <a:ext cx="41063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800100" algn="l"/>
              </a:tabLst>
            </a:pP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Единство взаимодействия всех субъектов образовательных отношений. Системно-</a:t>
            </a:r>
            <a:r>
              <a:rPr lang="ru-RU" sz="1400" b="1" dirty="0" err="1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деятельностный</a:t>
            </a: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 подход.</a:t>
            </a:r>
          </a:p>
        </p:txBody>
      </p:sp>
      <p:pic>
        <p:nvPicPr>
          <p:cNvPr id="1037" name="Picture 13" descr="http://hovrashok.com.ua/images/Nov/29/c9c67f97733d462266359b0efd9034f1/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0" y="5511822"/>
            <a:ext cx="1479029" cy="108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897175" y="3645465"/>
            <a:ext cx="4010556" cy="6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800100" algn="l"/>
              </a:tabLst>
            </a:pPr>
            <a:r>
              <a:rPr lang="ru-RU" sz="1400" b="1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Ситуация </a:t>
            </a: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успеха. </a:t>
            </a:r>
          </a:p>
          <a:p>
            <a:pPr>
              <a:spcAft>
                <a:spcPts val="1000"/>
              </a:spcAft>
              <a:tabLst>
                <a:tab pos="800100" algn="l"/>
              </a:tabLst>
            </a:pPr>
            <a:r>
              <a:rPr lang="ru-RU" sz="1400" b="1" dirty="0" smtClean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Эмоционально </a:t>
            </a: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комфортная атмосфера.                      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" y="1509683"/>
            <a:ext cx="4292775" cy="8508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555" y="1578601"/>
            <a:ext cx="3977190" cy="6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800100" algn="l"/>
              </a:tabLst>
            </a:pP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Наличие моделей поведения взрослых, </a:t>
            </a:r>
          </a:p>
          <a:p>
            <a:pPr>
              <a:spcAft>
                <a:spcPts val="1000"/>
              </a:spcAft>
              <a:tabLst>
                <a:tab pos="800100" algn="l"/>
              </a:tabLst>
            </a:pPr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придерживающихся ЗОЖ 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1" y="2573002"/>
            <a:ext cx="4289730" cy="7505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87986" y="2671241"/>
            <a:ext cx="4069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Учет индивидуальных психофизических особенностей каждого ребенка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4379402" y="1951259"/>
            <a:ext cx="38369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012160" y="2252522"/>
            <a:ext cx="0" cy="32745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6084168" y="3274168"/>
            <a:ext cx="0" cy="32745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3491880" y="2291617"/>
            <a:ext cx="0" cy="3189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3491880" y="3256016"/>
            <a:ext cx="0" cy="3189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4447321" y="3937853"/>
            <a:ext cx="33703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Выгнутая влево стрелка 38"/>
          <p:cNvSpPr/>
          <p:nvPr/>
        </p:nvSpPr>
        <p:spPr>
          <a:xfrm>
            <a:off x="2337911" y="4230240"/>
            <a:ext cx="552717" cy="986945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0" y="3601621"/>
            <a:ext cx="4295182" cy="93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67270" y="3775045"/>
            <a:ext cx="3830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Активная позиция ребенка </a:t>
            </a:r>
          </a:p>
          <a:p>
            <a:r>
              <a:rPr lang="ru-RU" sz="1400" b="1" dirty="0">
                <a:solidFill>
                  <a:prstClr val="black"/>
                </a:solidFill>
                <a:latin typeface="Arial" pitchFamily="34" charset="0"/>
                <a:ea typeface="Calibri"/>
                <a:cs typeface="Arial" pitchFamily="34" charset="0"/>
              </a:rPr>
              <a:t>в освоении ЗОЖ. </a:t>
            </a:r>
          </a:p>
        </p:txBody>
      </p:sp>
    </p:spTree>
    <p:extLst>
      <p:ext uri="{BB962C8B-B14F-4D97-AF65-F5344CB8AC3E}">
        <p14:creationId xmlns:p14="http://schemas.microsoft.com/office/powerpoint/2010/main" val="38543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9" y="332656"/>
            <a:ext cx="8280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Предварительная </a:t>
            </a:r>
            <a:r>
              <a:rPr lang="ru-RU" sz="24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работа</a:t>
            </a:r>
            <a:endParaRPr lang="en-US" sz="24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indent="457200" algn="just">
              <a:buFont typeface="Arial" pitchFamily="34" charset="0"/>
              <a:buChar char="•"/>
            </a:pPr>
            <a:endParaRPr lang="ru-RU" sz="16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/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4572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условий для реализации проекта, подбор методической литературы, пособий, дидактических и подвижных игр, детской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художественной литературы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загадок, пословиц и поговорок, видео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материалов.</a:t>
            </a:r>
          </a:p>
          <a:p>
            <a:pPr lvl="0" indent="4572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Формирование развивающей предметно-пространственной среды, подбор игр, спортивного инвентаря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пополнение уголка  здоровья,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иллюстраций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ЗОЖ в соответствии с возрастными особенностями воспитанников группы и их интересов.</a:t>
            </a:r>
          </a:p>
          <a:p>
            <a:pPr lvl="0" indent="4572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Подготовка к тренингам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астер-классам, соревнованиям.</a:t>
            </a:r>
          </a:p>
          <a:p>
            <a:pPr lvl="0" indent="4572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Проведение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южетно-ролевых игр по тематике проекта.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4572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Подбор музыкального сопровождения.</a:t>
            </a:r>
          </a:p>
          <a:p>
            <a:pPr indent="45720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Разработка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сценариев НОД с использованием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ИКТ.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/>
            <a:r>
              <a:rPr lang="ru-RU" sz="16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92" r="-1238" b="13812"/>
          <a:stretch/>
        </p:blipFill>
        <p:spPr bwMode="auto">
          <a:xfrm rot="16200000">
            <a:off x="6154493" y="3755137"/>
            <a:ext cx="2368701" cy="2797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674571"/>
            <a:ext cx="2487613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0281">
            <a:off x="1084857" y="4764483"/>
            <a:ext cx="109061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25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65774" y="320199"/>
            <a:ext cx="7379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 этому событию мы готовились целый год!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30" y="1028573"/>
            <a:ext cx="3954552" cy="2876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2" y="3994662"/>
            <a:ext cx="4014613" cy="260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232" b="11622"/>
          <a:stretch/>
        </p:blipFill>
        <p:spPr>
          <a:xfrm>
            <a:off x="290037" y="1040466"/>
            <a:ext cx="3901502" cy="2933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:\foto\конкурс воспитатель\20140515_11140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r="24901"/>
          <a:stretch/>
        </p:blipFill>
        <p:spPr bwMode="auto">
          <a:xfrm>
            <a:off x="4918689" y="4126922"/>
            <a:ext cx="4019780" cy="2471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Горизонтальный свиток 12"/>
          <p:cNvSpPr/>
          <p:nvPr/>
        </p:nvSpPr>
        <p:spPr>
          <a:xfrm>
            <a:off x="3635896" y="3163091"/>
            <a:ext cx="2072987" cy="1264681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И </a:t>
            </a:r>
            <a:r>
              <a:rPr lang="ru-RU" sz="16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вот этот </a:t>
            </a:r>
            <a:r>
              <a:rPr lang="ru-RU" sz="1600" b="1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день настал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ru-RU" sz="16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84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0"/>
            <a:ext cx="1333922" cy="991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208"/>
          <a:stretch/>
        </p:blipFill>
        <p:spPr>
          <a:xfrm>
            <a:off x="418928" y="1271376"/>
            <a:ext cx="3937046" cy="2638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8" y="4046997"/>
            <a:ext cx="4104455" cy="245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мат-тех обеспечение\физ зал\IMG_259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68" y="3978405"/>
            <a:ext cx="3852713" cy="2619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скайп\^06AC9ADA934022DB6F3F43F74BF30987CD9E3E05BFACF067EC^pimgpsh_thumbnail_win_distr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68" y="1250997"/>
            <a:ext cx="3723547" cy="2741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29" y="997808"/>
            <a:ext cx="1720203" cy="12162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7" y="317368"/>
            <a:ext cx="8222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Развивающая предметно-пространственная среда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776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3" y="0"/>
            <a:ext cx="1483432" cy="11026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70802" y="-416632"/>
            <a:ext cx="590465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b="1" u="sng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b="1" u="sng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prstClr val="black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dirty="0">
                <a:solidFill>
                  <a:prstClr val="black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с двумя вырезанными соседними углами 3"/>
          <p:cNvSpPr/>
          <p:nvPr/>
        </p:nvSpPr>
        <p:spPr>
          <a:xfrm>
            <a:off x="2970199" y="908720"/>
            <a:ext cx="3075671" cy="1871360"/>
          </a:xfrm>
          <a:prstGeom prst="snip2Same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87825" y="1043178"/>
            <a:ext cx="307567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endParaRPr lang="ru-RU" dirty="0" smtClean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Повседневная </a:t>
            </a:r>
            <a:r>
              <a:rPr lang="ru-RU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работа </a:t>
            </a:r>
          </a:p>
          <a:p>
            <a:pPr algn="ctr">
              <a:spcBef>
                <a:spcPct val="0"/>
              </a:spcBef>
              <a:defRPr/>
            </a:pPr>
            <a:r>
              <a:rPr lang="ru-RU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по приобщению к здоровому образу жизни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с двумя вырезанными соседними углами 21"/>
          <p:cNvSpPr/>
          <p:nvPr/>
        </p:nvSpPr>
        <p:spPr>
          <a:xfrm>
            <a:off x="107504" y="1196975"/>
            <a:ext cx="2592288" cy="1583105"/>
          </a:xfrm>
          <a:prstGeom prst="snip2Same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8583" y="1523142"/>
            <a:ext cx="20339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Непрерывная</a:t>
            </a:r>
          </a:p>
          <a:p>
            <a:pPr algn="ctr"/>
            <a:r>
              <a:rPr lang="ru-RU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образовательная</a:t>
            </a:r>
          </a:p>
          <a:p>
            <a:pPr algn="ctr"/>
            <a:r>
              <a:rPr lang="ru-RU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деятельность</a:t>
            </a:r>
          </a:p>
        </p:txBody>
      </p:sp>
      <p:sp>
        <p:nvSpPr>
          <p:cNvPr id="25" name="Прямоугольник с двумя вырезанными соседними углами 24"/>
          <p:cNvSpPr/>
          <p:nvPr/>
        </p:nvSpPr>
        <p:spPr>
          <a:xfrm>
            <a:off x="6228184" y="1196975"/>
            <a:ext cx="2808312" cy="1583105"/>
          </a:xfrm>
          <a:prstGeom prst="snip2Same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Текст 4"/>
          <p:cNvSpPr txBox="1">
            <a:spLocks/>
          </p:cNvSpPr>
          <p:nvPr/>
        </p:nvSpPr>
        <p:spPr>
          <a:xfrm>
            <a:off x="0" y="1196975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buChar char="•"/>
              <a:defRPr sz="2800">
                <a:latin typeface="+mn-lt"/>
              </a:defRPr>
            </a:lvl1pPr>
            <a:lvl2pPr marL="742950" indent="-285750" eaLnBrk="1" hangingPunct="1">
              <a:buChar char="–"/>
              <a:defRPr sz="2400">
                <a:latin typeface="+mn-lt"/>
              </a:defRPr>
            </a:lvl2pPr>
            <a:lvl3pPr marL="1143000" indent="-228600" eaLnBrk="1" hangingPunct="1">
              <a:buChar char="•"/>
              <a:defRPr sz="2400">
                <a:latin typeface="+mn-lt"/>
              </a:defRPr>
            </a:lvl3pPr>
            <a:lvl4pPr marL="1600200" indent="-228600" eaLnBrk="1" hangingPunct="1">
              <a:buChar char="–"/>
              <a:defRPr sz="2000">
                <a:latin typeface="+mn-lt"/>
              </a:defRPr>
            </a:lvl4pPr>
            <a:lvl5pPr marL="2057400" indent="-228600" eaLnBrk="1" hangingPunct="1">
              <a:buChar char="»"/>
              <a:defRPr sz="2000"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endParaRPr lang="ru-RU" sz="2000" kern="0" smtClean="0">
              <a:solidFill>
                <a:sysClr val="windowText" lastClr="000000"/>
              </a:solidFill>
            </a:endParaRPr>
          </a:p>
          <a:p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6079" y="1148864"/>
            <a:ext cx="29906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Физкультурно-оздоровительные мероприятия, осуществляемые в ходе режимных моментов </a:t>
            </a:r>
          </a:p>
        </p:txBody>
      </p:sp>
      <p:sp>
        <p:nvSpPr>
          <p:cNvPr id="29" name="Нашивка 28"/>
          <p:cNvSpPr/>
          <p:nvPr/>
        </p:nvSpPr>
        <p:spPr>
          <a:xfrm rot="5400000">
            <a:off x="946221" y="3192349"/>
            <a:ext cx="922018" cy="136660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0" name="Нашивка 29"/>
          <p:cNvSpPr/>
          <p:nvPr/>
        </p:nvSpPr>
        <p:spPr>
          <a:xfrm rot="5400000">
            <a:off x="3788812" y="3467069"/>
            <a:ext cx="1542183" cy="168208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7038416" y="3532047"/>
            <a:ext cx="1511883" cy="108012"/>
          </a:xfrm>
          <a:prstGeom prst="chevr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098" name="Picture 2" descr="C:\Users\ZAV\Desktop\1234567894\Неделя здоровья в Почемучках мастер - класс для родителей\Что мы делаем, чтобы сохранить здоровье\Опыты с водой\2013-10-24 10-43-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3" r="2308" b="18876"/>
          <a:stretch/>
        </p:blipFill>
        <p:spPr bwMode="auto">
          <a:xfrm>
            <a:off x="3058239" y="4149080"/>
            <a:ext cx="3459570" cy="1984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ZAV\Desktop\1234567894\Неделя здоровья в Почемучках мастер - класс для родителей\Что мы делаем, чтобы сохранить здоровье\Закаливание\2014-04-16-77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0" t="18191" r="15869" b="21809"/>
          <a:stretch/>
        </p:blipFill>
        <p:spPr bwMode="auto">
          <a:xfrm>
            <a:off x="6517809" y="3551173"/>
            <a:ext cx="2626191" cy="2265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5616" y="182010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Образовательная деятельность с воспитанниками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" y="3766363"/>
            <a:ext cx="3112831" cy="2145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62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5" y="165205"/>
            <a:ext cx="1009128" cy="7501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57436" y="165205"/>
            <a:ext cx="7019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План мероприятий 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«Недели </a:t>
            </a:r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нескучного 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здоровья»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3129" y="540264"/>
            <a:ext cx="8119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Анонс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 понедельника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«Я– за здоровое будущее»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проводимых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 в этот день: сплочение  участников образовательных отношений, создание положительного эмоционального настроя на предстоящую деятельность. Формирование валеологических навыков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048777"/>
              </p:ext>
            </p:extLst>
          </p:nvPr>
        </p:nvGraphicFramePr>
        <p:xfrm>
          <a:off x="32955" y="1638255"/>
          <a:ext cx="9144001" cy="4677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6957"/>
                <a:gridCol w="3240360"/>
                <a:gridCol w="2156684"/>
              </a:tblGrid>
              <a:tr h="394332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Мероприятия понедельника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Место проведения, участники</a:t>
                      </a:r>
                      <a:endParaRPr lang="ru-RU" sz="1800" b="1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Ответственные</a:t>
                      </a:r>
                      <a:endParaRPr lang="ru-RU" dirty="0"/>
                    </a:p>
                  </a:txBody>
                  <a:tcPr/>
                </a:tc>
              </a:tr>
              <a:tr h="976442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Открытие «Недели нескучного здоровья». Объявление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о конкурсе на лучшую эмблему «Мы за здоровый образ жизни» среди всех возрастных группы ГБДОУ.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Музыкальный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зал</a:t>
                      </a:r>
                    </a:p>
                    <a:p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Воспитанники всех возрастных групп, включая детей с ОВЗ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Инструктор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по физической культуре, специалисты, воспитатели, музыкальный руководитель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976442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Выступление агитбригады группы «Почемучки»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(</a:t>
                      </a: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«Дорога БезОпасности»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)</a:t>
                      </a:r>
                      <a:endParaRPr lang="ru-RU" sz="1400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Музыкальный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зал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Воспитанники групп для детей 4-7 лет, включая детей с ОВЗ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Воспитатели, музыкальный руководитель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976442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Совместная деятельность в ходе режимных моментов по формированию навыков безопасности жизни и здоровья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Групповые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помещения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, игровые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прогулочные 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площадки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Воспитанники всех возрастных групп, включая детей с ОВЗ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Воспитатели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групп</a:t>
                      </a: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1107886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Выступление воспитанников студии</a:t>
                      </a:r>
                      <a:r>
                        <a:rPr lang="en-US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Gold Panter </a:t>
                      </a: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спортивно-оздоровительного центра «Натали»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Музыкальный</a:t>
                      </a:r>
                      <a:r>
                        <a:rPr lang="ru-RU" sz="1400" baseline="0" dirty="0" smtClean="0">
                          <a:latin typeface="Arial" pitchFamily="34" charset="0"/>
                          <a:cs typeface="Arial" pitchFamily="34" charset="0"/>
                        </a:rPr>
                        <a:t> зал</a:t>
                      </a:r>
                      <a:endParaRPr lang="ru-RU" sz="1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Воспитанники групп для детей 4-7 лет, включая детей с ОВЗ</a:t>
                      </a:r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Инструктор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по физической культуре,  спортивно-оздоровительный центр «Натали»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8705"/>
            <a:ext cx="9144000" cy="51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5649"/>
            <a:ext cx="9144000" cy="836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9" y="392026"/>
            <a:ext cx="6981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Открытие  «Недели нескучного здоровья»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4" r="3475"/>
          <a:stretch/>
        </p:blipFill>
        <p:spPr bwMode="auto">
          <a:xfrm>
            <a:off x="918481" y="1346133"/>
            <a:ext cx="3816424" cy="2315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17" y="3661805"/>
            <a:ext cx="4116521" cy="2601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8" y="3661805"/>
            <a:ext cx="4071135" cy="2665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5108680" y="1534219"/>
            <a:ext cx="3427286" cy="203879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День здоровья встретим </a:t>
            </a:r>
          </a:p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Мы легкою пробежкой,</a:t>
            </a:r>
          </a:p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Праздник мы отметим</a:t>
            </a:r>
          </a:p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 восторгом неизбежным! </a:t>
            </a:r>
          </a:p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Пусть польза в этом будет, </a:t>
            </a:r>
          </a:p>
          <a:p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Здоровье пусть </a:t>
            </a:r>
            <a: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прибудет!</a:t>
            </a:r>
            <a:endParaRPr lang="ru-RU" sz="16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97" b="89870" l="3846" r="9715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0286" y="915246"/>
            <a:ext cx="1518059" cy="8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5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1032" y="77426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Совместная деятельность в ходе режимных моментов </a:t>
            </a:r>
            <a:endParaRPr lang="ru-RU" sz="2000" dirty="0" smtClean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 </a:t>
            </a:r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формированию 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основ безопасности </a:t>
            </a:r>
          </a:p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жизнедеятельности дошкольников.</a:t>
            </a:r>
            <a:endParaRPr lang="ru-RU" sz="20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Выступление агитбригады.</a:t>
            </a:r>
          </a:p>
        </p:txBody>
      </p:sp>
      <p:pic>
        <p:nvPicPr>
          <p:cNvPr id="5" name="Picture 7" descr="G:\ФОТОГРАФИИ\День знаний2016\IMG_78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3" r="33542" b="1"/>
          <a:stretch/>
        </p:blipFill>
        <p:spPr bwMode="auto">
          <a:xfrm>
            <a:off x="285764" y="1385670"/>
            <a:ext cx="3741933" cy="2479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10114" r="9277" b="8847"/>
          <a:stretch/>
        </p:blipFill>
        <p:spPr bwMode="auto">
          <a:xfrm>
            <a:off x="5168804" y="3973822"/>
            <a:ext cx="3733315" cy="2677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t="23271" r="12523" b="11649"/>
          <a:stretch/>
        </p:blipFill>
        <p:spPr bwMode="auto">
          <a:xfrm>
            <a:off x="222848" y="3865413"/>
            <a:ext cx="3804849" cy="2763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G:\ФОТОГРАФИИ\День знаний2016\IMG_79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1" t="33433" r="22388" b="12040"/>
          <a:stretch/>
        </p:blipFill>
        <p:spPr bwMode="auto">
          <a:xfrm>
            <a:off x="5115781" y="1378948"/>
            <a:ext cx="3765995" cy="248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G:\ФОТОГРАФИИ\День знаний2016\IMG_78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"/>
          <a:stretch/>
        </p:blipFill>
        <p:spPr bwMode="auto">
          <a:xfrm>
            <a:off x="2923186" y="2420888"/>
            <a:ext cx="3297627" cy="24384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312"/>
            <a:ext cx="9144000" cy="56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2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9577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7578" y="140845"/>
            <a:ext cx="69841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Выступление </a:t>
            </a:r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команды </a:t>
            </a:r>
            <a:r>
              <a:rPr lang="en-US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~</a:t>
            </a:r>
            <a:r>
              <a:rPr lang="en-US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GOLD PANTER~</a:t>
            </a:r>
            <a:endParaRPr lang="ru-RU" sz="20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черлидеры Кронштадт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6" y="1095162"/>
            <a:ext cx="3920476" cy="2540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71126"/>
            <a:ext cx="3923928" cy="2390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6" y="3862746"/>
            <a:ext cx="3920476" cy="2651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89040"/>
            <a:ext cx="3779912" cy="272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577" y="2712799"/>
            <a:ext cx="3552615" cy="2664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79577"/>
            <a:ext cx="9048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4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5773" y="123829"/>
            <a:ext cx="767072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Анонс мероприятий  вторника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«Спорт </a:t>
            </a:r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 интеллект – понятия 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совместимые»</a:t>
            </a:r>
          </a:p>
          <a:p>
            <a:pPr algn="just"/>
            <a:r>
              <a:rPr lang="ru-RU" b="1" dirty="0" smtClean="0"/>
              <a:t>  </a:t>
            </a:r>
            <a:r>
              <a:rPr lang="ru-RU" sz="16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Цель проводимых мероприятий в этот </a:t>
            </a:r>
            <a:r>
              <a:rPr lang="ru-RU" sz="16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день: </a:t>
            </a:r>
            <a:r>
              <a:rPr lang="ru-RU" sz="16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получение практических  навыков  по формированию  культуры здорового образа жизни</a:t>
            </a:r>
            <a:r>
              <a:rPr lang="ru-RU" sz="16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394076"/>
              </p:ext>
            </p:extLst>
          </p:nvPr>
        </p:nvGraphicFramePr>
        <p:xfrm>
          <a:off x="31850" y="1382330"/>
          <a:ext cx="9143853" cy="5000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126"/>
                <a:gridCol w="2880320"/>
                <a:gridCol w="1939407"/>
              </a:tblGrid>
              <a:tr h="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Мероприятия вторника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Место проведения, участники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Ответственные</a:t>
                      </a:r>
                      <a:endParaRPr lang="ru-RU" sz="1400" dirty="0"/>
                    </a:p>
                  </a:txBody>
                  <a:tcPr/>
                </a:tc>
              </a:tr>
              <a:tr h="755245">
                <a:tc>
                  <a:txBody>
                    <a:bodyPr/>
                    <a:lstStyle/>
                    <a:p>
                      <a:pPr marL="0" algn="just" eaLnBrk="1" hangingPunct="1"/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Спортивный досуг «Приключение колобка»</a:t>
                      </a:r>
                      <a:endParaRPr lang="ru-RU" sz="14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Спортивный зал</a:t>
                      </a:r>
                    </a:p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Воспитанники групп для детей 2- 4 лет, включая детей с ОВЗ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Воспитатели групп, старший воспитатель, инструктор по физической культуре</a:t>
                      </a:r>
                      <a:endParaRPr lang="ru-RU" sz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635565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Музыкальный досуг  «Сказка о зубной щетке»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Музыкальный зал</a:t>
                      </a:r>
                    </a:p>
                    <a:p>
                      <a:pPr marL="0" algn="l" eaLnBrk="1" hangingPunct="1"/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Воспитанники групп для детей 2- 4 лет</a:t>
                      </a:r>
                      <a:endParaRPr lang="ru-RU" sz="14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Воспитатели групп, музыкальный руководитель</a:t>
                      </a:r>
                      <a:endParaRPr lang="ru-RU" sz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912157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Проведение непрерывной образовательной деятельности с использованием интерактивного оборудования </a:t>
                      </a:r>
                      <a:r>
                        <a:rPr lang="en-US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MIMIO</a:t>
                      </a: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в соответствии с комплексно-тематическим планированием по возрастам.</a:t>
                      </a:r>
                      <a:endParaRPr lang="ru-RU" sz="14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Групповые помещения, кабинеты специалистов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Воспитанники всех возрастных групп, включая детей с ОВЗ</a:t>
                      </a:r>
                      <a:endParaRPr lang="ru-RU" sz="14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Воспитатели групп, специалисты.</a:t>
                      </a:r>
                      <a:endParaRPr lang="ru-RU" sz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906045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Дидактические и сюжетно ролевые игры валеологического содержания в рамках совместной деятельности</a:t>
                      </a:r>
                      <a:endParaRPr lang="ru-RU" sz="14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Групповые помещения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Воспитанники всех возрастных групп, включая детей с ОВЗ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Воспитатели групп, учитель-дефектолог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1077295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Встреча  стоматолога  детского поликлинического отделения №55 ГБЗУ «Городская поликлиника №74» с детьми «А у нас сегодня гость»</a:t>
                      </a:r>
                      <a:endParaRPr lang="ru-RU" sz="14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Групповое помещение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Воспитанники групп  для детей 4-7 лет</a:t>
                      </a:r>
                      <a:endParaRPr lang="ru-RU" sz="14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Воспитатели группы, детский стоматолог.</a:t>
                      </a:r>
                      <a:endParaRPr lang="ru-RU" sz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" y="6383190"/>
            <a:ext cx="9144000" cy="41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4" t="15181" r="3829" b="15730"/>
          <a:stretch/>
        </p:blipFill>
        <p:spPr>
          <a:xfrm>
            <a:off x="1482351" y="2822978"/>
            <a:ext cx="2715684" cy="18710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9972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7"/>
            <a:ext cx="1333923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9"/>
          <a:stretch/>
        </p:blipFill>
        <p:spPr>
          <a:xfrm>
            <a:off x="5928040" y="1056923"/>
            <a:ext cx="1501408" cy="14569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6740" y="0"/>
            <a:ext cx="99418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72318" y="4800450"/>
            <a:ext cx="2876108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7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ВЫ?</a:t>
            </a:r>
            <a:endParaRPr lang="ru-RU" sz="7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94333" y="357669"/>
            <a:ext cx="602543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жизни!!!</a:t>
            </a:r>
          </a:p>
        </p:txBody>
      </p:sp>
      <p:sp>
        <p:nvSpPr>
          <p:cNvPr id="9" name="AutoShape 2" descr="https://pp.vk.me/c624027/v624027998/26f1f/ZtbNw0e-_Ik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7"/>
          <a:stretch/>
        </p:blipFill>
        <p:spPr>
          <a:xfrm flipH="1">
            <a:off x="5496222" y="2559230"/>
            <a:ext cx="1863683" cy="20056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341" y="879386"/>
            <a:ext cx="1894307" cy="14207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6" t="11945" r="27855"/>
          <a:stretch/>
        </p:blipFill>
        <p:spPr>
          <a:xfrm>
            <a:off x="160579" y="1330460"/>
            <a:ext cx="1385714" cy="12287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9" y="4694067"/>
            <a:ext cx="2933037" cy="1655904"/>
          </a:xfrm>
          <a:prstGeom prst="rect">
            <a:avLst/>
          </a:prstGeom>
        </p:spPr>
      </p:pic>
      <p:pic>
        <p:nvPicPr>
          <p:cNvPr id="2050" name="Picture 2" descr="http://cs302505.vk.me/u8953163/150230243/x_a221f83b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7" t="4530" r="8486" b="1"/>
          <a:stretch/>
        </p:blipFill>
        <p:spPr bwMode="auto">
          <a:xfrm>
            <a:off x="58091" y="1330461"/>
            <a:ext cx="1446406" cy="160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72" y="1129782"/>
            <a:ext cx="1371703" cy="18289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t="35693" r="17950" b="2767"/>
          <a:stretch/>
        </p:blipFill>
        <p:spPr>
          <a:xfrm>
            <a:off x="7354634" y="2300119"/>
            <a:ext cx="1778832" cy="22137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9" y="2559230"/>
            <a:ext cx="1467396" cy="21242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6" t="9332" r="9361"/>
          <a:stretch/>
        </p:blipFill>
        <p:spPr>
          <a:xfrm>
            <a:off x="4109330" y="3031176"/>
            <a:ext cx="1721368" cy="16975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82" y="4325685"/>
            <a:ext cx="2349384" cy="214985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r="16892"/>
          <a:stretch/>
        </p:blipFill>
        <p:spPr>
          <a:xfrm>
            <a:off x="3497371" y="1129784"/>
            <a:ext cx="1404626" cy="2027727"/>
          </a:xfrm>
          <a:prstGeom prst="rect">
            <a:avLst/>
          </a:prstGeom>
        </p:spPr>
      </p:pic>
      <p:pic>
        <p:nvPicPr>
          <p:cNvPr id="6" name="Рисунок 5" descr="G:\Изображение 258.jpg"/>
          <p:cNvPicPr/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477" y="1004000"/>
            <a:ext cx="1966618" cy="1818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3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07704" y="188641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«Приключения Колобка</a:t>
            </a:r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sz="2400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8" r="35902"/>
          <a:stretch/>
        </p:blipFill>
        <p:spPr>
          <a:xfrm>
            <a:off x="5007133" y="809534"/>
            <a:ext cx="3626213" cy="277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3" t="4741" r="17955" b="-2109"/>
          <a:stretch/>
        </p:blipFill>
        <p:spPr>
          <a:xfrm>
            <a:off x="467546" y="3621778"/>
            <a:ext cx="4000204" cy="2833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7855" r="7591"/>
          <a:stretch/>
        </p:blipFill>
        <p:spPr>
          <a:xfrm>
            <a:off x="5087869" y="3712068"/>
            <a:ext cx="3703408" cy="2626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Горизонтальный свиток 9"/>
          <p:cNvSpPr/>
          <p:nvPr/>
        </p:nvSpPr>
        <p:spPr>
          <a:xfrm>
            <a:off x="883472" y="1318196"/>
            <a:ext cx="3168352" cy="1897368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Приключение начинаем!</a:t>
            </a:r>
          </a:p>
          <a:p>
            <a:pPr lvl="0"/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Дружно, весело играем.</a:t>
            </a:r>
          </a:p>
          <a:p>
            <a:pPr lvl="0"/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дорожке в лес пойдем,</a:t>
            </a:r>
          </a:p>
          <a:p>
            <a:pPr lvl="0"/>
            <a:r>
              <a:rPr lang="ru-RU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Колобка мы там найдем</a:t>
            </a:r>
            <a:r>
              <a:rPr lang="ru-RU" dirty="0" smtClean="0">
                <a:solidFill>
                  <a:prstClr val="black"/>
                </a:solidFill>
              </a:rPr>
              <a:t>!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20" y="2647249"/>
            <a:ext cx="1016900" cy="97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5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Горизонтальный свиток 12"/>
          <p:cNvSpPr/>
          <p:nvPr/>
        </p:nvSpPr>
        <p:spPr>
          <a:xfrm>
            <a:off x="5890986" y="1315449"/>
            <a:ext cx="3253014" cy="1755796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5" y="83294"/>
            <a:ext cx="1333923" cy="991549"/>
          </a:xfrm>
          <a:prstGeom prst="rect">
            <a:avLst/>
          </a:prstGeom>
        </p:spPr>
      </p:pic>
      <p:pic>
        <p:nvPicPr>
          <p:cNvPr id="5" name="Picture 2" descr="G:\фото ,фильмы2015-2016\книжкина неделя 2016\IMG_6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9" y="1276071"/>
            <a:ext cx="3448403" cy="25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фото ,фильмы2015-2016\книжкина неделя 2016\IMG_61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11057" b="16793"/>
          <a:stretch/>
        </p:blipFill>
        <p:spPr bwMode="auto">
          <a:xfrm>
            <a:off x="331509" y="3861048"/>
            <a:ext cx="3952460" cy="2737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nna\Desktop\КОНКУРС АППО\Неделя нескучного здоровья ЛАДУШКИ\фото\wtjJNo-2i9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3862373"/>
            <a:ext cx="4164834" cy="2596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901" y="2406396"/>
            <a:ext cx="3280198" cy="23189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763687" y="260648"/>
            <a:ext cx="71456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Дидактические </a:t>
            </a:r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 сюжетно - ролевые игры валеологического содержания в рамках совместной деятельности 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 рамках инклюзивного образования</a:t>
            </a:r>
            <a:endParaRPr lang="ru-RU" sz="20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84168" y="1700808"/>
            <a:ext cx="32038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Чтоб здоровье раздобыть,</a:t>
            </a:r>
            <a:b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 надо далеко ходить.</a:t>
            </a:r>
            <a:b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Нужно нам самим стараться,</a:t>
            </a:r>
            <a:b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всё будет получаться!</a:t>
            </a:r>
            <a:endParaRPr lang="ru-RU" sz="16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6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pic>
        <p:nvPicPr>
          <p:cNvPr id="5" name="Picture 3" descr="C:\Users\Anna\Desktop\КОНКУРС АППО\Неделя нескучного здоровья ЛАДУШКИ\фото\NNXlVDbSAp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39227"/>
            <a:ext cx="3940358" cy="2625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nna\Desktop\КОНКУРС АППО\Неделя нескучного здоровья ЛАДУШКИ\фото\kXT_sLnaJJ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67" y="1257389"/>
            <a:ext cx="4032448" cy="2603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332657"/>
            <a:ext cx="7558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Проведение </a:t>
            </a:r>
            <a:r>
              <a:rPr lang="ru-RU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непрерывной </a:t>
            </a:r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образовательной деятельности с использованием интерактивного </a:t>
            </a:r>
            <a:r>
              <a:rPr lang="ru-RU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оборудования </a:t>
            </a:r>
            <a:r>
              <a:rPr lang="en-US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MIMIO</a:t>
            </a:r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b="1" dirty="0">
              <a:ln w="1905">
                <a:solidFill>
                  <a:srgbClr val="C0504D">
                    <a:lumMod val="50000"/>
                  </a:srgbClr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G:\jMT-R11Kr6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4" r="-1471" b="29846"/>
          <a:stretch/>
        </p:blipFill>
        <p:spPr bwMode="auto">
          <a:xfrm>
            <a:off x="4926707" y="1209988"/>
            <a:ext cx="3807007" cy="2651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User\Desktop\неделя безопаснеости\IMG_7968.JPG"/>
          <p:cNvPicPr/>
          <p:nvPr/>
        </p:nvPicPr>
        <p:blipFill>
          <a:blip r:embed="rId7" cstate="print"/>
          <a:srcRect r="4596" b="13855"/>
          <a:stretch>
            <a:fillRect/>
          </a:stretch>
        </p:blipFill>
        <p:spPr bwMode="auto">
          <a:xfrm>
            <a:off x="669667" y="3880339"/>
            <a:ext cx="3902333" cy="2584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107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204015"/>
            <a:ext cx="8064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Встреча  стоматолога  детского поликлинического отделения №55 ГБЗУ «Городская поликлиника №74»  с </a:t>
            </a:r>
            <a:r>
              <a:rPr lang="ru-RU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детьми «</a:t>
            </a:r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 у нас сегодня гость»</a:t>
            </a:r>
          </a:p>
        </p:txBody>
      </p:sp>
      <p:pic>
        <p:nvPicPr>
          <p:cNvPr id="5" name="Picture 3" descr="C:\Users\Anna\Desktop\DSC027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1" y="1180190"/>
            <a:ext cx="4049454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nna\Desktop\КОНКУРС АППО\фото стоматолог\DSC027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8"/>
          <a:stretch/>
        </p:blipFill>
        <p:spPr bwMode="auto">
          <a:xfrm>
            <a:off x="4535143" y="1149812"/>
            <a:ext cx="3960441" cy="2447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nna\Desktop\DSC0277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/>
          <a:stretch/>
        </p:blipFill>
        <p:spPr bwMode="auto">
          <a:xfrm>
            <a:off x="4716016" y="3673499"/>
            <a:ext cx="3911044" cy="2695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nna\Desktop\DSC0278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/>
          <a:stretch/>
        </p:blipFill>
        <p:spPr bwMode="auto">
          <a:xfrm>
            <a:off x="267961" y="3780289"/>
            <a:ext cx="3968943" cy="2589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s://iphatun.files.wordpress.com/2013/12/dental-bonding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45712"/>
            <a:ext cx="1440160" cy="1469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063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43" y="6020229"/>
            <a:ext cx="9144000" cy="764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5773" y="54827"/>
            <a:ext cx="77782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Анонс мероприятий </a:t>
            </a:r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среды</a:t>
            </a:r>
            <a:r>
              <a:rPr lang="ru-RU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: «</a:t>
            </a:r>
            <a:r>
              <a:rPr lang="ru-RU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 здоровом теле – здоровый дух!».</a:t>
            </a:r>
          </a:p>
          <a:p>
            <a:pPr algn="just"/>
            <a:endParaRPr lang="ru-RU" sz="1600" dirty="0" smtClean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Цель </a:t>
            </a:r>
            <a:r>
              <a:rPr lang="ru-RU" sz="16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проводимых мероприятий в этот день: сплочение  участников образовательных отношений, привлечение к занятиям физической культурой, </a:t>
            </a:r>
            <a:r>
              <a:rPr lang="ru-RU" sz="1600" dirty="0" smtClean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обеспечение эмоционального комфорта.</a:t>
            </a:r>
            <a:endParaRPr lang="ru-RU" sz="1600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996800"/>
              </p:ext>
            </p:extLst>
          </p:nvPr>
        </p:nvGraphicFramePr>
        <p:xfrm>
          <a:off x="31849" y="1700808"/>
          <a:ext cx="9091807" cy="4099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1855"/>
                <a:gridCol w="2849976"/>
                <a:gridCol w="2849976"/>
              </a:tblGrid>
              <a:tr h="429267"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Мероприятия среды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Место проведения, участники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Ответственные</a:t>
                      </a:r>
                      <a:endParaRPr lang="ru-RU" dirty="0"/>
                    </a:p>
                  </a:txBody>
                  <a:tcPr/>
                </a:tc>
              </a:tr>
              <a:tr h="15334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«Веселые старты»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между  командами ГБДОУ детский сад №4 и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ГБДОУ детский сад  № 17</a:t>
                      </a:r>
                    </a:p>
                    <a:p>
                      <a:pPr marL="0" algn="l" defTabSz="914400" rtl="0" eaLnBrk="1" latinLnBrk="0" hangingPunct="1"/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Музыкальный зал</a:t>
                      </a:r>
                    </a:p>
                    <a:p>
                      <a:pPr marL="0" algn="l" eaLnBrk="1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Воспитанники групп для детей </a:t>
                      </a:r>
                      <a:r>
                        <a:rPr lang="ru-RU" sz="16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5-7 лет</a:t>
                      </a: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Инструктор по физической культуре</a:t>
                      </a: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962860"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«Веселые старты» между командами сотрудников ГБДОУ детский сад № 4 </a:t>
                      </a: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Игровая прогулочная площадка</a:t>
                      </a: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Инструктор по физической культуре</a:t>
                      </a:r>
                    </a:p>
                    <a:p>
                      <a:pPr marL="0" algn="l" eaLnBrk="1" hangingPunct="1"/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962860"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Мастер- класс «Фитнес с мамой»</a:t>
                      </a:r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eaLnBrk="1" hangingPunct="1"/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Физкультурный зал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все возрастные группы</a:t>
                      </a:r>
                    </a:p>
                    <a:p>
                      <a:pPr marL="0" algn="l" eaLnBrk="1" hangingPunct="1"/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Инструктор по физической культуре</a:t>
                      </a:r>
                    </a:p>
                    <a:p>
                      <a:pPr marL="0" algn="l" eaLnBrk="1" hangingPunct="1"/>
                      <a:endParaRPr lang="ru-RU" sz="16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33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" r="20088"/>
          <a:stretch/>
        </p:blipFill>
        <p:spPr>
          <a:xfrm>
            <a:off x="5693187" y="1387300"/>
            <a:ext cx="3127286" cy="258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1"/>
          <a:stretch/>
        </p:blipFill>
        <p:spPr>
          <a:xfrm rot="5400000">
            <a:off x="2795123" y="1518875"/>
            <a:ext cx="2985528" cy="272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2" y="38082"/>
            <a:ext cx="7560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«Веселые старты» </a:t>
            </a:r>
          </a:p>
          <a:p>
            <a:pPr algn="ctr"/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20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ежду  командами  воспитанников 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ГБДОУ детский сад №4 и ГБДОУ детский сад  </a:t>
            </a:r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№ 17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46679"/>
            <a:ext cx="3699133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9"/>
          <a:stretch/>
        </p:blipFill>
        <p:spPr>
          <a:xfrm>
            <a:off x="4782189" y="3929915"/>
            <a:ext cx="3933581" cy="244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089915"/>
            <a:ext cx="1159967" cy="10304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9"/>
          <a:stretch/>
        </p:blipFill>
        <p:spPr>
          <a:xfrm>
            <a:off x="276654" y="1387300"/>
            <a:ext cx="2793435" cy="2640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66" y="6145379"/>
            <a:ext cx="8969417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0" y="1083397"/>
            <a:ext cx="3890648" cy="2677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71" y="1108701"/>
            <a:ext cx="3808637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2" y="3966763"/>
            <a:ext cx="3858693" cy="2667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227" y="3909994"/>
            <a:ext cx="3923928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564" y="2276872"/>
            <a:ext cx="3746872" cy="2810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755" y="2"/>
            <a:ext cx="1584177" cy="12673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2" y="332658"/>
            <a:ext cx="6840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«Веселые старты» между командами сотрудников ГБДОУ детский сад № 4 </a:t>
            </a:r>
          </a:p>
        </p:txBody>
      </p:sp>
    </p:spTree>
    <p:extLst>
      <p:ext uri="{BB962C8B-B14F-4D97-AF65-F5344CB8AC3E}">
        <p14:creationId xmlns:p14="http://schemas.microsoft.com/office/powerpoint/2010/main" val="67551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0112" y="3678588"/>
            <a:ext cx="3948202" cy="263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pp.vk.me/c630617/v630617172/25404/cpmtMz7zsr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274" y="866340"/>
            <a:ext cx="4041041" cy="2639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9" y="890980"/>
            <a:ext cx="4642022" cy="2611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4" y="3703226"/>
            <a:ext cx="4370730" cy="2662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01" y="4888348"/>
            <a:ext cx="1179029" cy="17685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/>
          <a:srcRect l="19114" t="7926" r="17789"/>
          <a:stretch/>
        </p:blipFill>
        <p:spPr>
          <a:xfrm>
            <a:off x="3537999" y="1953128"/>
            <a:ext cx="2409858" cy="2888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699994" y="153779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«Фитнес вместе с мамами»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0" y="153121"/>
            <a:ext cx="1333923" cy="9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332657"/>
            <a:ext cx="80648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Анонс </a:t>
            </a:r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мероприятий  четверга: </a:t>
            </a:r>
            <a:endParaRPr lang="ru-RU" sz="2000" b="1" dirty="0" smtClean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0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День психологического здоровья»</a:t>
            </a:r>
          </a:p>
          <a:p>
            <a:pPr lvl="0"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Цель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проводимых мероприятий в этот день – сохранение и укрепление психологического здоровья всех участников образовательных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отношений, повышение педагогической компетенции.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1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600" dirty="0" smtClean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67712"/>
              </p:ext>
            </p:extLst>
          </p:nvPr>
        </p:nvGraphicFramePr>
        <p:xfrm>
          <a:off x="215516" y="1988840"/>
          <a:ext cx="8712968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428"/>
                <a:gridCol w="3096344"/>
                <a:gridCol w="1764196"/>
              </a:tblGrid>
              <a:tr h="366896"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Мероприятия четверга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Место проведения, участники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Ответственные</a:t>
                      </a:r>
                      <a:endParaRPr lang="ru-RU" dirty="0"/>
                    </a:p>
                  </a:txBody>
                  <a:tcPr/>
                </a:tc>
              </a:tr>
              <a:tr h="36689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Игровые сеансы «Я хочу с тобой дружить»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Групповые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помещения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все возрастные группы 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с участием детей с ОВЗ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just"/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Педагог-психолог, воспитатели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групп</a:t>
                      </a:r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66896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Акция «Подари ладошку»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Кабинет педагога-психолога</a:t>
                      </a:r>
                    </a:p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Воспитанники групп для детей 2- 4 лет, включая детей с ОВЗ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Педагог-психолог</a:t>
                      </a:r>
                    </a:p>
                    <a:p>
                      <a:pPr algn="just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66896"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Тренинг с педагогами «Профилактика профессионального выгорания» </a:t>
                      </a:r>
                    </a:p>
                    <a:p>
                      <a:pPr algn="just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Музыкальный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зал, сенсорная комната</a:t>
                      </a:r>
                      <a:endParaRPr lang="ru-RU" sz="16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Педагог-психолог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66896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Тренинг для семей «Секреты психологического здоровья»  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Музыкальный</a:t>
                      </a:r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 зал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Педагог-психолог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407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G:\фотографии\фото на ткань\осенины 2013 007.jpg"/>
          <p:cNvPicPr>
            <a:picLocks noChangeAspect="1" noChangeArrowheads="1"/>
          </p:cNvPicPr>
          <p:nvPr/>
        </p:nvPicPr>
        <p:blipFill rotWithShape="1">
          <a:blip r:embed="rId2" cstate="print"/>
          <a:srcRect r="12759" b="15270"/>
          <a:stretch/>
        </p:blipFill>
        <p:spPr bwMode="auto">
          <a:xfrm>
            <a:off x="0" y="3645024"/>
            <a:ext cx="3327290" cy="2423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G:\фотографии\фото  дети праздники\cJf6s3qH4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581127"/>
            <a:ext cx="3424406" cy="1933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7" y="80861"/>
            <a:ext cx="1333923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9506" y="185613"/>
            <a:ext cx="5400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</a:rPr>
              <a:t> </a:t>
            </a:r>
            <a:endParaRPr lang="ru-RU" sz="2000" b="1" dirty="0">
              <a:ln w="0"/>
              <a:solidFill>
                <a:srgbClr val="002060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075227" y="131610"/>
            <a:ext cx="6069051" cy="579091"/>
          </a:xfrm>
        </p:spPr>
        <p:txBody>
          <a:bodyPr>
            <a:noAutofit/>
          </a:bodyPr>
          <a:lstStyle/>
          <a:p>
            <a:pPr algn="ctr" rtl="0"/>
            <a:r>
              <a:rPr lang="ru-RU" sz="2400" b="1" kern="1200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«День психологического </a:t>
            </a:r>
            <a:r>
              <a:rPr lang="ru-RU" sz="2400" b="1" kern="12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здоровья».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2627784" y="2764035"/>
            <a:ext cx="6203032" cy="3557249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Без имен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072410"/>
            <a:ext cx="621693" cy="576064"/>
          </a:xfrm>
          <a:prstGeom prst="rect">
            <a:avLst/>
          </a:prstGeom>
        </p:spPr>
      </p:pic>
      <p:pic>
        <p:nvPicPr>
          <p:cNvPr id="2050" name="Picture 2" descr="G:\фотографии\фото радостные дети\7cnsXozPOT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1166637"/>
            <a:ext cx="3344431" cy="2228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G:\фотографии\фотки\фото\1211201214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01932" y="3035835"/>
            <a:ext cx="2828473" cy="21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284" y="2019589"/>
            <a:ext cx="3832948" cy="26569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Горизонтальный свиток 15"/>
          <p:cNvSpPr/>
          <p:nvPr/>
        </p:nvSpPr>
        <p:spPr>
          <a:xfrm>
            <a:off x="5868144" y="476672"/>
            <a:ext cx="3141974" cy="2252949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Рядом взрослые и дети,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Всем им вместе хорошо!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Даже ярче солнце светит,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Детям весело, легко.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Знает каждый педагог - 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Надо другу  помогать,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Ведь здоровье наших деток</a:t>
            </a:r>
            <a:b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Должно быть всегда на «5»!</a:t>
            </a:r>
          </a:p>
        </p:txBody>
      </p:sp>
    </p:spTree>
    <p:extLst>
      <p:ext uri="{BB962C8B-B14F-4D97-AF65-F5344CB8AC3E}">
        <p14:creationId xmlns:p14="http://schemas.microsoft.com/office/powerpoint/2010/main" val="9780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pp.vk.me/c630726/v630726725/27cba/RIRIDXCXu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228">
            <a:off x="6625221" y="4693466"/>
            <a:ext cx="2200429" cy="1650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5" y="5974093"/>
            <a:ext cx="9089964" cy="883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55976" y="1155350"/>
            <a:ext cx="4392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1" y="2852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164486" y="200701"/>
            <a:ext cx="5034292" cy="483713"/>
          </a:xfrm>
        </p:spPr>
        <p:txBody>
          <a:bodyPr>
            <a:noAutofit/>
          </a:bodyPr>
          <a:lstStyle/>
          <a:p>
            <a:pPr algn="ctr"/>
            <a:r>
              <a:rPr lang="ru-RU" sz="2800" kern="12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«</a:t>
            </a:r>
            <a:r>
              <a:rPr lang="ru-RU" sz="2400" kern="12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Неделя нескучного здоровья»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idx="4294967295"/>
          </p:nvPr>
        </p:nvSpPr>
        <p:spPr>
          <a:xfrm>
            <a:off x="216198" y="1556792"/>
            <a:ext cx="8713630" cy="340985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Пропагандируя  лучший опыт здорового образа жизни дошкольников в семье 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детском саду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педагогами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создан годовой проект в рамках вариативной части образовательной программы дошкольного образования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Государственного бюджетного образовательного учреждения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сад № 4 комбинированного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 Кронштадтского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Санкт-Петербурга на 2015-2016 учебный год «Движение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Движение = Здоровье». </a:t>
            </a: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В начале апреля проходит его итоговый этап  - «Неделя нескучного  здоровья».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Коллектив детского сада прикладывает максимум усилий для того, чтобы эта неделя принесла много новых ярких впечатлений, знаний, умений и детям, и взрослым. </a:t>
            </a: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В рамках проекта проводятся различные мероприятия: спортивные соревнования, праздники, досуги, игровые тренинги, акции, флэш-мобы, в которые включаются все  участники образовательного процесса (семья, дети, педагоги, социальные партнеры).</a:t>
            </a:r>
          </a:p>
          <a:p>
            <a:pPr marL="0" indent="0" algn="just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https://pp.vk.me/c630726/v630726725/27c5f/yzAgG0QyAJ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41438">
            <a:off x="353476" y="4735110"/>
            <a:ext cx="2205166" cy="165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ttps://pp.vk.me/c630726/v630726725/27c50/ysYdLtpCs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2957" y="4688200"/>
            <a:ext cx="2180111" cy="1635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292080" y="476672"/>
            <a:ext cx="37978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«Единственная </a:t>
            </a: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красота,</a:t>
            </a:r>
          </a:p>
          <a:p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которую я знаю - это здоровье</a:t>
            </a:r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.»</a:t>
            </a:r>
          </a:p>
          <a:p>
            <a:pPr algn="r"/>
            <a:r>
              <a:rPr lang="ru-RU" sz="1600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Генрих Гейне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13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" y="85091"/>
            <a:ext cx="1333923" cy="991549"/>
          </a:xfrm>
          <a:prstGeom prst="rect">
            <a:avLst/>
          </a:prstGeom>
        </p:spPr>
      </p:pic>
      <p:pic>
        <p:nvPicPr>
          <p:cNvPr id="4" name="Picture 6" descr="C:\Users\Anna\Desktop\разработка недели здоровья\НЕДЕЛЯ ЗДОРОВЬЯ\день психологического здоровья\фото к дню псих здоровья\книжкина неделя  2014 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5318"/>
            <a:ext cx="3853523" cy="2777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nna\Desktop\разработка недели здоровья\НЕДЕЛЯ ЗДОРОВЬЯ\день психологического здоровья\фото к дню псих здоровья\фестиваль  и игры 2014 0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7" r="14401" b="12653"/>
          <a:stretch/>
        </p:blipFill>
        <p:spPr bwMode="auto">
          <a:xfrm>
            <a:off x="15951" y="4114517"/>
            <a:ext cx="3803262" cy="2570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nna\Desktop\разработка недели здоровья\НЕДЕЛЯ ЗДОРОВЬЯ\день психологического здоровья\фото к дню псих здоровья\книжкина неделя  2014 0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6" r="16006" b="4576"/>
          <a:stretch/>
        </p:blipFill>
        <p:spPr bwMode="auto">
          <a:xfrm>
            <a:off x="5292082" y="1047152"/>
            <a:ext cx="3784654" cy="2980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nna\Desktop\разработка недели здоровья\НЕДЕЛЯ ЗДОРОВЬЯ\день психологического здоровья\фото к дню псих здоровья\IMG_46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3904672"/>
            <a:ext cx="3491881" cy="2608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G:\фотографии\фото педсовет здоровье март 2014\книжкина неделя  2014 07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2395788"/>
            <a:ext cx="3456383" cy="28766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18481" y="111531"/>
            <a:ext cx="8225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Тренинги  </a:t>
            </a:r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для педагогов и семей </a:t>
            </a:r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воспитанников</a:t>
            </a:r>
          </a:p>
        </p:txBody>
      </p:sp>
      <p:pic>
        <p:nvPicPr>
          <p:cNvPr id="10" name="Рисунок 9" descr="http://poilovo.narod.ru/images/Giving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05" y="5237955"/>
            <a:ext cx="1391790" cy="1207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41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814" y="123827"/>
            <a:ext cx="826567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Анонс мероприятий  пятницы: </a:t>
            </a:r>
            <a:endParaRPr lang="ru-RU" sz="2000" b="1" dirty="0" smtClean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20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Мой выбор – здоровый образ жизни</a:t>
            </a:r>
            <a:r>
              <a:rPr lang="ru-RU" sz="20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!»</a:t>
            </a:r>
          </a:p>
          <a:p>
            <a:pPr lvl="0" algn="ctr"/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dirty="0" smtClean="0">
                <a:latin typeface="Arial" pitchFamily="34" charset="0"/>
                <a:cs typeface="Arial" pitchFamily="34" charset="0"/>
              </a:rPr>
              <a:t>  Цель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проводимых мероприятий в этот день – пропаганда здорового образа жизни, приобщение семьи к физкультуре 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спорту.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847157"/>
              </p:ext>
            </p:extLst>
          </p:nvPr>
        </p:nvGraphicFramePr>
        <p:xfrm>
          <a:off x="1" y="1690810"/>
          <a:ext cx="9035884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9911"/>
                <a:gridCol w="3456384"/>
                <a:gridCol w="1799589"/>
              </a:tblGrid>
              <a:tr h="360126">
                <a:tc>
                  <a:txBody>
                    <a:bodyPr/>
                    <a:lstStyle/>
                    <a:p>
                      <a:r>
                        <a:rPr lang="ru-RU" dirty="0" smtClean="0"/>
                        <a:t>Мероприятия пятницы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Место проведения, участники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Ответственные</a:t>
                      </a:r>
                      <a:endParaRPr lang="ru-RU" dirty="0"/>
                    </a:p>
                  </a:txBody>
                  <a:tcPr/>
                </a:tc>
              </a:tr>
              <a:tr h="1047116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«Моя спортивная семья» </a:t>
                      </a:r>
                    </a:p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спортивные соревнования с семьями воспитанников</a:t>
                      </a:r>
                    </a:p>
                    <a:p>
                      <a:pPr marL="0" algn="just" defTabSz="914400" rtl="0" eaLnBrk="1" latinLnBrk="0" hangingPunct="1"/>
                      <a:endParaRPr lang="ru-RU" sz="16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Игровая прогулочная площадка</a:t>
                      </a:r>
                    </a:p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Воспитанники групп  для детей 5-7 лет</a:t>
                      </a:r>
                      <a:endParaRPr lang="ru-RU" sz="1600" dirty="0" smtClean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Инструктор по физической культуре</a:t>
                      </a:r>
                      <a:endParaRPr lang="ru-RU" sz="14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1047116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Чествование</a:t>
                      </a:r>
                      <a:r>
                        <a:rPr lang="ru-RU" sz="16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семей, проявивших наибольшую активность в проводимых мероприятиях в течение года</a:t>
                      </a:r>
                      <a:endParaRPr lang="ru-RU" sz="16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Музыкальный зал</a:t>
                      </a:r>
                      <a:endParaRPr lang="ru-RU" sz="16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Заведующий ГБДОУ, старший воспитатель</a:t>
                      </a:r>
                      <a:endParaRPr lang="ru-RU" sz="14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807775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Подведение итога конкурса на лучшую эмблему «Мы за здоровый образ жизни»</a:t>
                      </a:r>
                      <a:endParaRPr lang="ru-RU" sz="16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Музыкальный зал</a:t>
                      </a:r>
                      <a:endParaRPr lang="ru-RU" sz="16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Старший воспитатель</a:t>
                      </a:r>
                      <a:endParaRPr lang="ru-RU" sz="14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  <a:tr h="568434"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Торжественное закрытие «Недели нескучного здоровья».</a:t>
                      </a:r>
                      <a:endParaRPr lang="ru-RU" sz="16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Игровая прогулочная площадка</a:t>
                      </a:r>
                    </a:p>
                    <a:p>
                      <a:pPr algn="just"/>
                      <a:r>
                        <a:rPr lang="ru-RU" sz="1600" baseline="0" dirty="0" smtClean="0">
                          <a:latin typeface="Arial" pitchFamily="34" charset="0"/>
                          <a:cs typeface="Arial" pitchFamily="34" charset="0"/>
                        </a:rPr>
                        <a:t>Воспитанники всех возрастных групп, включая детей с ОВЗ</a:t>
                      </a:r>
                      <a:endParaRPr lang="ru-RU" sz="16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Инструктор по физической культуре</a:t>
                      </a:r>
                      <a:endParaRPr lang="ru-RU" sz="14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392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812" y="4084378"/>
            <a:ext cx="3822210" cy="264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5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84251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«Моя спортивная семья» </a:t>
            </a:r>
            <a:endParaRPr lang="ru-RU" sz="2400" b="1" dirty="0" smtClean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спортивные </a:t>
            </a:r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соревнования </a:t>
            </a:r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 участием</a:t>
            </a:r>
          </a:p>
          <a:p>
            <a:pPr algn="ctr"/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семей </a:t>
            </a:r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воспитанников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9" y="1129132"/>
            <a:ext cx="3687572" cy="276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6" y="6107484"/>
            <a:ext cx="8909929" cy="6211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5" r="5593" b="17000"/>
          <a:stretch/>
        </p:blipFill>
        <p:spPr>
          <a:xfrm>
            <a:off x="5445899" y="1107958"/>
            <a:ext cx="3698102" cy="2975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nna\Desktop\DSC028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1" y="4100214"/>
            <a:ext cx="4030763" cy="2267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6" r="12854" b="10650"/>
          <a:stretch/>
        </p:blipFill>
        <p:spPr>
          <a:xfrm>
            <a:off x="2807804" y="2359406"/>
            <a:ext cx="3528392" cy="2304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722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07612"/>
            <a:ext cx="1368152" cy="1016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3648" y="188003"/>
            <a:ext cx="7279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Награждение победителей конкурса эмблем «Мы за здоровый образ жизни».</a:t>
            </a:r>
          </a:p>
        </p:txBody>
      </p:sp>
      <p:pic>
        <p:nvPicPr>
          <p:cNvPr id="7170" name="Picture 2" descr="C:\Users\Anna\Desktop\разработка недели здоровья\НЕДЕЛЯ ЗДОРОВЬЯ\4 день\IMG_69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9" t="15863" r="20896" b="29752"/>
          <a:stretch/>
        </p:blipFill>
        <p:spPr bwMode="auto">
          <a:xfrm>
            <a:off x="755576" y="1235633"/>
            <a:ext cx="3077854" cy="2207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nna\Desktop\разработка недели здоровья\НЕДЕЛЯ ЗДОРОВЬЯ\4 день\IMG_698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9" t="6567" b="25174"/>
          <a:stretch/>
        </p:blipFill>
        <p:spPr bwMode="auto">
          <a:xfrm>
            <a:off x="307975" y="3776652"/>
            <a:ext cx="4297199" cy="2563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572" y="1020027"/>
            <a:ext cx="4697435" cy="2641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6" descr="https://pp.vk.me/c638022/v638022933/a292/IF1mgAue2G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75" y="3836531"/>
            <a:ext cx="3888432" cy="2553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978968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" y="148600"/>
            <a:ext cx="1368152" cy="1016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91680" y="148602"/>
            <a:ext cx="5544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Закрытие </a:t>
            </a:r>
            <a:endParaRPr lang="ru-RU" sz="2400" b="1" dirty="0" smtClean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24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Недели нескучного здоровья»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5" r="15554" b="4428"/>
          <a:stretch/>
        </p:blipFill>
        <p:spPr bwMode="auto">
          <a:xfrm>
            <a:off x="65910" y="3632950"/>
            <a:ext cx="3709717" cy="2909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10675" r="10967" b="20445"/>
          <a:stretch/>
        </p:blipFill>
        <p:spPr bwMode="auto">
          <a:xfrm>
            <a:off x="4591361" y="3734923"/>
            <a:ext cx="4503316" cy="2705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95" y="975244"/>
            <a:ext cx="1820800" cy="2427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t="5961" r="10424" b="6686"/>
          <a:stretch/>
        </p:blipFill>
        <p:spPr bwMode="auto">
          <a:xfrm>
            <a:off x="7072224" y="909799"/>
            <a:ext cx="1820255" cy="2567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23314" r="21635" b="10954"/>
          <a:stretch/>
        </p:blipFill>
        <p:spPr bwMode="auto">
          <a:xfrm>
            <a:off x="2915816" y="1068902"/>
            <a:ext cx="3732010" cy="2359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6696">
            <a:off x="3558404" y="3171125"/>
            <a:ext cx="2027193" cy="152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646506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3922" cy="991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2" y="4029008"/>
            <a:ext cx="3082981" cy="2312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566041"/>
            <a:ext cx="3151983" cy="1969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4685">
            <a:off x="2015591" y="1336470"/>
            <a:ext cx="1177717" cy="1709954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8" r="12875" b="4673"/>
          <a:stretch/>
        </p:blipFill>
        <p:spPr>
          <a:xfrm>
            <a:off x="4020112" y="1053783"/>
            <a:ext cx="1103776" cy="1923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187">
            <a:off x="5671014" y="1307258"/>
            <a:ext cx="1172316" cy="1702112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6146" name="Picture 2" descr="D:\дипломы\Трушникова Конкурс Спортивная семь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1594">
            <a:off x="379988" y="2033217"/>
            <a:ext cx="1379776" cy="1888100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b="15807"/>
          <a:stretch/>
        </p:blipFill>
        <p:spPr>
          <a:xfrm>
            <a:off x="3727220" y="2846982"/>
            <a:ext cx="1689560" cy="1745088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9834" r="16304"/>
          <a:stretch/>
        </p:blipFill>
        <p:spPr>
          <a:xfrm>
            <a:off x="181334" y="3804653"/>
            <a:ext cx="2423115" cy="261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0199">
            <a:off x="6975038" y="1838713"/>
            <a:ext cx="1466321" cy="2017444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39552" y="0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Популяризация опыта семьи </a:t>
            </a:r>
            <a:r>
              <a:rPr lang="ru-RU" b="1" dirty="0" err="1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Трушниковых</a:t>
            </a:r>
            <a:r>
              <a:rPr lang="ru-RU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дипломантов </a:t>
            </a:r>
            <a:endParaRPr lang="ru-RU" b="1" dirty="0" smtClean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III</a:t>
            </a:r>
            <a:r>
              <a:rPr lang="ru-RU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ежегодного конкурса «Петербургская семья», по развитию и </a:t>
            </a:r>
          </a:p>
          <a:p>
            <a:pPr algn="ctr"/>
            <a:r>
              <a:rPr lang="ru-RU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укреплению в семье традиций физической культуры и спорта </a:t>
            </a:r>
            <a:endParaRPr lang="ru-RU" b="1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2" y="1214456"/>
            <a:ext cx="880238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Главный итог «Недели нескучного здоровья» - 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отличное настроение, хорошее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самочувствие, заряд бодрости и желание вести здоровый образ жизни!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детей</a:t>
            </a:r>
          </a:p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Сформированные навыки здорового образа жизни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повысилась гигиеническая культура, улучшение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соматических показателей здоровья, показателей физической подготовленности, с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формирована  потребность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здоровом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образе жизни и возможности его обеспечения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 Повышение уровня двигательной активности, качественных показателей физического развития (скорость, сила, ловкость, выносливость), повышение уровня развития нравственных, эмоционально-волевых качеств.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Для родителей</a:t>
            </a:r>
          </a:p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Сформированная активная родительская позиция, повышение компетентности родителей в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вопросах физического и психического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развития и здоровья, активное участие родителей в жизнедеятельности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ГБДОУ.                         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 Для  педагогов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Сформированная целостная система по физическому воспитанию и оздоровлению детей, освоение инновационных способов профессионально-педагогической деятельности, самореализация, моральное удовлетворение, созданная в ДОУ современная развивающая среда, направленная на стимулирование и активизацию физического и психического развития ребенка.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2482" y="284571"/>
            <a:ext cx="5814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Образовательная и общественная значимость </a:t>
            </a:r>
            <a:endParaRPr lang="ru-RU" sz="20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66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85443" y="361249"/>
            <a:ext cx="75585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ИТОГ - «Здоровые дети – счастливые родители»</a:t>
            </a:r>
          </a:p>
          <a:p>
            <a:pPr algn="ctr"/>
            <a:endParaRPr lang="ru-RU" b="1" dirty="0">
              <a:ln w="0"/>
              <a:solidFill>
                <a:srgbClr val="002060"/>
              </a:solidFill>
            </a:endParaRPr>
          </a:p>
          <a:p>
            <a:pPr algn="ctr"/>
            <a:endParaRPr lang="ru-RU" b="1" dirty="0">
              <a:ln w="0"/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" y="1208373"/>
            <a:ext cx="4116749" cy="2975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75" y="1700808"/>
            <a:ext cx="4559109" cy="327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Горизонтальный свиток 3"/>
          <p:cNvSpPr/>
          <p:nvPr/>
        </p:nvSpPr>
        <p:spPr>
          <a:xfrm>
            <a:off x="664551" y="4124993"/>
            <a:ext cx="3600400" cy="2239663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ln w="0"/>
                <a:solidFill>
                  <a:srgbClr val="002060"/>
                </a:solidFill>
              </a:rPr>
              <a:t>Пусть все это только игра,</a:t>
            </a:r>
          </a:p>
          <a:p>
            <a:pPr algn="just"/>
            <a:r>
              <a:rPr lang="ru-RU" dirty="0">
                <a:ln w="0"/>
                <a:solidFill>
                  <a:srgbClr val="002060"/>
                </a:solidFill>
              </a:rPr>
              <a:t>Но ею сказать мы хотели:</a:t>
            </a:r>
          </a:p>
          <a:p>
            <a:pPr algn="just"/>
            <a:r>
              <a:rPr lang="ru-RU" dirty="0">
                <a:ln w="0"/>
                <a:solidFill>
                  <a:srgbClr val="002060"/>
                </a:solidFill>
              </a:rPr>
              <a:t>Великое чудо - семья!</a:t>
            </a:r>
          </a:p>
          <a:p>
            <a:pPr algn="just"/>
            <a:r>
              <a:rPr lang="ru-RU" dirty="0">
                <a:ln w="0"/>
                <a:solidFill>
                  <a:srgbClr val="002060"/>
                </a:solidFill>
              </a:rPr>
              <a:t>Храните ее, берегите ее!</a:t>
            </a:r>
          </a:p>
          <a:p>
            <a:pPr algn="just"/>
            <a:r>
              <a:rPr lang="ru-RU" dirty="0">
                <a:ln w="0"/>
                <a:solidFill>
                  <a:srgbClr val="002060"/>
                </a:solidFill>
              </a:rPr>
              <a:t>Нет в жизни важнее цели!!!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18" y="4607800"/>
            <a:ext cx="1951350" cy="170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7815">
            <a:off x="4727982" y="5293199"/>
            <a:ext cx="1878013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46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55379" y="1103587"/>
            <a:ext cx="4281117" cy="52345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2465" y="1103587"/>
            <a:ext cx="4089495" cy="52345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4" y="0"/>
            <a:ext cx="1333922" cy="9915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86197" y="201637"/>
            <a:ext cx="4574035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противоречия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86" y="1268760"/>
            <a:ext cx="420549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Между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желанием взрослых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воспитать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здорового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ребенка;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Педагоги включают в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образовательную деятельность здоровьеформирующие и здоровьесберегающие технологии;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Наличие  у детей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желания проявлять двигательную активность;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Понимание взрослыми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значимости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физической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активности;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Между низким уровнем здоровья детей, поступающих в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ДОУ.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1287" y="2644780"/>
            <a:ext cx="56138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6000" b="1" cap="all" dirty="0" smtClean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</a:rPr>
              <a:t>И</a:t>
            </a:r>
            <a:endParaRPr lang="ru-RU" sz="60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13685" y="1268760"/>
            <a:ext cx="4355167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Отсутствие сформированной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культуры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здоровья, собственного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примера;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самостоятельной деятельности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дети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 испытывают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потребности</a:t>
            </a:r>
          </a:p>
          <a:p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их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использовать;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Ограничение взрослыми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двигательной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активности детей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из-за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недостатка времени или 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отсутствия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определенных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условий;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Предпочтение 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интеллектуального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развития детей;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требованиями ФГОС ДО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к выпускникам.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671" y="735337"/>
            <a:ext cx="901982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ru-RU" sz="16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Значимость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представленной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разработки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решения актуальных задач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психического и физического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развития детей в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соответствии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целями и задачами ФГОС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Возможность внедрения разработки в систему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дошкольного образования 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Санкт-Петербурга.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Использование творческой разработки приводит к достижению результатов,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актуальных для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всех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дошкольных образовательных организаций,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 как 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ешает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важнейшую социокультурную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задачу – приобщение к ведению здорового образа жизни детей и взрослых.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Включенность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всех участников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образовательного процесса: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педагогов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ГБДОУ,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воспитанников,  их семей, социальных партнеров (ГБДОУ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детский сад №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 Кронштадтского района СПб, детское поликлиническое отделение №55 ГБЗУ «Городская поликлиника №74», спортивно-оздоровительный центр «Натали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»).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Использование дифференцированного подхода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разным категориям воспитанников (в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т.ч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к детям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ограниченными возможностями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здоровья в условиях инклюзивного образования) с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учетом их возможностей, общих и особых образовательных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потребностей. Разработка  вариативных заданий разного уровня сложности. 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информационно-коммуникационной среды. Опубликование на сайте ГБДОУ рекомендаций, консультаций по физическому и психическому развитию, приобщению к ЗОЖ.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Открытие раздела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лекотеки «Физическое развитие».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Предоставление возможности семьям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воспитанников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брать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дом  игры и пособия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16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6136" y="172565"/>
            <a:ext cx="3347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«Я не боюсь еще и еще раз повторять</a:t>
            </a:r>
            <a:r>
              <a:rPr lang="ru-RU" sz="1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200" b="1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ru-RU" sz="1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забота о здоровье ребенка -  </a:t>
            </a:r>
            <a:endParaRPr lang="en-US" sz="1200" b="1" i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ru-RU" sz="1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важнейший труд воспитателя…». </a:t>
            </a:r>
          </a:p>
          <a:p>
            <a:pPr lvl="0"/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</a:t>
            </a:r>
            <a:r>
              <a:rPr lang="ru-RU" sz="1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В.А. Сухомлинский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85443" y="499748"/>
            <a:ext cx="4570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Актуальность и новизна</a:t>
            </a:r>
          </a:p>
        </p:txBody>
      </p:sp>
    </p:spTree>
    <p:extLst>
      <p:ext uri="{BB962C8B-B14F-4D97-AF65-F5344CB8AC3E}">
        <p14:creationId xmlns:p14="http://schemas.microsoft.com/office/powerpoint/2010/main" val="87559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1333923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7" y="1305344"/>
            <a:ext cx="792088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Цели: 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Формирование положительной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мотивации к здоровому образу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жизни, сохранение и укрепление физического и психологического здоровья всех участников образовательных отношений.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Формирование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единого здоровьеориентированного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пространства.</a:t>
            </a:r>
          </a:p>
          <a:p>
            <a:pPr lvl="0" algn="just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Реализуемые задачи: 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Повышение педагогической компетентности педагогов и семей воспитанников. 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Содействие развитию физических и личностных качеств дошкольников.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Сплочение  участников образовательных отношений.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Становление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ценностей здорового образа жизни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Получение практических  навыков  по формированию  культуры здорового образа жизни.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Развитие общения и взаимодействия ребенка со взрослыми и сверстниками.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3" y="516036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«Неделя нескучного здоровья»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50" y="5068804"/>
            <a:ext cx="1689448" cy="1398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0"/>
          <a:stretch/>
        </p:blipFill>
        <p:spPr bwMode="auto">
          <a:xfrm>
            <a:off x="7639829" y="0"/>
            <a:ext cx="1426030" cy="1654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5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/>
        </p:nvSpPr>
        <p:spPr>
          <a:xfrm>
            <a:off x="6187205" y="2132597"/>
            <a:ext cx="2435233" cy="24465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47266" y="2141400"/>
            <a:ext cx="2435233" cy="244651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6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" y="18630"/>
            <a:ext cx="1333922" cy="991549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1759290" y="1329055"/>
            <a:ext cx="1343662" cy="12608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Выгнутая вверх стрелка 18"/>
          <p:cNvSpPr/>
          <p:nvPr/>
        </p:nvSpPr>
        <p:spPr>
          <a:xfrm>
            <a:off x="4010671" y="1884992"/>
            <a:ext cx="1674482" cy="563940"/>
          </a:xfrm>
          <a:prstGeom prst="curvedDown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Выгнутая вверх стрелка 23"/>
          <p:cNvSpPr/>
          <p:nvPr/>
        </p:nvSpPr>
        <p:spPr>
          <a:xfrm rot="10800000">
            <a:off x="3989214" y="4154636"/>
            <a:ext cx="1674482" cy="56394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779695" y="5240862"/>
            <a:ext cx="2160240" cy="920086"/>
          </a:xfrm>
          <a:prstGeom prst="ellipse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5920233" y="5240862"/>
            <a:ext cx="1484588" cy="6021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2447765" y="5240862"/>
            <a:ext cx="1322710" cy="5568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Блок-схема: подготовка 42"/>
          <p:cNvSpPr/>
          <p:nvPr/>
        </p:nvSpPr>
        <p:spPr>
          <a:xfrm>
            <a:off x="3108443" y="2448932"/>
            <a:ext cx="3329822" cy="1742064"/>
          </a:xfrm>
          <a:prstGeom prst="flowChartPreparation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4" name="Выгнутая вниз стрелка 43"/>
          <p:cNvSpPr/>
          <p:nvPr/>
        </p:nvSpPr>
        <p:spPr>
          <a:xfrm>
            <a:off x="2939705" y="4241908"/>
            <a:ext cx="3792240" cy="92217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339247" y="1700326"/>
            <a:ext cx="1017327" cy="36933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гибкость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 rot="-180000">
            <a:off x="4058688" y="3978217"/>
            <a:ext cx="1890720" cy="942249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регламентация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305847" y="2547617"/>
            <a:ext cx="17225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ребенка</a:t>
            </a:r>
          </a:p>
          <a:p>
            <a:pPr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</a:p>
          <a:p>
            <a:pPr algn="ctr"/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Потребность,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ценностные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ориентиры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7089103" y="2864063"/>
            <a:ext cx="0" cy="196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7106583" y="3267602"/>
            <a:ext cx="0" cy="196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rot="20233032">
            <a:off x="5759206" y="5460644"/>
            <a:ext cx="2053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Опосредованные,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освенное руководство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" name="TextBox 2047"/>
          <p:cNvSpPr txBox="1"/>
          <p:nvPr/>
        </p:nvSpPr>
        <p:spPr>
          <a:xfrm>
            <a:off x="3799396" y="5531628"/>
            <a:ext cx="2120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руководства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" name="TextBox 2049"/>
          <p:cNvSpPr txBox="1"/>
          <p:nvPr/>
        </p:nvSpPr>
        <p:spPr>
          <a:xfrm rot="1404145">
            <a:off x="2585489" y="5595292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Прямые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TextBox 2050"/>
          <p:cNvSpPr txBox="1"/>
          <p:nvPr/>
        </p:nvSpPr>
        <p:spPr>
          <a:xfrm>
            <a:off x="1390228" y="2713974"/>
            <a:ext cx="188211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Авторитет взрослого</a:t>
            </a:r>
          </a:p>
          <a:p>
            <a:pPr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пример</a:t>
            </a:r>
          </a:p>
          <a:p>
            <a:pPr algn="ctr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Подражание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8" name="Прямая со стрелкой 67"/>
          <p:cNvCxnSpPr/>
          <p:nvPr/>
        </p:nvCxnSpPr>
        <p:spPr>
          <a:xfrm>
            <a:off x="2226725" y="2997750"/>
            <a:ext cx="0" cy="196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2210780" y="3448149"/>
            <a:ext cx="0" cy="196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TextBox 2051"/>
          <p:cNvSpPr txBox="1"/>
          <p:nvPr/>
        </p:nvSpPr>
        <p:spPr>
          <a:xfrm>
            <a:off x="1707141" y="1631075"/>
            <a:ext cx="1540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- субъект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(педагог,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емья,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оц. партнёр)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TextBox 2055"/>
          <p:cNvSpPr txBox="1"/>
          <p:nvPr/>
        </p:nvSpPr>
        <p:spPr>
          <a:xfrm>
            <a:off x="3754884" y="2403086"/>
            <a:ext cx="1944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физической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7" name="TextBox 2056"/>
          <p:cNvSpPr txBox="1"/>
          <p:nvPr/>
        </p:nvSpPr>
        <p:spPr>
          <a:xfrm>
            <a:off x="3508560" y="2837992"/>
            <a:ext cx="2563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формы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воздействия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TextBox 2057"/>
          <p:cNvSpPr txBox="1"/>
          <p:nvPr/>
        </p:nvSpPr>
        <p:spPr>
          <a:xfrm>
            <a:off x="3461464" y="3267602"/>
            <a:ext cx="260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организации детской 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по ФГОС ДО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Box 2058"/>
          <p:cNvSpPr txBox="1"/>
          <p:nvPr/>
        </p:nvSpPr>
        <p:spPr>
          <a:xfrm>
            <a:off x="4097660" y="3718688"/>
            <a:ext cx="1386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бучения ЗОЖ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63" name="Прямая соединительная линия 2062"/>
          <p:cNvCxnSpPr/>
          <p:nvPr/>
        </p:nvCxnSpPr>
        <p:spPr>
          <a:xfrm flipV="1">
            <a:off x="3565324" y="2881322"/>
            <a:ext cx="2323308" cy="3281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3298527" y="3330069"/>
            <a:ext cx="288032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V="1">
            <a:off x="3631227" y="3771301"/>
            <a:ext cx="2262789" cy="1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1115616" y="304449"/>
            <a:ext cx="79320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Использование в образовательной деятельности модели системы взаимодействия по формированию положительной мотивации к здоровому образу жизни</a:t>
            </a:r>
          </a:p>
        </p:txBody>
      </p:sp>
      <p:sp>
        <p:nvSpPr>
          <p:cNvPr id="11" name="Прямоугольник с двумя вырезанными соседними углами 10"/>
          <p:cNvSpPr/>
          <p:nvPr/>
        </p:nvSpPr>
        <p:spPr>
          <a:xfrm>
            <a:off x="2637471" y="6242610"/>
            <a:ext cx="3745996" cy="236985"/>
          </a:xfrm>
          <a:prstGeom prst="snip2Same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– культура здоровья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241780" y="1724787"/>
            <a:ext cx="1343662" cy="12608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17930" y="3194587"/>
            <a:ext cx="1343662" cy="12608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1414661" y="3986258"/>
            <a:ext cx="1343662" cy="126081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Овал 64"/>
          <p:cNvSpPr/>
          <p:nvPr/>
        </p:nvSpPr>
        <p:spPr>
          <a:xfrm>
            <a:off x="7760269" y="2555797"/>
            <a:ext cx="1343662" cy="126081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7278776" y="4012263"/>
            <a:ext cx="1343662" cy="126081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6963211" y="1257451"/>
            <a:ext cx="1343662" cy="126081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53" name="TextBox 2052"/>
          <p:cNvSpPr txBox="1"/>
          <p:nvPr/>
        </p:nvSpPr>
        <p:spPr>
          <a:xfrm>
            <a:off x="415670" y="1984543"/>
            <a:ext cx="9989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озиция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TextBox 2053"/>
          <p:cNvSpPr txBox="1"/>
          <p:nvPr/>
        </p:nvSpPr>
        <p:spPr>
          <a:xfrm>
            <a:off x="97822" y="3384583"/>
            <a:ext cx="129240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Включенность</a:t>
            </a:r>
          </a:p>
          <a:p>
            <a:pPr algn="ctr"/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емьи в</a:t>
            </a:r>
          </a:p>
          <a:p>
            <a:pPr algn="ctr"/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бразователь-</a:t>
            </a:r>
          </a:p>
          <a:p>
            <a:pPr algn="ctr"/>
            <a:r>
              <a:rPr lang="ru-RU" sz="13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3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 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2054"/>
          <p:cNvSpPr txBox="1"/>
          <p:nvPr/>
        </p:nvSpPr>
        <p:spPr>
          <a:xfrm>
            <a:off x="1358953" y="4190996"/>
            <a:ext cx="14550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ультуры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933917" y="1538743"/>
            <a:ext cx="145822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Ребёнок-субъект.</a:t>
            </a:r>
          </a:p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</a:t>
            </a:r>
          </a:p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16227" y="2864063"/>
            <a:ext cx="12317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равил ЗОЖ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социуме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04821" y="4259478"/>
            <a:ext cx="120097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</a:t>
            </a:r>
          </a:p>
          <a:p>
            <a:pPr algn="ctr"/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етской</a:t>
            </a:r>
          </a:p>
          <a:p>
            <a:pPr algn="ctr"/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еятельности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3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Кольцо 34"/>
          <p:cNvSpPr/>
          <p:nvPr/>
        </p:nvSpPr>
        <p:spPr>
          <a:xfrm>
            <a:off x="1651166" y="395998"/>
            <a:ext cx="6474838" cy="6320748"/>
          </a:xfrm>
          <a:prstGeom prst="don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81" y="685993"/>
            <a:ext cx="1944218" cy="189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Овал 69"/>
          <p:cNvSpPr/>
          <p:nvPr/>
        </p:nvSpPr>
        <p:spPr>
          <a:xfrm>
            <a:off x="5716642" y="1115376"/>
            <a:ext cx="1101297" cy="103021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70" y="729230"/>
            <a:ext cx="1969204" cy="191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Овал 65"/>
          <p:cNvSpPr/>
          <p:nvPr/>
        </p:nvSpPr>
        <p:spPr>
          <a:xfrm>
            <a:off x="2875625" y="1187783"/>
            <a:ext cx="1101297" cy="100122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9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" y="123829"/>
            <a:ext cx="1333923" cy="991549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04487347"/>
              </p:ext>
            </p:extLst>
          </p:nvPr>
        </p:nvGraphicFramePr>
        <p:xfrm>
          <a:off x="31851" y="58583"/>
          <a:ext cx="9073721" cy="6337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875" y="2604321"/>
            <a:ext cx="1954608" cy="190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12" y="2578511"/>
            <a:ext cx="1981102" cy="192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427" y="4755283"/>
            <a:ext cx="1925742" cy="187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13237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3265" y="1163197"/>
            <a:ext cx="1428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</a:rPr>
              <a:t>Педагоги,</a:t>
            </a:r>
          </a:p>
          <a:p>
            <a:pPr algn="ctr"/>
            <a:r>
              <a:rPr lang="ru-RU" sz="1100" b="1" dirty="0">
                <a:solidFill>
                  <a:prstClr val="black"/>
                </a:solidFill>
              </a:rPr>
              <a:t>м</a:t>
            </a:r>
            <a:r>
              <a:rPr lang="ru-RU" sz="1100" b="1" dirty="0" smtClean="0">
                <a:solidFill>
                  <a:prstClr val="black"/>
                </a:solidFill>
              </a:rPr>
              <a:t>ладший</a:t>
            </a:r>
          </a:p>
          <a:p>
            <a:pPr algn="ctr"/>
            <a:r>
              <a:rPr lang="ru-RU" sz="1100" b="1" dirty="0" smtClean="0">
                <a:solidFill>
                  <a:prstClr val="black"/>
                </a:solidFill>
              </a:rPr>
              <a:t>обслуживающий  персонал</a:t>
            </a: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1036" name="TextBox 1035"/>
          <p:cNvSpPr txBox="1"/>
          <p:nvPr/>
        </p:nvSpPr>
        <p:spPr>
          <a:xfrm rot="18310243">
            <a:off x="4863754" y="4153578"/>
            <a:ext cx="2091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В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заимодействие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40123" y="1316668"/>
            <a:ext cx="1130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prstClr val="black"/>
                </a:solidFill>
              </a:rPr>
              <a:t>Воспитанники</a:t>
            </a:r>
          </a:p>
          <a:p>
            <a:pPr algn="ctr"/>
            <a:r>
              <a:rPr lang="ru-RU" sz="1100" b="1" dirty="0">
                <a:solidFill>
                  <a:prstClr val="black"/>
                </a:solidFill>
              </a:rPr>
              <a:t> </a:t>
            </a:r>
            <a:r>
              <a:rPr lang="ru-RU" sz="1100" b="1" dirty="0" smtClean="0">
                <a:solidFill>
                  <a:prstClr val="black"/>
                </a:solidFill>
              </a:rPr>
              <a:t>групп , в. т. ч </a:t>
            </a:r>
            <a:endParaRPr lang="ru-RU" sz="1100" b="1" dirty="0">
              <a:solidFill>
                <a:prstClr val="black"/>
              </a:solidFill>
            </a:endParaRPr>
          </a:p>
          <a:p>
            <a:pPr algn="ctr"/>
            <a:r>
              <a:rPr lang="ru-RU" sz="1100" b="1" dirty="0">
                <a:solidFill>
                  <a:prstClr val="black"/>
                </a:solidFill>
              </a:rPr>
              <a:t> дети с ОВЗ</a:t>
            </a:r>
          </a:p>
          <a:p>
            <a:endParaRPr lang="ru-RU" sz="1200" dirty="0">
              <a:solidFill>
                <a:prstClr val="black"/>
              </a:solidFill>
            </a:endParaRPr>
          </a:p>
        </p:txBody>
      </p:sp>
      <p:cxnSp>
        <p:nvCxnSpPr>
          <p:cNvPr id="1039" name="Прямая со стрелкой 1038"/>
          <p:cNvCxnSpPr/>
          <p:nvPr/>
        </p:nvCxnSpPr>
        <p:spPr>
          <a:xfrm>
            <a:off x="5562741" y="2352709"/>
            <a:ext cx="746749" cy="10808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44" name="TextBox 1043"/>
          <p:cNvSpPr txBox="1"/>
          <p:nvPr/>
        </p:nvSpPr>
        <p:spPr>
          <a:xfrm>
            <a:off x="4253281" y="2048332"/>
            <a:ext cx="142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динство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4462769" y="5147417"/>
            <a:ext cx="85163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3413819" y="2365299"/>
            <a:ext cx="790071" cy="10682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47" name="TextBox 1046"/>
          <p:cNvSpPr txBox="1"/>
          <p:nvPr/>
        </p:nvSpPr>
        <p:spPr>
          <a:xfrm rot="3193234">
            <a:off x="2779594" y="4153578"/>
            <a:ext cx="207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Сотрудничество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2929568" y="5131246"/>
            <a:ext cx="1136797" cy="112405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054" name="Овал 1053"/>
          <p:cNvSpPr/>
          <p:nvPr/>
        </p:nvSpPr>
        <p:spPr>
          <a:xfrm>
            <a:off x="2854952" y="1115378"/>
            <a:ext cx="1164490" cy="11176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055" name="TextBox 1054"/>
          <p:cNvSpPr txBox="1"/>
          <p:nvPr/>
        </p:nvSpPr>
        <p:spPr>
          <a:xfrm>
            <a:off x="2762141" y="1337918"/>
            <a:ext cx="13282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</a:rPr>
              <a:t>*</a:t>
            </a:r>
            <a:r>
              <a:rPr lang="ru-RU" sz="1100" b="1" dirty="0" smtClean="0">
                <a:solidFill>
                  <a:prstClr val="black"/>
                </a:solidFill>
              </a:rPr>
              <a:t>Воспитанники групп различной направленности</a:t>
            </a: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73" name="Овал 72"/>
          <p:cNvSpPr/>
          <p:nvPr/>
        </p:nvSpPr>
        <p:spPr>
          <a:xfrm>
            <a:off x="6715594" y="2984941"/>
            <a:ext cx="1197170" cy="11428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5786226" y="4914859"/>
            <a:ext cx="1101297" cy="102805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5" name="Овал 74"/>
          <p:cNvSpPr/>
          <p:nvPr/>
        </p:nvSpPr>
        <p:spPr>
          <a:xfrm>
            <a:off x="1702627" y="2933753"/>
            <a:ext cx="1226941" cy="11379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635251" y="3296128"/>
            <a:ext cx="142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Врач- педиатр, медицинская сестра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639798" y="5190139"/>
            <a:ext cx="142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Социальные </a:t>
            </a:r>
          </a:p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партнеры</a:t>
            </a:r>
            <a:endParaRPr lang="ru-RU" sz="1200" b="1" dirty="0">
              <a:solidFill>
                <a:prstClr val="black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588465" y="3315446"/>
            <a:ext cx="145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Специалисты ГБДОУ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763983" y="5194271"/>
            <a:ext cx="1510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1200" b="1" dirty="0" smtClean="0">
                <a:solidFill>
                  <a:prstClr val="black"/>
                </a:solidFill>
              </a:rPr>
              <a:t>Семьи воспитанников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6136" y="5507182"/>
            <a:ext cx="1833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*</a:t>
            </a:r>
            <a:r>
              <a:rPr lang="ru-RU" sz="1200" dirty="0" smtClean="0">
                <a:solidFill>
                  <a:prstClr val="black"/>
                </a:solidFill>
              </a:rPr>
              <a:t>Включенность детей от 1.5 до 7 лет ,в  т. ч. с ОВЗ  в рамках инклюзивного образования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0432" y="16253"/>
            <a:ext cx="8553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Схема взаимодействия участников образовательного процесса по реализации «Недели нескучного здоровья»</a:t>
            </a:r>
            <a:endParaRPr lang="ru-RU" sz="2000" dirty="0">
              <a:ln w="1905">
                <a:solidFill>
                  <a:srgbClr val="C0504D">
                    <a:lumMod val="50000"/>
                  </a:srgbClr>
                </a:solidFill>
              </a:ln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56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06"/>
            <a:ext cx="1333922" cy="9915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. 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230833914"/>
              </p:ext>
            </p:extLst>
          </p:nvPr>
        </p:nvGraphicFramePr>
        <p:xfrm>
          <a:off x="834817" y="884226"/>
          <a:ext cx="3717540" cy="2301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683034073"/>
              </p:ext>
            </p:extLst>
          </p:nvPr>
        </p:nvGraphicFramePr>
        <p:xfrm>
          <a:off x="0" y="3170324"/>
          <a:ext cx="4464496" cy="3146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849016" y="1221778"/>
            <a:ext cx="1393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7" y="250935"/>
            <a:ext cx="4468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n w="1905">
                  <a:solidFill>
                    <a:srgbClr val="C0504D">
                      <a:lumMod val="50000"/>
                    </a:srgbClr>
                  </a:solidFill>
                </a:ln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Статистика утверждает…</a:t>
            </a:r>
          </a:p>
        </p:txBody>
      </p:sp>
    </p:spTree>
    <p:extLst>
      <p:ext uri="{BB962C8B-B14F-4D97-AF65-F5344CB8AC3E}">
        <p14:creationId xmlns:p14="http://schemas.microsoft.com/office/powerpoint/2010/main" val="6246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Модульная">
    <a:majorFont>
      <a:latin typeface="Corbel"/>
      <a:ea typeface=""/>
      <a:cs typeface=""/>
      <a:font script="Jpan" typeface="HGｺﾞｼｯｸM"/>
      <a:font script="Hang" typeface="HY엽서L"/>
      <a:font script="Hans" typeface="楷体_GB2312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楷体_GB2312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 Effects">
    <a:fillStyleLst>
      <a:solidFill>
        <a:schemeClr val="phClr">
          <a:tint val="100000"/>
          <a:shade val="100000"/>
          <a:satMod val="100000"/>
        </a:schemeClr>
      </a:solidFill>
      <a:gradFill rotWithShape="1">
        <a:gsLst>
          <a:gs pos="0">
            <a:schemeClr val="phClr">
              <a:tint val="65000"/>
              <a:shade val="100000"/>
              <a:satMod val="133000"/>
            </a:schemeClr>
          </a:gs>
          <a:gs pos="15000">
            <a:schemeClr val="phClr">
              <a:tint val="50000"/>
              <a:shade val="100000"/>
              <a:satMod val="140000"/>
            </a:schemeClr>
          </a:gs>
          <a:gs pos="100000">
            <a:schemeClr val="phClr">
              <a:tint val="10000"/>
              <a:shade val="100000"/>
              <a:satMod val="135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75000"/>
              <a:satMod val="160000"/>
            </a:schemeClr>
          </a:gs>
          <a:gs pos="62000">
            <a:schemeClr val="phClr">
              <a:tint val="100000"/>
              <a:shade val="100000"/>
              <a:satMod val="125000"/>
            </a:schemeClr>
          </a:gs>
          <a:gs pos="100000">
            <a:schemeClr val="phClr">
              <a:tint val="80000"/>
              <a:shade val="100000"/>
              <a:satMod val="140000"/>
            </a:schemeClr>
          </a:gs>
        </a:gsLst>
        <a:lin ang="16200000" scaled="1"/>
      </a:gradFill>
    </a:fillStyleLst>
    <a:lnStyleLst>
      <a:ln w="12700">
        <a:solidFill>
          <a:schemeClr val="phClr"/>
        </a:solidFill>
        <a:prstDash val="solid"/>
      </a:ln>
      <a:ln w="25400">
        <a:solidFill>
          <a:schemeClr val="phClr"/>
        </a:solidFill>
        <a:prstDash val="solid"/>
      </a:ln>
      <a:ln w="38100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>
            <a:srgbClr val="000000">
              <a:alpha val="43137"/>
            </a:srgbClr>
          </a:outerShdw>
        </a:effectLst>
      </a:effectStyle>
      <a:effectStyle>
        <a:effectLst>
          <a:outerShdw blurRad="50800" dist="38100" dir="5400000">
            <a:srgbClr val="000000">
              <a:alpha val="61176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contourW="12700" prstMaterial="powder">
          <a:bevelT h="50800"/>
          <a:contourClr>
            <a:schemeClr val="phClr">
              <a:tint val="100000"/>
              <a:shade val="100000"/>
              <a:satMod val="100000"/>
            </a:schemeClr>
          </a:contourClr>
        </a:sp3d>
      </a:effectStyle>
      <a:effectStyle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phClr">
              <a:tint val="100000"/>
              <a:shade val="100000"/>
              <a:satMod val="100000"/>
            </a:schemeClr>
          </a:contourClr>
        </a:sp3d>
      </a:effectStyle>
    </a:effectStyleLst>
    <a:bgFillStyleLst>
      <a:solidFill>
        <a:schemeClr val="phClr">
          <a:tint val="100000"/>
          <a:shade val="100000"/>
          <a:satMod val="100000"/>
        </a:schemeClr>
      </a:solidFill>
      <a:gradFill rotWithShape="1">
        <a:gsLst>
          <a:gs pos="0">
            <a:schemeClr val="phClr">
              <a:tint val="100000"/>
              <a:shade val="50000"/>
              <a:satMod val="145000"/>
            </a:schemeClr>
          </a:gs>
          <a:gs pos="40000">
            <a:schemeClr val="phClr">
              <a:tint val="100000"/>
              <a:shade val="70000"/>
              <a:satMod val="145000"/>
            </a:schemeClr>
          </a:gs>
          <a:gs pos="100000">
            <a:schemeClr val="phClr">
              <a:tint val="85000"/>
              <a:shade val="100000"/>
              <a:satMod val="155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50000"/>
              <a:satMod val="145000"/>
            </a:schemeClr>
          </a:gs>
          <a:gs pos="30000">
            <a:schemeClr val="phClr">
              <a:tint val="100000"/>
              <a:shade val="65000"/>
              <a:satMod val="155000"/>
            </a:schemeClr>
          </a:gs>
          <a:gs pos="100000">
            <a:schemeClr val="phClr">
              <a:tint val="60000"/>
              <a:shade val="100000"/>
              <a:satMod val="170000"/>
            </a:schemeClr>
          </a:gs>
        </a:gsLst>
        <a:lin ang="16200000" scaled="1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Модульная">
    <a:majorFont>
      <a:latin typeface="Corbel"/>
      <a:ea typeface=""/>
      <a:cs typeface=""/>
      <a:font script="Jpan" typeface="HGｺﾞｼｯｸM"/>
      <a:font script="Hang" typeface="HY엽서L"/>
      <a:font script="Hans" typeface="楷体_GB2312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楷体_GB2312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 Effects">
    <a:fillStyleLst>
      <a:solidFill>
        <a:schemeClr val="phClr">
          <a:tint val="100000"/>
          <a:shade val="100000"/>
          <a:satMod val="100000"/>
        </a:schemeClr>
      </a:solidFill>
      <a:gradFill rotWithShape="1">
        <a:gsLst>
          <a:gs pos="0">
            <a:schemeClr val="phClr">
              <a:tint val="65000"/>
              <a:shade val="100000"/>
              <a:satMod val="133000"/>
            </a:schemeClr>
          </a:gs>
          <a:gs pos="15000">
            <a:schemeClr val="phClr">
              <a:tint val="50000"/>
              <a:shade val="100000"/>
              <a:satMod val="140000"/>
            </a:schemeClr>
          </a:gs>
          <a:gs pos="100000">
            <a:schemeClr val="phClr">
              <a:tint val="10000"/>
              <a:shade val="100000"/>
              <a:satMod val="135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75000"/>
              <a:satMod val="160000"/>
            </a:schemeClr>
          </a:gs>
          <a:gs pos="62000">
            <a:schemeClr val="phClr">
              <a:tint val="100000"/>
              <a:shade val="100000"/>
              <a:satMod val="125000"/>
            </a:schemeClr>
          </a:gs>
          <a:gs pos="100000">
            <a:schemeClr val="phClr">
              <a:tint val="80000"/>
              <a:shade val="100000"/>
              <a:satMod val="140000"/>
            </a:schemeClr>
          </a:gs>
        </a:gsLst>
        <a:lin ang="16200000" scaled="1"/>
      </a:gradFill>
    </a:fillStyleLst>
    <a:lnStyleLst>
      <a:ln w="12700">
        <a:solidFill>
          <a:schemeClr val="phClr"/>
        </a:solidFill>
        <a:prstDash val="solid"/>
      </a:ln>
      <a:ln w="25400">
        <a:solidFill>
          <a:schemeClr val="phClr"/>
        </a:solidFill>
        <a:prstDash val="solid"/>
      </a:ln>
      <a:ln w="38100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>
            <a:srgbClr val="000000">
              <a:alpha val="43137"/>
            </a:srgbClr>
          </a:outerShdw>
        </a:effectLst>
      </a:effectStyle>
      <a:effectStyle>
        <a:effectLst>
          <a:outerShdw blurRad="50800" dist="38100" dir="5400000">
            <a:srgbClr val="000000">
              <a:alpha val="61176"/>
            </a:srgb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6500000"/>
          </a:lightRig>
        </a:scene3d>
        <a:sp3d contourW="12700" prstMaterial="powder">
          <a:bevelT h="50800"/>
          <a:contourClr>
            <a:schemeClr val="phClr">
              <a:tint val="100000"/>
              <a:shade val="100000"/>
              <a:satMod val="100000"/>
            </a:schemeClr>
          </a:contourClr>
        </a:sp3d>
      </a:effectStyle>
      <a:effectStyle>
        <a:effectLst>
          <a:reflection blurRad="12700" stA="25000" endPos="28000" dist="38100" dir="5400000" sy="-100000" rotWithShape="0"/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>
          <a:bevelT w="139700" h="38100"/>
          <a:contourClr>
            <a:schemeClr val="phClr">
              <a:tint val="100000"/>
              <a:shade val="100000"/>
              <a:satMod val="100000"/>
            </a:schemeClr>
          </a:contourClr>
        </a:sp3d>
      </a:effectStyle>
    </a:effectStyleLst>
    <a:bgFillStyleLst>
      <a:solidFill>
        <a:schemeClr val="phClr">
          <a:tint val="100000"/>
          <a:shade val="100000"/>
          <a:satMod val="100000"/>
        </a:schemeClr>
      </a:solidFill>
      <a:gradFill rotWithShape="1">
        <a:gsLst>
          <a:gs pos="0">
            <a:schemeClr val="phClr">
              <a:tint val="100000"/>
              <a:shade val="50000"/>
              <a:satMod val="145000"/>
            </a:schemeClr>
          </a:gs>
          <a:gs pos="40000">
            <a:schemeClr val="phClr">
              <a:tint val="100000"/>
              <a:shade val="70000"/>
              <a:satMod val="145000"/>
            </a:schemeClr>
          </a:gs>
          <a:gs pos="100000">
            <a:schemeClr val="phClr">
              <a:tint val="85000"/>
              <a:shade val="100000"/>
              <a:satMod val="155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50000"/>
              <a:satMod val="145000"/>
            </a:schemeClr>
          </a:gs>
          <a:gs pos="30000">
            <a:schemeClr val="phClr">
              <a:tint val="100000"/>
              <a:shade val="65000"/>
              <a:satMod val="155000"/>
            </a:schemeClr>
          </a:gs>
          <a:gs pos="100000">
            <a:schemeClr val="phClr">
              <a:tint val="60000"/>
              <a:shade val="100000"/>
              <a:satMod val="170000"/>
            </a:schemeClr>
          </a:gs>
        </a:gsLst>
        <a:lin ang="16200000" scaled="1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2788</TotalTime>
  <Words>2127</Words>
  <Application>Microsoft Office PowerPoint</Application>
  <PresentationFormat>Экран (4:3)</PresentationFormat>
  <Paragraphs>364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37</vt:i4>
      </vt:variant>
    </vt:vector>
  </HeadingPairs>
  <TitlesOfParts>
    <vt:vector size="47" baseType="lpstr">
      <vt:lpstr>Тема1</vt:lpstr>
      <vt:lpstr>5_Тема9</vt:lpstr>
      <vt:lpstr>6_Тема9</vt:lpstr>
      <vt:lpstr>7_Тема9</vt:lpstr>
      <vt:lpstr>8_Тема9</vt:lpstr>
      <vt:lpstr>1_Тема1</vt:lpstr>
      <vt:lpstr>2_Тема1</vt:lpstr>
      <vt:lpstr>3_Тема1</vt:lpstr>
      <vt:lpstr>4_Тема1</vt:lpstr>
      <vt:lpstr>5_Тема1</vt:lpstr>
      <vt:lpstr>Презентация PowerPoint</vt:lpstr>
      <vt:lpstr>Презентация PowerPoint</vt:lpstr>
      <vt:lpstr>«Неделя нескучного здоровья»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«День психологического здоровья».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User</cp:lastModifiedBy>
  <cp:revision>212</cp:revision>
  <cp:lastPrinted>2016-11-03T08:02:24Z</cp:lastPrinted>
  <dcterms:created xsi:type="dcterms:W3CDTF">2014-05-14T16:31:48Z</dcterms:created>
  <dcterms:modified xsi:type="dcterms:W3CDTF">2017-01-16T08:54:56Z</dcterms:modified>
</cp:coreProperties>
</file>