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92" r:id="rId22"/>
    <p:sldId id="293" r:id="rId23"/>
    <p:sldId id="294" r:id="rId24"/>
    <p:sldId id="296" r:id="rId25"/>
    <p:sldId id="297" r:id="rId26"/>
    <p:sldId id="298" r:id="rId27"/>
    <p:sldId id="302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574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Обновление коммуникации участников образовательного процесса ДОО: концепция ОЭР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 descr="Общение-детей[1]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62200"/>
            <a:ext cx="4114800" cy="3276600"/>
          </a:xfrm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b="1" i="1" dirty="0" err="1" smtClean="0">
                <a:solidFill>
                  <a:srgbClr val="002060"/>
                </a:solidFill>
              </a:rPr>
              <a:t>Деркунская</a:t>
            </a:r>
            <a:r>
              <a:rPr lang="ru-RU" b="1" i="1" dirty="0" smtClean="0">
                <a:solidFill>
                  <a:srgbClr val="002060"/>
                </a:solidFill>
              </a:rPr>
              <a:t> Вера Александровна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к. </a:t>
            </a:r>
            <a:r>
              <a:rPr lang="ru-RU" b="1" i="1" dirty="0" err="1" smtClean="0">
                <a:solidFill>
                  <a:srgbClr val="002060"/>
                </a:solidFill>
              </a:rPr>
              <a:t>пед</a:t>
            </a:r>
            <a:r>
              <a:rPr lang="ru-RU" b="1" i="1" dirty="0" smtClean="0">
                <a:solidFill>
                  <a:srgbClr val="002060"/>
                </a:solidFill>
              </a:rPr>
              <a:t>. н., доцент кафедры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дошкольной педагогики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РГПУ им. А.И. Герцена, научный руководитель ГБДОУ  №4 </a:t>
            </a:r>
            <a:r>
              <a:rPr lang="ru-RU" b="1" i="1" dirty="0" err="1" smtClean="0">
                <a:solidFill>
                  <a:srgbClr val="002060"/>
                </a:solidFill>
              </a:rPr>
              <a:t>Кронштадтского</a:t>
            </a:r>
            <a:r>
              <a:rPr lang="ru-RU" b="1" i="1" dirty="0" smtClean="0">
                <a:solidFill>
                  <a:srgbClr val="002060"/>
                </a:solidFill>
              </a:rPr>
              <a:t> района</a:t>
            </a:r>
            <a:r>
              <a:rPr lang="ru-RU" sz="1400" i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Segoe Script" panose="020B0504020000000003" pitchFamily="34" charset="0"/>
              </a:rPr>
              <a:t>Социализация </a:t>
            </a:r>
            <a:b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Segoe Script" panose="020B0504020000000003" pitchFamily="34" charset="0"/>
              </a:rPr>
            </a:b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Segoe Script" panose="020B0504020000000003" pitchFamily="34" charset="0"/>
              </a:rPr>
              <a:t>дошкольника: вчера и сегодня</a:t>
            </a:r>
            <a:endParaRPr lang="ru-RU" sz="3600" dirty="0"/>
          </a:p>
        </p:txBody>
      </p:sp>
      <p:pic>
        <p:nvPicPr>
          <p:cNvPr id="5" name="Содержимое 4" descr="1453639146_03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0"/>
            <a:ext cx="4038600" cy="3276600"/>
          </a:xfrm>
        </p:spPr>
      </p:pic>
      <p:pic>
        <p:nvPicPr>
          <p:cNvPr id="6" name="Содержимое 5" descr="00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0" y="2286000"/>
            <a:ext cx="3886200" cy="32766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Segoe Script" panose="020B0504020000000003" pitchFamily="34" charset="0"/>
              </a:rPr>
              <a:t>Социализация </a:t>
            </a:r>
            <a:b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Segoe Script" panose="020B0504020000000003" pitchFamily="34" charset="0"/>
              </a:rPr>
            </a:b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Segoe Script" panose="020B0504020000000003" pitchFamily="34" charset="0"/>
              </a:rPr>
              <a:t>дошкольника: вчера и сегодня</a:t>
            </a:r>
            <a:endParaRPr lang="ru-RU" sz="3600" dirty="0"/>
          </a:p>
        </p:txBody>
      </p:sp>
      <p:pic>
        <p:nvPicPr>
          <p:cNvPr id="5" name="Содержимое 4" descr="1789733_original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01891" y="1600200"/>
            <a:ext cx="3549218" cy="4525963"/>
          </a:xfrm>
        </p:spPr>
      </p:pic>
      <p:pic>
        <p:nvPicPr>
          <p:cNvPr id="8" name="Содержимое 7" descr="festivity[1]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44646" y="1600200"/>
            <a:ext cx="4294554" cy="2209800"/>
          </a:xfrm>
        </p:spPr>
      </p:pic>
      <p:pic>
        <p:nvPicPr>
          <p:cNvPr id="40962" name="Picture 2" descr="Як розважити дітей на святкуванні Дня народжен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1" y="4038600"/>
            <a:ext cx="43434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Segoe Script" panose="020B0504020000000003" pitchFamily="34" charset="0"/>
              </a:rPr>
              <a:t>Социализация </a:t>
            </a:r>
            <a:b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Segoe Script" panose="020B0504020000000003" pitchFamily="34" charset="0"/>
              </a:rPr>
            </a:b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Segoe Script" panose="020B0504020000000003" pitchFamily="34" charset="0"/>
              </a:rPr>
              <a:t>дошкольника: вчера и сегодня</a:t>
            </a:r>
            <a:endParaRPr lang="ru-RU" sz="3600" dirty="0"/>
          </a:p>
        </p:txBody>
      </p:sp>
      <p:pic>
        <p:nvPicPr>
          <p:cNvPr id="5" name="Содержимое 4" descr="ec4888b613ad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44586"/>
            <a:ext cx="4038600" cy="3237190"/>
          </a:xfrm>
        </p:spPr>
      </p:pic>
      <p:pic>
        <p:nvPicPr>
          <p:cNvPr id="6" name="Picture 2" descr="C:\Users\Ксю\Downloads\c14772c54209240d1f029ed74f6f56a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09800"/>
            <a:ext cx="4038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anose="020B0504020000000003" pitchFamily="34" charset="0"/>
              </a:rPr>
              <a:t>Ведущие задачи социализации  в младшем возрасте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Поддержка общения детей и сопровождение совместной деятельности дошкольников 3-4 лет.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Поддержка игрового поведения (фиксация впечатлений и событийного опыта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НОВАЯ ПАПКА\курсы ДЕТСТВО\Фото к Программе Детство\Чувствовать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495690"/>
            <a:ext cx="5111750" cy="3407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anose="020B0504020000000003" pitchFamily="34" charset="0"/>
              </a:rPr>
              <a:t>Ведущие задачи социализации  в младшем возрасте</a:t>
            </a:r>
            <a:endParaRPr lang="ru-RU" dirty="0"/>
          </a:p>
        </p:txBody>
      </p:sp>
      <p:pic>
        <p:nvPicPr>
          <p:cNvPr id="5" name="Содержимое 4" descr="trud1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0996"/>
            <a:ext cx="5111750" cy="38372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самостоятельности в: самообслуживании; реализации культурно-гигиенических умениях и навыках;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игровом поведении.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anose="020B0504020000000003" pitchFamily="34" charset="0"/>
              </a:rPr>
              <a:t>Ведущие задачи социализации  в младшем возрасте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ПОДДЕРЖКИ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совместное экспериментирование,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сенсорные тренинги,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мастерские,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мини-проекты,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мини-музеи и выставки,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ситуации совместных трудовых процессов,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ситуации игрового общения и др.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развитие социальных навыков и умений в условиях взаимодействия с родителями в образовательном процессе ДОО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anose="020B0504020000000003" pitchFamily="34" charset="0"/>
              </a:rPr>
              <a:t>Ведущие задачи социализации  в 4-5 лет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12" name="Содержимое 11" descr="rebenok-i-drugie-de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524000"/>
            <a:ext cx="4419600" cy="3581400"/>
          </a:xfrm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114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Развитие коммуникации (невербальных средств общения) и речевого этикета;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со-действия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со-деятельности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Развитие эмоциональных отношений в семье (взаимное обогащение и обмен эмоциями и чувствами);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Развитие сюжетно-ролевой игры;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Обогащение представлений о Стране.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anose="020B0504020000000003" pitchFamily="34" charset="0"/>
              </a:rPr>
              <a:t>Ведущие формы поддержки социализации  в 4-5 лет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Коммуникативные игры и задачи на освоение невербальных средств общения;</a:t>
            </a:r>
          </a:p>
          <a:p>
            <a:r>
              <a:rPr lang="ru-RU" b="1" dirty="0" smtClean="0"/>
              <a:t>Игры на освоение этикетных форм (этикет приветствия, этикет прощания);</a:t>
            </a:r>
          </a:p>
          <a:p>
            <a:r>
              <a:rPr lang="ru-RU" b="1" dirty="0" smtClean="0"/>
              <a:t>Игры на развитие </a:t>
            </a:r>
            <a:r>
              <a:rPr lang="ru-RU" b="1" dirty="0" err="1" smtClean="0"/>
              <a:t>эмпатии</a:t>
            </a:r>
            <a:r>
              <a:rPr lang="ru-RU" b="1" dirty="0" smtClean="0"/>
              <a:t> (совместно с родителями);</a:t>
            </a:r>
          </a:p>
          <a:p>
            <a:r>
              <a:rPr lang="ru-RU" b="1" dirty="0" smtClean="0"/>
              <a:t>Социальные акции (2-3 в год). «Моя семья (письмо родственнику)»; «Рождественский или Пасхальный подарок»; «Я живу в России»;</a:t>
            </a:r>
          </a:p>
          <a:p>
            <a:r>
              <a:rPr lang="ru-RU" b="1" dirty="0" smtClean="0"/>
              <a:t>Школа маленьких волонтеров (2 мероприятия в год). Делаем кормушки для птиц вместе с родителями; Изготавливаем открытки для больных детей; Книга в подарок (приобретение книги семьей в подарок для центра социальной поддержки).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82000" cy="1162050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anose="020B0504020000000003" pitchFamily="34" charset="0"/>
              </a:rPr>
              <a:t>Ведущие формы поддержки социализации  в 4-5 лет</a:t>
            </a:r>
            <a:endParaRPr lang="ru-RU" sz="3200" dirty="0"/>
          </a:p>
        </p:txBody>
      </p:sp>
      <p:pic>
        <p:nvPicPr>
          <p:cNvPr id="6" name="Содержимое 5" descr="o-BROTHERS-facebook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9200" y="1676400"/>
            <a:ext cx="3809999" cy="365760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648200" cy="4691063"/>
          </a:xfrm>
        </p:spPr>
        <p:txBody>
          <a:bodyPr>
            <a:norm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Долгосрочный проект «Мои впечатления». Подразумевает эмоциональный отклик от прожитого дня, эмоциональное подведение итога с обсуждением чувств и эмоций в группе. Приемы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Со-бытийный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круг» или «Всегда ли мы правы?».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600200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anose="020B0504020000000003" pitchFamily="34" charset="0"/>
              </a:rPr>
              <a:t>Ведущие формы поддержки социализации  в 5-7 лет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ru-RU" sz="3200" b="1" dirty="0" smtClean="0"/>
          </a:p>
          <a:p>
            <a:r>
              <a:rPr lang="ru-RU" sz="3200" b="1" dirty="0" smtClean="0"/>
              <a:t>Социальные акции и </a:t>
            </a:r>
            <a:r>
              <a:rPr lang="ru-RU" sz="3200" b="1" dirty="0" err="1" smtClean="0"/>
              <a:t>волонтерство</a:t>
            </a:r>
            <a:r>
              <a:rPr lang="ru-RU" sz="3200" b="1" dirty="0" smtClean="0"/>
              <a:t> – совместная деятельность детей и родителей, детей и педагогов</a:t>
            </a:r>
          </a:p>
          <a:p>
            <a:endParaRPr lang="ru-RU" sz="3200" dirty="0"/>
          </a:p>
        </p:txBody>
      </p:sp>
      <p:pic>
        <p:nvPicPr>
          <p:cNvPr id="2050" name="Picture 2" descr="C:\Users\user\Desktop\Фото РАДУГА по ОЭР 2016\коллаж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295400"/>
            <a:ext cx="58674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550" y="2003425"/>
            <a:ext cx="298767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Clr>
                <a:schemeClr val="accent2"/>
              </a:buClr>
              <a:buSzPct val="85000"/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  <a:cs typeface="Tunga" panose="00000400000000000000" pitchFamily="2" charset="0"/>
            </a:endParaRPr>
          </a:p>
          <a:p>
            <a:pPr algn="ctr">
              <a:lnSpc>
                <a:spcPct val="80000"/>
              </a:lnSpc>
              <a:buClr>
                <a:schemeClr val="accent2"/>
              </a:buClr>
              <a:buSzPct val="85000"/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  <a:cs typeface="Tunga" panose="00000400000000000000" pitchFamily="2" charset="0"/>
            </a:endParaRPr>
          </a:p>
          <a:p>
            <a:pPr algn="ctr">
              <a:lnSpc>
                <a:spcPct val="80000"/>
              </a:lnSpc>
              <a:buClr>
                <a:schemeClr val="accent2"/>
              </a:buClr>
              <a:buSzPct val="85000"/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  <a:cs typeface="Tunga" panose="00000400000000000000" pitchFamily="2" charset="0"/>
            </a:endParaRPr>
          </a:p>
          <a:p>
            <a:pPr algn="ctr">
              <a:lnSpc>
                <a:spcPct val="80000"/>
              </a:lnSpc>
              <a:buClr>
                <a:schemeClr val="accent2"/>
              </a:buClr>
              <a:buSzPct val="85000"/>
              <a:defRPr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cs typeface="Tunga" panose="00000400000000000000" pitchFamily="2" charset="0"/>
              </a:rPr>
              <a:t> 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  <a:cs typeface="Tunga" panose="000004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457200"/>
            <a:ext cx="8229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Segoe Script" panose="020B0504020000000003" pitchFamily="34" charset="0"/>
                <a:ea typeface="+mj-ea"/>
                <a:cs typeface="+mj-cs"/>
              </a:rPr>
              <a:t>Социализация дошкольника: круг основных задач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Segoe Script" panose="020B0504020000000003" pitchFamily="34" charset="0"/>
                <a:ea typeface="+mj-ea"/>
                <a:cs typeface="+mj-cs"/>
              </a:rPr>
              <a:t> </a:t>
            </a:r>
            <a:endParaRPr lang="ru-RU" sz="2800" b="1" i="1" dirty="0">
              <a:solidFill>
                <a:schemeClr val="accent5">
                  <a:lumMod val="75000"/>
                </a:schemeClr>
              </a:solidFill>
              <a:latin typeface="Segoe Script" panose="020B0504020000000003" pitchFamily="34" charset="0"/>
              <a:ea typeface="+mj-ea"/>
              <a:cs typeface="+mj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Освоение детьми ценностей, норм и правил общения и совместной деятельности со сверстниками и взрослыми;</a:t>
            </a:r>
          </a:p>
          <a:p>
            <a:r>
              <a:rPr lang="ru-RU" dirty="0" smtClean="0"/>
              <a:t>Развитие социального и эмоционального интеллекта;</a:t>
            </a:r>
          </a:p>
          <a:p>
            <a:r>
              <a:rPr lang="ru-RU" dirty="0" smtClean="0"/>
              <a:t>Развитие эмоциональной отзывчивости, </a:t>
            </a:r>
            <a:r>
              <a:rPr lang="ru-RU" dirty="0" err="1" smtClean="0"/>
              <a:t>эмпатии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Освоение детьми социальных ролей и ролевой коммуникации, этики общения;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anose="020B0504020000000003" pitchFamily="34" charset="0"/>
              </a:rPr>
              <a:t>Ведущие формы поддержки социализации  в 5-7 лет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Ситуации разновозрастного общения для старших дошкольников «Научи», «Помоги», «Подскажи», «Давай сделаем это вместе…», «Давай поиграем», «А когда я там был (была)», «Я помню…», «</a:t>
            </a:r>
            <a:r>
              <a:rPr lang="ru-RU" b="1" dirty="0" err="1" smtClean="0"/>
              <a:t>Секретики</a:t>
            </a:r>
            <a:r>
              <a:rPr lang="ru-RU" b="1" dirty="0" smtClean="0"/>
              <a:t>» (субкультура).</a:t>
            </a:r>
          </a:p>
          <a:p>
            <a:r>
              <a:rPr lang="ru-RU" b="1" dirty="0" smtClean="0"/>
              <a:t>Проекты социальной направленности с социально-значимым продуктом (разная возрастная </a:t>
            </a:r>
            <a:r>
              <a:rPr lang="ru-RU" b="1" dirty="0" err="1" smtClean="0"/>
              <a:t>адресность</a:t>
            </a:r>
            <a:r>
              <a:rPr lang="ru-RU" b="1" dirty="0" smtClean="0"/>
              <a:t> продукта).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Примеры образовательных ситуаций для старших дошкольников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Меня зовут Оля, а как будут называть, когда вырасту?</a:t>
            </a:r>
          </a:p>
          <a:p>
            <a:r>
              <a:rPr lang="ru-RU" b="1" dirty="0" smtClean="0"/>
              <a:t>У мальчика папа Алексей, как будут звать Сережу по отчеству, когда он станет взрослым?</a:t>
            </a:r>
          </a:p>
          <a:p>
            <a:r>
              <a:rPr lang="ru-RU" b="1" dirty="0" smtClean="0"/>
              <a:t>Как будут к тебе обращаться, когда ты вырастешь?</a:t>
            </a:r>
          </a:p>
          <a:p>
            <a:r>
              <a:rPr lang="ru-RU" b="1" dirty="0" smtClean="0"/>
              <a:t>Узнай настроение по выражению лица;</a:t>
            </a:r>
          </a:p>
          <a:p>
            <a:r>
              <a:rPr lang="ru-RU" b="1" dirty="0" smtClean="0"/>
              <a:t>Найди людей с одинаковым настроением. </a:t>
            </a:r>
            <a:endParaRPr lang="ru-RU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Примеры образовательных ситуаций для старших дошкольников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Соберем букеты осенних листьев и подарим малышам;</a:t>
            </a:r>
          </a:p>
          <a:p>
            <a:r>
              <a:rPr lang="ru-RU" b="1" dirty="0" smtClean="0"/>
              <a:t>Как без ссор решить спор?</a:t>
            </a:r>
          </a:p>
          <a:p>
            <a:r>
              <a:rPr lang="ru-RU" b="1" dirty="0" smtClean="0"/>
              <a:t>Подскажи лучшее решение</a:t>
            </a:r>
          </a:p>
          <a:p>
            <a:r>
              <a:rPr lang="ru-RU" b="1" dirty="0" smtClean="0"/>
              <a:t>Как бы ты поступил?</a:t>
            </a:r>
          </a:p>
          <a:p>
            <a:r>
              <a:rPr lang="ru-RU" b="1" dirty="0" smtClean="0"/>
              <a:t>Кто прав и не прав?</a:t>
            </a:r>
          </a:p>
          <a:p>
            <a:r>
              <a:rPr lang="ru-RU" b="1" dirty="0" smtClean="0"/>
              <a:t>Как помочь маме на кухне?</a:t>
            </a:r>
          </a:p>
          <a:p>
            <a:r>
              <a:rPr lang="ru-RU" b="1" dirty="0" smtClean="0"/>
              <a:t>Как приготовить сюрприз бабушке?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Примеры образовательных ситуаций для старших дошкольников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Чтобы в доме было чисто</a:t>
            </a:r>
          </a:p>
          <a:p>
            <a:r>
              <a:rPr lang="ru-RU" b="1" dirty="0" smtClean="0"/>
              <a:t>Всей семьей в кафе</a:t>
            </a:r>
          </a:p>
          <a:p>
            <a:r>
              <a:rPr lang="ru-RU" b="1" dirty="0" smtClean="0"/>
              <a:t>Еду в транспорте</a:t>
            </a:r>
          </a:p>
          <a:p>
            <a:r>
              <a:rPr lang="ru-RU" b="1" dirty="0" smtClean="0"/>
              <a:t>Я расту: я мечтаю о…, меня волнует…, я жду когда…,я умею…, я научился…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Примеры образовательных ситуаций для дошкольников подготовительной группы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Кто старше? Кто моложе? Кто самый младший? Кто самый пожилой?</a:t>
            </a:r>
          </a:p>
          <a:p>
            <a:r>
              <a:rPr lang="ru-RU" dirty="0" smtClean="0"/>
              <a:t>На кого я похож в семье? Почему похож?</a:t>
            </a:r>
          </a:p>
          <a:p>
            <a:r>
              <a:rPr lang="ru-RU" dirty="0" smtClean="0"/>
              <a:t>Маму обрадовало, что я…</a:t>
            </a:r>
          </a:p>
          <a:p>
            <a:r>
              <a:rPr lang="ru-RU" dirty="0" smtClean="0"/>
              <a:t>Папа рассердился, потому что я…</a:t>
            </a:r>
          </a:p>
          <a:p>
            <a:r>
              <a:rPr lang="ru-RU" dirty="0" smtClean="0"/>
              <a:t>Бабушка удивилась, потому что я…</a:t>
            </a:r>
          </a:p>
          <a:p>
            <a:r>
              <a:rPr lang="ru-RU" dirty="0" smtClean="0"/>
              <a:t>Фоторобот</a:t>
            </a:r>
          </a:p>
          <a:p>
            <a:r>
              <a:rPr lang="ru-RU" dirty="0" smtClean="0"/>
              <a:t>Словесный портрет моего друга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Примеры образовательных ситуаций для дошкольников подготовительной группы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Концерт по заявкам</a:t>
            </a:r>
          </a:p>
          <a:p>
            <a:r>
              <a:rPr lang="ru-RU" b="1" dirty="0" smtClean="0"/>
              <a:t>Минута славы</a:t>
            </a:r>
          </a:p>
          <a:p>
            <a:r>
              <a:rPr lang="ru-RU" b="1" dirty="0" smtClean="0"/>
              <a:t>Как лучше украсить нашу группу к празднику? </a:t>
            </a:r>
          </a:p>
          <a:p>
            <a:r>
              <a:rPr lang="ru-RU" b="1" dirty="0" smtClean="0"/>
              <a:t>Как устроить парад костюмов?</a:t>
            </a:r>
          </a:p>
          <a:p>
            <a:r>
              <a:rPr lang="ru-RU" b="1" dirty="0" smtClean="0"/>
              <a:t>Как открыть библиотеку?</a:t>
            </a:r>
          </a:p>
          <a:p>
            <a:r>
              <a:rPr lang="ru-RU" b="1" dirty="0" smtClean="0"/>
              <a:t>Хоровод для малышей</a:t>
            </a:r>
          </a:p>
          <a:p>
            <a:r>
              <a:rPr lang="ru-RU" b="1" dirty="0" smtClean="0"/>
              <a:t>Кому нужны эти предметы?</a:t>
            </a:r>
          </a:p>
          <a:p>
            <a:r>
              <a:rPr lang="ru-RU" b="1" dirty="0" smtClean="0"/>
              <a:t>Чьи </a:t>
            </a:r>
            <a:r>
              <a:rPr lang="ru-RU" b="1" dirty="0" err="1" smtClean="0"/>
              <a:t>потеряшки</a:t>
            </a:r>
            <a:r>
              <a:rPr lang="ru-RU" b="1" dirty="0" smtClean="0"/>
              <a:t>? </a:t>
            </a:r>
            <a:endParaRPr lang="ru-RU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Примеры образовательных ситуаций для дошкольников подготовительной группы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Ласковое имя</a:t>
            </a:r>
          </a:p>
          <a:p>
            <a:r>
              <a:rPr lang="ru-RU" dirty="0" smtClean="0"/>
              <a:t>Комплименты</a:t>
            </a:r>
          </a:p>
          <a:p>
            <a:r>
              <a:rPr lang="ru-RU" dirty="0" smtClean="0"/>
              <a:t>Наш этикет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anose="020B0504020000000003" pitchFamily="34" charset="0"/>
              </a:rPr>
              <a:t/>
            </a:r>
            <a:br>
              <a:rPr lang="ru-RU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anose="020B0504020000000003" pitchFamily="34" charset="0"/>
              </a:rPr>
            </a:br>
            <a:r>
              <a:rPr lang="ru-RU" sz="49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anose="020B0504020000000003" pitchFamily="34" charset="0"/>
              </a:rPr>
              <a:t>Спасибо за внимание</a:t>
            </a:r>
            <a:r>
              <a:rPr lang="en-US" sz="49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anose="020B0504020000000003" pitchFamily="34" charset="0"/>
              </a:rPr>
              <a:t> : )</a:t>
            </a:r>
            <a:br>
              <a:rPr lang="en-US" sz="49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anose="020B0504020000000003" pitchFamily="34" charset="0"/>
              </a:rPr>
            </a:br>
            <a:endParaRPr lang="ru-RU" sz="4900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956x-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0500" y="1600200"/>
            <a:ext cx="6803000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Segoe Script" panose="020B0504020000000003" pitchFamily="34" charset="0"/>
              </a:rPr>
              <a:t/>
            </a:r>
            <a:b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Segoe Script" panose="020B0504020000000003" pitchFamily="34" charset="0"/>
              </a:rPr>
            </a:b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Segoe Script" panose="020B0504020000000003" pitchFamily="34" charset="0"/>
              </a:rPr>
              <a:t>Социализация</a:t>
            </a: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Segoe Script" panose="020B0504020000000003" pitchFamily="34" charset="0"/>
              </a:rPr>
              <a:t>  дошкольника: круг основных задач</a:t>
            </a:r>
            <a:b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Segoe Script" panose="020B0504020000000003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Саморегуляция</a:t>
            </a:r>
            <a:r>
              <a:rPr lang="ru-RU" dirty="0" smtClean="0"/>
              <a:t> поведения;</a:t>
            </a:r>
          </a:p>
          <a:p>
            <a:r>
              <a:rPr lang="ru-RU" dirty="0" smtClean="0"/>
              <a:t>Обогащение социальных представлений ребенка о самом себе и других детях (</a:t>
            </a:r>
            <a:r>
              <a:rPr lang="ru-RU" dirty="0" err="1" smtClean="0"/>
              <a:t>Я-представления</a:t>
            </a:r>
            <a:r>
              <a:rPr lang="ru-RU" dirty="0" smtClean="0"/>
              <a:t> и </a:t>
            </a:r>
            <a:r>
              <a:rPr lang="ru-RU" dirty="0" err="1" smtClean="0"/>
              <a:t>Ты-представления</a:t>
            </a:r>
            <a:r>
              <a:rPr lang="ru-RU" dirty="0" smtClean="0"/>
              <a:t>); о мире взрослых (семья, профессии, быт и досуг, общение); о социальных связях и соподчинениях всего живого; о социальной безопасности (правила поведения и полезные привычки); представления о малой родине, родине, стране, мире, планете как общем доме людей, этносах и культурах.  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Segoe Script" panose="020B0504020000000003" pitchFamily="34" charset="0"/>
              </a:rPr>
              <a:t>Социализация</a:t>
            </a: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Segoe Script" panose="020B0504020000000003" pitchFamily="34" charset="0"/>
              </a:rPr>
              <a:t> </a:t>
            </a:r>
            <a:b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Segoe Script" panose="020B0504020000000003" pitchFamily="34" charset="0"/>
              </a:rPr>
            </a:b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Segoe Script" panose="020B0504020000000003" pitchFamily="34" charset="0"/>
              </a:rPr>
              <a:t>дошкольника: вчера и сегодня</a:t>
            </a:r>
            <a:endParaRPr lang="ru-RU" dirty="0"/>
          </a:p>
        </p:txBody>
      </p:sp>
      <p:pic>
        <p:nvPicPr>
          <p:cNvPr id="6" name="Содержимое 5" descr="1453558961_deti_ussr_34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1200"/>
            <a:ext cx="4038600" cy="2971800"/>
          </a:xfrm>
        </p:spPr>
      </p:pic>
      <p:pic>
        <p:nvPicPr>
          <p:cNvPr id="9" name="Содержимое 8" descr="Sovremennie-deti-1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81200"/>
            <a:ext cx="4038600" cy="2971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1112838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Segoe Script" panose="020B0504020000000003" pitchFamily="34" charset="0"/>
              </a:rPr>
              <a:t>Социализация </a:t>
            </a:r>
            <a:b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Segoe Script" panose="020B0504020000000003" pitchFamily="34" charset="0"/>
              </a:rPr>
            </a:b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Segoe Script" panose="020B0504020000000003" pitchFamily="34" charset="0"/>
              </a:rPr>
              <a:t>дошкольника: вчера и сегодня</a:t>
            </a:r>
            <a:endParaRPr lang="ru-RU" sz="3600" dirty="0"/>
          </a:p>
        </p:txBody>
      </p:sp>
      <p:pic>
        <p:nvPicPr>
          <p:cNvPr id="6" name="Содержимое 6" descr="1453558896_deti_ussr_29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10156"/>
            <a:ext cx="4038600" cy="3106051"/>
          </a:xfrm>
        </p:spPr>
      </p:pic>
      <p:pic>
        <p:nvPicPr>
          <p:cNvPr id="9" name="Содержимое 8" descr="87ec607be966d754b6b412134ab38692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86000"/>
            <a:ext cx="4038600" cy="31242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Segoe Script" panose="020B0504020000000003" pitchFamily="34" charset="0"/>
              </a:rPr>
              <a:t>Социализация </a:t>
            </a:r>
            <a:b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Segoe Script" panose="020B0504020000000003" pitchFamily="34" charset="0"/>
              </a:rPr>
            </a:b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Segoe Script" panose="020B0504020000000003" pitchFamily="34" charset="0"/>
              </a:rPr>
              <a:t>дошкольника: вчера и сегодня</a:t>
            </a:r>
            <a:endParaRPr lang="ru-RU" sz="3600" dirty="0"/>
          </a:p>
        </p:txBody>
      </p:sp>
      <p:pic>
        <p:nvPicPr>
          <p:cNvPr id="5" name="Содержимое 4" descr="e305244ff3e7d9ac7baf1d2472620a97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0"/>
            <a:ext cx="4038600" cy="3200399"/>
          </a:xfrm>
        </p:spPr>
      </p:pic>
      <p:pic>
        <p:nvPicPr>
          <p:cNvPr id="6" name="Содержимое 5" descr="1-obzshenie-s-rebenkom[1]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3000" y="2286000"/>
            <a:ext cx="3429000" cy="3200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Segoe Script" panose="020B0504020000000003" pitchFamily="34" charset="0"/>
              </a:rPr>
              <a:t>Социализация </a:t>
            </a:r>
            <a:b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Segoe Script" panose="020B0504020000000003" pitchFamily="34" charset="0"/>
              </a:rPr>
            </a:b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Segoe Script" panose="020B0504020000000003" pitchFamily="34" charset="0"/>
              </a:rPr>
              <a:t>дошкольника: вчера и сегодня</a:t>
            </a:r>
            <a:endParaRPr lang="ru-RU" sz="3600" dirty="0"/>
          </a:p>
        </p:txBody>
      </p:sp>
      <p:pic>
        <p:nvPicPr>
          <p:cNvPr id="5" name="Содержимое 4" descr="p1100030-300x225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76400"/>
            <a:ext cx="3733800" cy="4267199"/>
          </a:xfrm>
        </p:spPr>
      </p:pic>
      <p:pic>
        <p:nvPicPr>
          <p:cNvPr id="6" name="Содержимое 5" descr="deti_s_posudoj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67262" y="1662906"/>
            <a:ext cx="3800475" cy="44005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Segoe Script" panose="020B0504020000000003" pitchFamily="34" charset="0"/>
              </a:rPr>
              <a:t>Социализация </a:t>
            </a:r>
            <a:b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Segoe Script" panose="020B0504020000000003" pitchFamily="34" charset="0"/>
              </a:rPr>
            </a:b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Segoe Script" panose="020B0504020000000003" pitchFamily="34" charset="0"/>
              </a:rPr>
              <a:t>дошкольника: вчера и сегодня</a:t>
            </a:r>
            <a:endParaRPr lang="ru-RU" sz="3600" dirty="0"/>
          </a:p>
        </p:txBody>
      </p:sp>
      <p:pic>
        <p:nvPicPr>
          <p:cNvPr id="5" name="Содержимое 4" descr="1453558837_deti_ussr_19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08871" y="1600200"/>
            <a:ext cx="3135258" cy="4525963"/>
          </a:xfrm>
        </p:spPr>
      </p:pic>
      <p:pic>
        <p:nvPicPr>
          <p:cNvPr id="6" name="Содержимое 5" descr="thumb__DSC_0636_1600x1200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9200" y="2057400"/>
            <a:ext cx="3657600" cy="3810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Segoe Script" panose="020B0504020000000003" pitchFamily="34" charset="0"/>
              </a:rPr>
              <a:t>Социализация </a:t>
            </a:r>
            <a:b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Segoe Script" panose="020B0504020000000003" pitchFamily="34" charset="0"/>
              </a:rPr>
            </a:b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Segoe Script" panose="020B0504020000000003" pitchFamily="34" charset="0"/>
              </a:rPr>
              <a:t>дошкольника: вчера и сегодня</a:t>
            </a:r>
            <a:endParaRPr lang="ru-RU" sz="3600" dirty="0"/>
          </a:p>
        </p:txBody>
      </p:sp>
      <p:pic>
        <p:nvPicPr>
          <p:cNvPr id="8" name="Содержимое 7" descr="150px-Samyi_malenkii_gnom_3_(1981).avi_002308.010[1]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3429000" cy="2286000"/>
          </a:xfrm>
        </p:spPr>
      </p:pic>
      <p:pic>
        <p:nvPicPr>
          <p:cNvPr id="5" name="Содержимое 4" descr="0O7vQLGlxA8YrlHXmr65lg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6401"/>
            <a:ext cx="4038600" cy="2362199"/>
          </a:xfrm>
        </p:spPr>
      </p:pic>
      <p:pic>
        <p:nvPicPr>
          <p:cNvPr id="7" name="Picture 2" descr=" PAW Patrol - Щенячий патруль фо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191000"/>
            <a:ext cx="4038600" cy="2362200"/>
          </a:xfrm>
          <a:prstGeom prst="rect">
            <a:avLst/>
          </a:prstGeom>
          <a:noFill/>
        </p:spPr>
      </p:pic>
      <p:pic>
        <p:nvPicPr>
          <p:cNvPr id="1028" name="Picture 4" descr="http://f.mypage.ru/d48334cd7df0d0aacaeca1d98165a3cf_e11a7717d83e8e280b8235f999dd42c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99" y="4191000"/>
            <a:ext cx="3505201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771</Words>
  <Application>Microsoft Office PowerPoint</Application>
  <PresentationFormat>Экран (4:3)</PresentationFormat>
  <Paragraphs>106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 Обновление коммуникации участников образовательного процесса ДОО: концепция ОЭР  </vt:lpstr>
      <vt:lpstr>Слайд 2</vt:lpstr>
      <vt:lpstr> Социализация  дошкольника: круг основных задач </vt:lpstr>
      <vt:lpstr>Социализация  дошкольника: вчера и сегодня</vt:lpstr>
      <vt:lpstr>Социализация  дошкольника: вчера и сегодня</vt:lpstr>
      <vt:lpstr>Социализация  дошкольника: вчера и сегодня</vt:lpstr>
      <vt:lpstr>Социализация  дошкольника: вчера и сегодня</vt:lpstr>
      <vt:lpstr>Социализация  дошкольника: вчера и сегодня</vt:lpstr>
      <vt:lpstr>Социализация  дошкольника: вчера и сегодня</vt:lpstr>
      <vt:lpstr>Социализация  дошкольника: вчера и сегодня</vt:lpstr>
      <vt:lpstr>Социализация  дошкольника: вчера и сегодня</vt:lpstr>
      <vt:lpstr>Социализация  дошкольника: вчера и сегодня</vt:lpstr>
      <vt:lpstr>Ведущие задачи социализации  в младшем возрасте</vt:lpstr>
      <vt:lpstr>Ведущие задачи социализации  в младшем возрасте</vt:lpstr>
      <vt:lpstr>Ведущие задачи социализации  в младшем возрасте</vt:lpstr>
      <vt:lpstr>Ведущие задачи социализации  в 4-5 лет</vt:lpstr>
      <vt:lpstr>Ведущие формы поддержки социализации  в 4-5 лет</vt:lpstr>
      <vt:lpstr>Ведущие формы поддержки социализации  в 4-5 лет</vt:lpstr>
      <vt:lpstr>Ведущие формы поддержки социализации  в 5-7 лет</vt:lpstr>
      <vt:lpstr>Ведущие формы поддержки социализации  в 5-7 лет</vt:lpstr>
      <vt:lpstr>Примеры образовательных ситуаций для старших дошкольников</vt:lpstr>
      <vt:lpstr>Примеры образовательных ситуаций для старших дошкольников</vt:lpstr>
      <vt:lpstr>Примеры образовательных ситуаций для старших дошкольников</vt:lpstr>
      <vt:lpstr>Примеры образовательных ситуаций для дошкольников подготовительной группы</vt:lpstr>
      <vt:lpstr>Примеры образовательных ситуаций для дошкольников подготовительной группы</vt:lpstr>
      <vt:lpstr>Примеры образовательных ситуаций для дошкольников подготовительной группы</vt:lpstr>
      <vt:lpstr> Спасибо за внимание : 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Формы психолого-педагогической поддержки социализации современных дошкольников в ДОО  </dc:title>
  <dc:creator>sergey kamov</dc:creator>
  <cp:lastModifiedBy>user</cp:lastModifiedBy>
  <cp:revision>2</cp:revision>
  <dcterms:created xsi:type="dcterms:W3CDTF">2016-12-14T08:21:25Z</dcterms:created>
  <dcterms:modified xsi:type="dcterms:W3CDTF">2016-12-14T08:29:46Z</dcterms:modified>
</cp:coreProperties>
</file>