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  <p:sldMasterId id="2147483708" r:id="rId7"/>
    <p:sldMasterId id="2147483716" r:id="rId8"/>
    <p:sldMasterId id="2147483724" r:id="rId9"/>
    <p:sldMasterId id="2147483732" r:id="rId10"/>
    <p:sldMasterId id="2147483740" r:id="rId11"/>
  </p:sldMasterIdLst>
  <p:notesMasterIdLst>
    <p:notesMasterId r:id="rId34"/>
  </p:notesMasterIdLst>
  <p:sldIdLst>
    <p:sldId id="256" r:id="rId12"/>
    <p:sldId id="299" r:id="rId13"/>
    <p:sldId id="309" r:id="rId14"/>
    <p:sldId id="266" r:id="rId15"/>
    <p:sldId id="265" r:id="rId16"/>
    <p:sldId id="270" r:id="rId17"/>
    <p:sldId id="269" r:id="rId18"/>
    <p:sldId id="263" r:id="rId19"/>
    <p:sldId id="262" r:id="rId20"/>
    <p:sldId id="261" r:id="rId21"/>
    <p:sldId id="275" r:id="rId22"/>
    <p:sldId id="319" r:id="rId23"/>
    <p:sldId id="314" r:id="rId24"/>
    <p:sldId id="308" r:id="rId25"/>
    <p:sldId id="271" r:id="rId26"/>
    <p:sldId id="320" r:id="rId27"/>
    <p:sldId id="323" r:id="rId28"/>
    <p:sldId id="312" r:id="rId29"/>
    <p:sldId id="311" r:id="rId30"/>
    <p:sldId id="279" r:id="rId31"/>
    <p:sldId id="321" r:id="rId32"/>
    <p:sldId id="32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2" autoAdjust="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7F6807-A266-47B1-8453-75CD787C7036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C03988-1B0C-4380-B6AD-4D2D29DA62CB}">
      <dgm:prSet phldrT="[Текст]" phldr="1" custT="1"/>
      <dgm:spPr/>
      <dgm:t>
        <a:bodyPr/>
        <a:lstStyle/>
        <a:p>
          <a:endParaRPr lang="ru-RU" sz="1200" dirty="0"/>
        </a:p>
      </dgm:t>
    </dgm:pt>
    <dgm:pt modelId="{CA1B43FE-5DDB-4C17-BECA-D6654B57D05C}" type="parTrans" cxnId="{2622AA5F-683E-4CDE-B2AF-C4E2346FD601}">
      <dgm:prSet/>
      <dgm:spPr/>
      <dgm:t>
        <a:bodyPr/>
        <a:lstStyle/>
        <a:p>
          <a:endParaRPr lang="ru-RU"/>
        </a:p>
      </dgm:t>
    </dgm:pt>
    <dgm:pt modelId="{3025ED9B-F90A-4B34-9282-393EDAAEF48A}" type="sibTrans" cxnId="{2622AA5F-683E-4CDE-B2AF-C4E2346FD601}">
      <dgm:prSet/>
      <dgm:spPr/>
      <dgm:t>
        <a:bodyPr/>
        <a:lstStyle/>
        <a:p>
          <a:endParaRPr lang="ru-RU"/>
        </a:p>
      </dgm:t>
    </dgm:pt>
    <dgm:pt modelId="{43B39740-D467-4284-8EB7-07A2BE29CC4A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>
              <a:solidFill>
                <a:schemeClr val="tx2">
                  <a:lumMod val="50000"/>
                </a:schemeClr>
              </a:solidFill>
            </a:rPr>
            <a:t>Руководители проекта «Недели нескучного здоровья»</a:t>
          </a:r>
        </a:p>
        <a:p>
          <a:r>
            <a:rPr lang="ru-RU" sz="1100" b="1" dirty="0">
              <a:solidFill>
                <a:schemeClr val="tx2">
                  <a:lumMod val="50000"/>
                </a:schemeClr>
              </a:solidFill>
            </a:rPr>
            <a:t>(планируют, направляют, организуют</a:t>
          </a:r>
          <a:r>
            <a:rPr lang="ru-RU" sz="1100" dirty="0"/>
            <a:t>)</a:t>
          </a:r>
        </a:p>
      </dgm:t>
    </dgm:pt>
    <dgm:pt modelId="{89CCC35E-46CB-40ED-8604-A4CEE1C4C1EA}" type="parTrans" cxnId="{2617374E-F904-4EA3-BD9E-B997A82EC4A5}">
      <dgm:prSet/>
      <dgm:spPr/>
      <dgm:t>
        <a:bodyPr/>
        <a:lstStyle/>
        <a:p>
          <a:endParaRPr lang="ru-RU"/>
        </a:p>
      </dgm:t>
    </dgm:pt>
    <dgm:pt modelId="{D08BF692-1E6D-4217-B694-9F8E825331EC}" type="sibTrans" cxnId="{2617374E-F904-4EA3-BD9E-B997A82EC4A5}">
      <dgm:prSet/>
      <dgm:spPr/>
      <dgm:t>
        <a:bodyPr/>
        <a:lstStyle/>
        <a:p>
          <a:endParaRPr lang="ru-RU"/>
        </a:p>
      </dgm:t>
    </dgm:pt>
    <dgm:pt modelId="{72AD3E18-E7FA-43BB-8B4E-F3C6840C8FB4}" type="pres">
      <dgm:prSet presAssocID="{067F6807-A266-47B1-8453-75CD787C7036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E3959A-7BE7-4095-BF4B-80A3EFB956B0}" type="pres">
      <dgm:prSet presAssocID="{63C03988-1B0C-4380-B6AD-4D2D29DA62CB}" presName="gear1" presStyleLbl="node1" presStyleIdx="0" presStyleCnt="2" custScaleX="51785" custScaleY="47873" custLinFactNeighborX="8001" custLinFactNeighborY="361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BF2BE-A253-458B-BB1C-F056636C160C}" type="pres">
      <dgm:prSet presAssocID="{63C03988-1B0C-4380-B6AD-4D2D29DA62CB}" presName="gear1srcNode" presStyleLbl="node1" presStyleIdx="0" presStyleCnt="2"/>
      <dgm:spPr/>
      <dgm:t>
        <a:bodyPr/>
        <a:lstStyle/>
        <a:p>
          <a:endParaRPr lang="ru-RU"/>
        </a:p>
      </dgm:t>
    </dgm:pt>
    <dgm:pt modelId="{31BA877E-41CD-4507-8A09-A61F86DA2099}" type="pres">
      <dgm:prSet presAssocID="{63C03988-1B0C-4380-B6AD-4D2D29DA62CB}" presName="gear1dstNode" presStyleLbl="node1" presStyleIdx="0" presStyleCnt="2"/>
      <dgm:spPr/>
      <dgm:t>
        <a:bodyPr/>
        <a:lstStyle/>
        <a:p>
          <a:endParaRPr lang="ru-RU"/>
        </a:p>
      </dgm:t>
    </dgm:pt>
    <dgm:pt modelId="{E8FBA77B-C6D9-43B8-A7BD-DF8E0138347E}" type="pres">
      <dgm:prSet presAssocID="{43B39740-D467-4284-8EB7-07A2BE29CC4A}" presName="gear2" presStyleLbl="node1" presStyleIdx="1" presStyleCnt="2" custScaleX="100009" custScaleY="94403" custLinFactNeighborX="52618" custLinFactNeighborY="297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8225B-9B33-497A-B6CC-36711CFCBE03}" type="pres">
      <dgm:prSet presAssocID="{43B39740-D467-4284-8EB7-07A2BE29CC4A}" presName="gear2srcNode" presStyleLbl="node1" presStyleIdx="1" presStyleCnt="2"/>
      <dgm:spPr/>
      <dgm:t>
        <a:bodyPr/>
        <a:lstStyle/>
        <a:p>
          <a:endParaRPr lang="ru-RU"/>
        </a:p>
      </dgm:t>
    </dgm:pt>
    <dgm:pt modelId="{EC2F1783-49FB-4289-A191-11DD3873791D}" type="pres">
      <dgm:prSet presAssocID="{43B39740-D467-4284-8EB7-07A2BE29CC4A}" presName="gear2dstNode" presStyleLbl="node1" presStyleIdx="1" presStyleCnt="2"/>
      <dgm:spPr/>
      <dgm:t>
        <a:bodyPr/>
        <a:lstStyle/>
        <a:p>
          <a:endParaRPr lang="ru-RU"/>
        </a:p>
      </dgm:t>
    </dgm:pt>
    <dgm:pt modelId="{C7922A22-8B29-47E0-B410-C855F4E04ADE}" type="pres">
      <dgm:prSet presAssocID="{3025ED9B-F90A-4B34-9282-393EDAAEF48A}" presName="connector1" presStyleLbl="sibTrans2D1" presStyleIdx="0" presStyleCnt="2" custFlipVert="1" custScaleX="8156" custScaleY="8686"/>
      <dgm:spPr/>
      <dgm:t>
        <a:bodyPr/>
        <a:lstStyle/>
        <a:p>
          <a:endParaRPr lang="ru-RU"/>
        </a:p>
      </dgm:t>
    </dgm:pt>
    <dgm:pt modelId="{46CFF991-5677-4C78-87E4-353F71A65E7B}" type="pres">
      <dgm:prSet presAssocID="{D08BF692-1E6D-4217-B694-9F8E825331EC}" presName="connector2" presStyleLbl="sibTrans2D1" presStyleIdx="1" presStyleCnt="2" custScaleX="4845" custScaleY="2414" custLinFactY="17738" custLinFactNeighborX="-98851" custLinFactNeighborY="100000"/>
      <dgm:spPr/>
      <dgm:t>
        <a:bodyPr/>
        <a:lstStyle/>
        <a:p>
          <a:endParaRPr lang="ru-RU"/>
        </a:p>
      </dgm:t>
    </dgm:pt>
  </dgm:ptLst>
  <dgm:cxnLst>
    <dgm:cxn modelId="{843CEC55-E8B1-435F-85CE-F3E51853B53F}" type="presOf" srcId="{3025ED9B-F90A-4B34-9282-393EDAAEF48A}" destId="{C7922A22-8B29-47E0-B410-C855F4E04ADE}" srcOrd="0" destOrd="0" presId="urn:microsoft.com/office/officeart/2005/8/layout/gear1"/>
    <dgm:cxn modelId="{2617374E-F904-4EA3-BD9E-B997A82EC4A5}" srcId="{067F6807-A266-47B1-8453-75CD787C7036}" destId="{43B39740-D467-4284-8EB7-07A2BE29CC4A}" srcOrd="1" destOrd="0" parTransId="{89CCC35E-46CB-40ED-8604-A4CEE1C4C1EA}" sibTransId="{D08BF692-1E6D-4217-B694-9F8E825331EC}"/>
    <dgm:cxn modelId="{C5D631D5-83C3-4C45-A1EF-2F536C66E15E}" type="presOf" srcId="{43B39740-D467-4284-8EB7-07A2BE29CC4A}" destId="{19F8225B-9B33-497A-B6CC-36711CFCBE03}" srcOrd="1" destOrd="0" presId="urn:microsoft.com/office/officeart/2005/8/layout/gear1"/>
    <dgm:cxn modelId="{AE1CE757-1DDE-4568-825C-2968E3F52DED}" type="presOf" srcId="{D08BF692-1E6D-4217-B694-9F8E825331EC}" destId="{46CFF991-5677-4C78-87E4-353F71A65E7B}" srcOrd="0" destOrd="0" presId="urn:microsoft.com/office/officeart/2005/8/layout/gear1"/>
    <dgm:cxn modelId="{98843C03-8DDC-4C8C-A759-DF8A3B95738D}" type="presOf" srcId="{63C03988-1B0C-4380-B6AD-4D2D29DA62CB}" destId="{47E3959A-7BE7-4095-BF4B-80A3EFB956B0}" srcOrd="0" destOrd="0" presId="urn:microsoft.com/office/officeart/2005/8/layout/gear1"/>
    <dgm:cxn modelId="{61956069-49E0-4E1F-B5BB-C8FD8F10C41A}" type="presOf" srcId="{067F6807-A266-47B1-8453-75CD787C7036}" destId="{72AD3E18-E7FA-43BB-8B4E-F3C6840C8FB4}" srcOrd="0" destOrd="0" presId="urn:microsoft.com/office/officeart/2005/8/layout/gear1"/>
    <dgm:cxn modelId="{2622AA5F-683E-4CDE-B2AF-C4E2346FD601}" srcId="{067F6807-A266-47B1-8453-75CD787C7036}" destId="{63C03988-1B0C-4380-B6AD-4D2D29DA62CB}" srcOrd="0" destOrd="0" parTransId="{CA1B43FE-5DDB-4C17-BECA-D6654B57D05C}" sibTransId="{3025ED9B-F90A-4B34-9282-393EDAAEF48A}"/>
    <dgm:cxn modelId="{D569EAC3-E864-4C4D-B018-BD43B9E62B52}" type="presOf" srcId="{63C03988-1B0C-4380-B6AD-4D2D29DA62CB}" destId="{B40BF2BE-A253-458B-BB1C-F056636C160C}" srcOrd="1" destOrd="0" presId="urn:microsoft.com/office/officeart/2005/8/layout/gear1"/>
    <dgm:cxn modelId="{4D68FA97-E656-43D9-B0D2-A3F1AB406B5D}" type="presOf" srcId="{43B39740-D467-4284-8EB7-07A2BE29CC4A}" destId="{EC2F1783-49FB-4289-A191-11DD3873791D}" srcOrd="2" destOrd="0" presId="urn:microsoft.com/office/officeart/2005/8/layout/gear1"/>
    <dgm:cxn modelId="{2E76060F-B844-4618-86A9-7A2B99FF6C9D}" type="presOf" srcId="{43B39740-D467-4284-8EB7-07A2BE29CC4A}" destId="{E8FBA77B-C6D9-43B8-A7BD-DF8E0138347E}" srcOrd="0" destOrd="0" presId="urn:microsoft.com/office/officeart/2005/8/layout/gear1"/>
    <dgm:cxn modelId="{14B1DEC7-BE58-4A06-AD18-B1196107C2B5}" type="presOf" srcId="{63C03988-1B0C-4380-B6AD-4D2D29DA62CB}" destId="{31BA877E-41CD-4507-8A09-A61F86DA2099}" srcOrd="2" destOrd="0" presId="urn:microsoft.com/office/officeart/2005/8/layout/gear1"/>
    <dgm:cxn modelId="{B377F04A-ACD8-4E77-B4A6-05D4F3CB4CCA}" type="presParOf" srcId="{72AD3E18-E7FA-43BB-8B4E-F3C6840C8FB4}" destId="{47E3959A-7BE7-4095-BF4B-80A3EFB956B0}" srcOrd="0" destOrd="0" presId="urn:microsoft.com/office/officeart/2005/8/layout/gear1"/>
    <dgm:cxn modelId="{A73A6AD0-968E-479F-8433-730022903590}" type="presParOf" srcId="{72AD3E18-E7FA-43BB-8B4E-F3C6840C8FB4}" destId="{B40BF2BE-A253-458B-BB1C-F056636C160C}" srcOrd="1" destOrd="0" presId="urn:microsoft.com/office/officeart/2005/8/layout/gear1"/>
    <dgm:cxn modelId="{00E04680-536B-462E-8EFC-51A915483345}" type="presParOf" srcId="{72AD3E18-E7FA-43BB-8B4E-F3C6840C8FB4}" destId="{31BA877E-41CD-4507-8A09-A61F86DA2099}" srcOrd="2" destOrd="0" presId="urn:microsoft.com/office/officeart/2005/8/layout/gear1"/>
    <dgm:cxn modelId="{DEC35716-8683-4FF9-BFF6-243E5E575CCB}" type="presParOf" srcId="{72AD3E18-E7FA-43BB-8B4E-F3C6840C8FB4}" destId="{E8FBA77B-C6D9-43B8-A7BD-DF8E0138347E}" srcOrd="3" destOrd="0" presId="urn:microsoft.com/office/officeart/2005/8/layout/gear1"/>
    <dgm:cxn modelId="{2DB515A5-1099-40E7-A38C-F643BFA67A5D}" type="presParOf" srcId="{72AD3E18-E7FA-43BB-8B4E-F3C6840C8FB4}" destId="{19F8225B-9B33-497A-B6CC-36711CFCBE03}" srcOrd="4" destOrd="0" presId="urn:microsoft.com/office/officeart/2005/8/layout/gear1"/>
    <dgm:cxn modelId="{3E4A0F83-304D-424E-B7CC-CE94E3858C93}" type="presParOf" srcId="{72AD3E18-E7FA-43BB-8B4E-F3C6840C8FB4}" destId="{EC2F1783-49FB-4289-A191-11DD3873791D}" srcOrd="5" destOrd="0" presId="urn:microsoft.com/office/officeart/2005/8/layout/gear1"/>
    <dgm:cxn modelId="{28457959-FF33-4340-A27B-77C7F01EB01D}" type="presParOf" srcId="{72AD3E18-E7FA-43BB-8B4E-F3C6840C8FB4}" destId="{C7922A22-8B29-47E0-B410-C855F4E04ADE}" srcOrd="6" destOrd="0" presId="urn:microsoft.com/office/officeart/2005/8/layout/gear1"/>
    <dgm:cxn modelId="{B3EFE6C8-3D6F-4DB7-801F-587AA9887B80}" type="presParOf" srcId="{72AD3E18-E7FA-43BB-8B4E-F3C6840C8FB4}" destId="{46CFF991-5677-4C78-87E4-353F71A65E7B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F6E955-E43A-45AB-B180-93CE9572AFCE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5E99607-7BD8-4AE9-BBD5-6E8009E7A1FB}">
      <dgm:prSet phldrT="[Текст]" custT="1"/>
      <dgm:spPr/>
      <dgm:t>
        <a:bodyPr/>
        <a:lstStyle/>
        <a:p>
          <a:r>
            <a: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Проблемный вопрос ребенка </a:t>
          </a:r>
        </a:p>
      </dgm:t>
    </dgm:pt>
    <dgm:pt modelId="{3662DC02-0D42-459B-8588-E16840ED1F74}" type="parTrans" cxnId="{6012B142-F168-4516-8C5C-59FEE5548AC6}">
      <dgm:prSet/>
      <dgm:spPr/>
      <dgm:t>
        <a:bodyPr/>
        <a:lstStyle/>
        <a:p>
          <a:endParaRPr lang="ru-RU"/>
        </a:p>
      </dgm:t>
    </dgm:pt>
    <dgm:pt modelId="{00845B35-CA19-46E1-B1C5-EDFA9058110E}" type="sibTrans" cxnId="{6012B142-F168-4516-8C5C-59FEE5548AC6}">
      <dgm:prSet/>
      <dgm:spPr/>
      <dgm:t>
        <a:bodyPr/>
        <a:lstStyle/>
        <a:p>
          <a:endParaRPr lang="ru-RU"/>
        </a:p>
      </dgm:t>
    </dgm:pt>
    <dgm:pt modelId="{BF99E6CD-E213-430D-8696-430801D800E3}">
      <dgm:prSet custT="1"/>
      <dgm:spPr/>
      <dgm:t>
        <a:bodyPr/>
        <a:lstStyle/>
        <a:p>
          <a:r>
            <a: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Выдвижение гипотез на основе привлечения имеющегося у детей опыта</a:t>
          </a:r>
        </a:p>
      </dgm:t>
    </dgm:pt>
    <dgm:pt modelId="{A5651629-4824-45EE-AD49-9208B3E7B725}" type="parTrans" cxnId="{76872A2B-D4ED-4586-8CD1-67D6CF892DA3}">
      <dgm:prSet/>
      <dgm:spPr/>
      <dgm:t>
        <a:bodyPr/>
        <a:lstStyle/>
        <a:p>
          <a:endParaRPr lang="ru-RU"/>
        </a:p>
      </dgm:t>
    </dgm:pt>
    <dgm:pt modelId="{66C6A77E-BD02-4B77-B871-B87E625C9E70}" type="sibTrans" cxnId="{76872A2B-D4ED-4586-8CD1-67D6CF892DA3}">
      <dgm:prSet/>
      <dgm:spPr/>
      <dgm:t>
        <a:bodyPr/>
        <a:lstStyle/>
        <a:p>
          <a:endParaRPr lang="ru-RU"/>
        </a:p>
      </dgm:t>
    </dgm:pt>
    <dgm:pt modelId="{444CE800-1FC1-446B-9A4B-B9CE6A5A7DB5}">
      <dgm:prSet custT="1"/>
      <dgm:spPr/>
      <dgm:t>
        <a:bodyPr/>
        <a:lstStyle/>
        <a:p>
          <a:r>
            <a: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Решение проблемы  опирается на опыт, который уже есть у детей и приводит к появлению нового опыта и его фиксации</a:t>
          </a:r>
        </a:p>
      </dgm:t>
    </dgm:pt>
    <dgm:pt modelId="{470B31BB-6705-4EAC-851F-DE8E68D0170E}" type="parTrans" cxnId="{F8231587-B4FB-4327-9244-12659F852AC0}">
      <dgm:prSet/>
      <dgm:spPr/>
      <dgm:t>
        <a:bodyPr/>
        <a:lstStyle/>
        <a:p>
          <a:endParaRPr lang="ru-RU"/>
        </a:p>
      </dgm:t>
    </dgm:pt>
    <dgm:pt modelId="{9AF782B5-65BC-41D8-9022-D1E352CDE694}" type="sibTrans" cxnId="{F8231587-B4FB-4327-9244-12659F852AC0}">
      <dgm:prSet/>
      <dgm:spPr/>
      <dgm:t>
        <a:bodyPr/>
        <a:lstStyle/>
        <a:p>
          <a:endParaRPr lang="ru-RU"/>
        </a:p>
      </dgm:t>
    </dgm:pt>
    <dgm:pt modelId="{70FECDDF-9811-475E-8B2D-FC5778E4EE5B}">
      <dgm:prSet custT="1"/>
      <dgm:spPr/>
      <dgm:t>
        <a:bodyPr/>
        <a:lstStyle/>
        <a:p>
          <a:r>
            <a: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Формирование вывода</a:t>
          </a:r>
        </a:p>
      </dgm:t>
    </dgm:pt>
    <dgm:pt modelId="{DCF1E80E-FC9D-4669-BE68-721C4DE5200C}" type="parTrans" cxnId="{D0E193AC-9E6D-45AA-BBFB-B4A6CDF54B3B}">
      <dgm:prSet/>
      <dgm:spPr/>
      <dgm:t>
        <a:bodyPr/>
        <a:lstStyle/>
        <a:p>
          <a:endParaRPr lang="ru-RU"/>
        </a:p>
      </dgm:t>
    </dgm:pt>
    <dgm:pt modelId="{0B23E572-6E7A-437A-B083-A5CB4DD39D1C}" type="sibTrans" cxnId="{D0E193AC-9E6D-45AA-BBFB-B4A6CDF54B3B}">
      <dgm:prSet/>
      <dgm:spPr/>
      <dgm:t>
        <a:bodyPr/>
        <a:lstStyle/>
        <a:p>
          <a:endParaRPr lang="ru-RU"/>
        </a:p>
      </dgm:t>
    </dgm:pt>
    <dgm:pt modelId="{8D8E90D4-C01F-4C12-8024-1A4AE79817E3}">
      <dgm:prSet phldrT="[Текст]" custT="1"/>
      <dgm:spPr/>
      <dgm:t>
        <a:bodyPr/>
        <a:lstStyle/>
        <a:p>
          <a:r>
            <a: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Решение творческой задачи на основе вывода</a:t>
          </a:r>
        </a:p>
      </dgm:t>
    </dgm:pt>
    <dgm:pt modelId="{E249D331-4575-4B37-992B-DA437B36C2F9}" type="sibTrans" cxnId="{94A79AD4-830F-44AC-B0A4-242E1ADAD606}">
      <dgm:prSet/>
      <dgm:spPr/>
      <dgm:t>
        <a:bodyPr/>
        <a:lstStyle/>
        <a:p>
          <a:endParaRPr lang="ru-RU"/>
        </a:p>
      </dgm:t>
    </dgm:pt>
    <dgm:pt modelId="{C8846B8B-BB43-4767-A93C-188809450523}" type="parTrans" cxnId="{94A79AD4-830F-44AC-B0A4-242E1ADAD606}">
      <dgm:prSet/>
      <dgm:spPr/>
      <dgm:t>
        <a:bodyPr/>
        <a:lstStyle/>
        <a:p>
          <a:endParaRPr lang="ru-RU"/>
        </a:p>
      </dgm:t>
    </dgm:pt>
    <dgm:pt modelId="{B4A2639F-4A6B-46BC-A1B0-796ECCBF3A1E}" type="pres">
      <dgm:prSet presAssocID="{1BF6E955-E43A-45AB-B180-93CE9572AF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039F2C-9D78-4E70-B913-13AC5A39B7DC}" type="pres">
      <dgm:prSet presAssocID="{75E99607-7BD8-4AE9-BBD5-6E8009E7A1FB}" presName="parentText" presStyleLbl="node1" presStyleIdx="0" presStyleCnt="5" custLinFactNeighborX="-247" custLinFactNeighborY="-200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65E85-40E8-4C92-A880-691F2F4BED25}" type="pres">
      <dgm:prSet presAssocID="{00845B35-CA19-46E1-B1C5-EDFA9058110E}" presName="spacer" presStyleCnt="0"/>
      <dgm:spPr/>
    </dgm:pt>
    <dgm:pt modelId="{E35AF17D-7DD8-4886-B4BC-E17669CCFB6D}" type="pres">
      <dgm:prSet presAssocID="{BF99E6CD-E213-430D-8696-430801D800E3}" presName="parentText" presStyleLbl="node1" presStyleIdx="1" presStyleCnt="5" custLinFactY="-9578" custLinFactNeighborX="31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A2B307-F7F6-4D4A-B848-C83E88740DA8}" type="pres">
      <dgm:prSet presAssocID="{66C6A77E-BD02-4B77-B871-B87E625C9E70}" presName="spacer" presStyleCnt="0"/>
      <dgm:spPr/>
    </dgm:pt>
    <dgm:pt modelId="{3B310112-833F-4C1B-890B-E0B3AD1AC191}" type="pres">
      <dgm:prSet presAssocID="{444CE800-1FC1-446B-9A4B-B9CE6A5A7DB5}" presName="parentText" presStyleLbl="node1" presStyleIdx="2" presStyleCnt="5" custLinFactY="-26386" custLinFactNeighborX="31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0042BF-68B3-464C-A92C-826F08AB48F4}" type="pres">
      <dgm:prSet presAssocID="{9AF782B5-65BC-41D8-9022-D1E352CDE694}" presName="spacer" presStyleCnt="0"/>
      <dgm:spPr/>
    </dgm:pt>
    <dgm:pt modelId="{27BE09B5-B329-443D-B49C-A3DA9FDC493B}" type="pres">
      <dgm:prSet presAssocID="{70FECDDF-9811-475E-8B2D-FC5778E4EE5B}" presName="parentText" presStyleLbl="node1" presStyleIdx="3" presStyleCnt="5" custLinFactY="-32760" custLinFactNeighborX="45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48AE7-2385-485D-A4B7-DD83C0C34572}" type="pres">
      <dgm:prSet presAssocID="{0B23E572-6E7A-437A-B083-A5CB4DD39D1C}" presName="spacer" presStyleCnt="0"/>
      <dgm:spPr/>
    </dgm:pt>
    <dgm:pt modelId="{DCD371C4-4610-4B9A-A8FD-2F7A2B82FFEF}" type="pres">
      <dgm:prSet presAssocID="{8D8E90D4-C01F-4C12-8024-1A4AE79817E3}" presName="parentText" presStyleLbl="node1" presStyleIdx="4" presStyleCnt="5" custLinFactY="-27252" custLinFactNeighborX="31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2B0239-792A-4F41-B629-18BB33FAEACB}" type="presOf" srcId="{BF99E6CD-E213-430D-8696-430801D800E3}" destId="{E35AF17D-7DD8-4886-B4BC-E17669CCFB6D}" srcOrd="0" destOrd="0" presId="urn:microsoft.com/office/officeart/2005/8/layout/vList2"/>
    <dgm:cxn modelId="{6012B142-F168-4516-8C5C-59FEE5548AC6}" srcId="{1BF6E955-E43A-45AB-B180-93CE9572AFCE}" destId="{75E99607-7BD8-4AE9-BBD5-6E8009E7A1FB}" srcOrd="0" destOrd="0" parTransId="{3662DC02-0D42-459B-8588-E16840ED1F74}" sibTransId="{00845B35-CA19-46E1-B1C5-EDFA9058110E}"/>
    <dgm:cxn modelId="{F8231587-B4FB-4327-9244-12659F852AC0}" srcId="{1BF6E955-E43A-45AB-B180-93CE9572AFCE}" destId="{444CE800-1FC1-446B-9A4B-B9CE6A5A7DB5}" srcOrd="2" destOrd="0" parTransId="{470B31BB-6705-4EAC-851F-DE8E68D0170E}" sibTransId="{9AF782B5-65BC-41D8-9022-D1E352CDE694}"/>
    <dgm:cxn modelId="{4E865058-3974-4A94-BFFD-A7D72068D959}" type="presOf" srcId="{1BF6E955-E43A-45AB-B180-93CE9572AFCE}" destId="{B4A2639F-4A6B-46BC-A1B0-796ECCBF3A1E}" srcOrd="0" destOrd="0" presId="urn:microsoft.com/office/officeart/2005/8/layout/vList2"/>
    <dgm:cxn modelId="{D0E193AC-9E6D-45AA-BBFB-B4A6CDF54B3B}" srcId="{1BF6E955-E43A-45AB-B180-93CE9572AFCE}" destId="{70FECDDF-9811-475E-8B2D-FC5778E4EE5B}" srcOrd="3" destOrd="0" parTransId="{DCF1E80E-FC9D-4669-BE68-721C4DE5200C}" sibTransId="{0B23E572-6E7A-437A-B083-A5CB4DD39D1C}"/>
    <dgm:cxn modelId="{A260DB2A-5FC5-4E17-AB85-6ABB1086B7E7}" type="presOf" srcId="{70FECDDF-9811-475E-8B2D-FC5778E4EE5B}" destId="{27BE09B5-B329-443D-B49C-A3DA9FDC493B}" srcOrd="0" destOrd="0" presId="urn:microsoft.com/office/officeart/2005/8/layout/vList2"/>
    <dgm:cxn modelId="{76872A2B-D4ED-4586-8CD1-67D6CF892DA3}" srcId="{1BF6E955-E43A-45AB-B180-93CE9572AFCE}" destId="{BF99E6CD-E213-430D-8696-430801D800E3}" srcOrd="1" destOrd="0" parTransId="{A5651629-4824-45EE-AD49-9208B3E7B725}" sibTransId="{66C6A77E-BD02-4B77-B871-B87E625C9E70}"/>
    <dgm:cxn modelId="{94A79AD4-830F-44AC-B0A4-242E1ADAD606}" srcId="{1BF6E955-E43A-45AB-B180-93CE9572AFCE}" destId="{8D8E90D4-C01F-4C12-8024-1A4AE79817E3}" srcOrd="4" destOrd="0" parTransId="{C8846B8B-BB43-4767-A93C-188809450523}" sibTransId="{E249D331-4575-4B37-992B-DA437B36C2F9}"/>
    <dgm:cxn modelId="{D30C26F5-C211-4C77-AEFB-D40741C1207F}" type="presOf" srcId="{8D8E90D4-C01F-4C12-8024-1A4AE79817E3}" destId="{DCD371C4-4610-4B9A-A8FD-2F7A2B82FFEF}" srcOrd="0" destOrd="0" presId="urn:microsoft.com/office/officeart/2005/8/layout/vList2"/>
    <dgm:cxn modelId="{E94140DE-4C6F-4C66-948E-E58A29FFAB51}" type="presOf" srcId="{75E99607-7BD8-4AE9-BBD5-6E8009E7A1FB}" destId="{FB039F2C-9D78-4E70-B913-13AC5A39B7DC}" srcOrd="0" destOrd="0" presId="urn:microsoft.com/office/officeart/2005/8/layout/vList2"/>
    <dgm:cxn modelId="{1F5EE94F-AC4C-4D1F-B665-A551295F1F1B}" type="presOf" srcId="{444CE800-1FC1-446B-9A4B-B9CE6A5A7DB5}" destId="{3B310112-833F-4C1B-890B-E0B3AD1AC191}" srcOrd="0" destOrd="0" presId="urn:microsoft.com/office/officeart/2005/8/layout/vList2"/>
    <dgm:cxn modelId="{FB26ADA3-F158-4EAB-B807-DFBE31A646D9}" type="presParOf" srcId="{B4A2639F-4A6B-46BC-A1B0-796ECCBF3A1E}" destId="{FB039F2C-9D78-4E70-B913-13AC5A39B7DC}" srcOrd="0" destOrd="0" presId="urn:microsoft.com/office/officeart/2005/8/layout/vList2"/>
    <dgm:cxn modelId="{0E9D5156-C809-4E7D-A367-58C14FBE4DB2}" type="presParOf" srcId="{B4A2639F-4A6B-46BC-A1B0-796ECCBF3A1E}" destId="{97165E85-40E8-4C92-A880-691F2F4BED25}" srcOrd="1" destOrd="0" presId="urn:microsoft.com/office/officeart/2005/8/layout/vList2"/>
    <dgm:cxn modelId="{0A49D358-9245-4D2C-8A23-CA660AA205C3}" type="presParOf" srcId="{B4A2639F-4A6B-46BC-A1B0-796ECCBF3A1E}" destId="{E35AF17D-7DD8-4886-B4BC-E17669CCFB6D}" srcOrd="2" destOrd="0" presId="urn:microsoft.com/office/officeart/2005/8/layout/vList2"/>
    <dgm:cxn modelId="{4E40BDC1-23F1-4FD9-A841-425D6103EFF8}" type="presParOf" srcId="{B4A2639F-4A6B-46BC-A1B0-796ECCBF3A1E}" destId="{77A2B307-F7F6-4D4A-B848-C83E88740DA8}" srcOrd="3" destOrd="0" presId="urn:microsoft.com/office/officeart/2005/8/layout/vList2"/>
    <dgm:cxn modelId="{B31336F1-7B8B-4DE2-828B-D15A48580D26}" type="presParOf" srcId="{B4A2639F-4A6B-46BC-A1B0-796ECCBF3A1E}" destId="{3B310112-833F-4C1B-890B-E0B3AD1AC191}" srcOrd="4" destOrd="0" presId="urn:microsoft.com/office/officeart/2005/8/layout/vList2"/>
    <dgm:cxn modelId="{83AEF6C2-30DE-4422-B680-FBC4E534DA74}" type="presParOf" srcId="{B4A2639F-4A6B-46BC-A1B0-796ECCBF3A1E}" destId="{940042BF-68B3-464C-A92C-826F08AB48F4}" srcOrd="5" destOrd="0" presId="urn:microsoft.com/office/officeart/2005/8/layout/vList2"/>
    <dgm:cxn modelId="{D138C5F7-001F-48FA-AF19-64F1F02DF309}" type="presParOf" srcId="{B4A2639F-4A6B-46BC-A1B0-796ECCBF3A1E}" destId="{27BE09B5-B329-443D-B49C-A3DA9FDC493B}" srcOrd="6" destOrd="0" presId="urn:microsoft.com/office/officeart/2005/8/layout/vList2"/>
    <dgm:cxn modelId="{04E174C1-2489-4A15-9470-F890EAC7468F}" type="presParOf" srcId="{B4A2639F-4A6B-46BC-A1B0-796ECCBF3A1E}" destId="{6C948AE7-2385-485D-A4B7-DD83C0C34572}" srcOrd="7" destOrd="0" presId="urn:microsoft.com/office/officeart/2005/8/layout/vList2"/>
    <dgm:cxn modelId="{04B1E21B-4197-4103-8C6C-35BEB7D305F8}" type="presParOf" srcId="{B4A2639F-4A6B-46BC-A1B0-796ECCBF3A1E}" destId="{DCD371C4-4610-4B9A-A8FD-2F7A2B82FFE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3959A-7BE7-4095-BF4B-80A3EFB956B0}">
      <dsp:nvSpPr>
        <dsp:cNvPr id="0" name=""/>
        <dsp:cNvSpPr/>
      </dsp:nvSpPr>
      <dsp:spPr>
        <a:xfrm>
          <a:off x="5402534" y="4528060"/>
          <a:ext cx="1805014" cy="166865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755231" y="4918935"/>
        <a:ext cx="1099620" cy="857724"/>
      </dsp:txXfrm>
    </dsp:sp>
    <dsp:sp modelId="{E8FBA77B-C6D9-43B8-A7BD-DF8E0138347E}">
      <dsp:nvSpPr>
        <dsp:cNvPr id="0" name=""/>
        <dsp:cNvSpPr/>
      </dsp:nvSpPr>
      <dsp:spPr>
        <a:xfrm>
          <a:off x="3589121" y="2359085"/>
          <a:ext cx="2535204" cy="2393093"/>
        </a:xfrm>
        <a:prstGeom prst="gear6">
          <a:avLst/>
        </a:prstGeom>
        <a:gradFill rotWithShape="1">
          <a:gsLst>
            <a:gs pos="0">
              <a:schemeClr val="dk1">
                <a:tint val="65000"/>
                <a:shade val="100000"/>
                <a:satMod val="133000"/>
              </a:schemeClr>
            </a:gs>
            <a:gs pos="15000">
              <a:schemeClr val="dk1">
                <a:tint val="50000"/>
                <a:shade val="100000"/>
                <a:satMod val="140000"/>
              </a:schemeClr>
            </a:gs>
            <a:gs pos="100000">
              <a:schemeClr val="dk1">
                <a:tint val="10000"/>
                <a:shade val="100000"/>
                <a:satMod val="135000"/>
              </a:schemeClr>
            </a:gs>
          </a:gsLst>
          <a:lin ang="16200000" scaled="1"/>
        </a:gradFill>
        <a:ln w="12700">
          <a:solidFill>
            <a:schemeClr val="dk1"/>
          </a:solidFill>
          <a:prstDash val="solid"/>
        </a:ln>
        <a:effectLst>
          <a:outerShdw blurRad="50800" dist="25400" dir="5400000" rotWithShape="0">
            <a:srgbClr val="000000">
              <a:alpha val="43137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tx2">
                  <a:lumMod val="50000"/>
                </a:schemeClr>
              </a:solidFill>
            </a:rPr>
            <a:t>Руководители проекта «Недели нескучного здоровья»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tx2">
                  <a:lumMod val="50000"/>
                </a:schemeClr>
              </a:solidFill>
            </a:rPr>
            <a:t>(планируют, направляют, организуют</a:t>
          </a:r>
          <a:r>
            <a:rPr lang="ru-RU" sz="1100" kern="1200" dirty="0"/>
            <a:t>)</a:t>
          </a:r>
        </a:p>
      </dsp:txBody>
      <dsp:txXfrm>
        <a:off x="4212247" y="2965195"/>
        <a:ext cx="1288952" cy="1180873"/>
      </dsp:txXfrm>
    </dsp:sp>
    <dsp:sp modelId="{C7922A22-8B29-47E0-B410-C855F4E04ADE}">
      <dsp:nvSpPr>
        <dsp:cNvPr id="0" name=""/>
        <dsp:cNvSpPr/>
      </dsp:nvSpPr>
      <dsp:spPr>
        <a:xfrm flipV="1">
          <a:off x="6484634" y="3684422"/>
          <a:ext cx="349670" cy="372393"/>
        </a:xfrm>
        <a:prstGeom prst="circularArrow">
          <a:avLst>
            <a:gd name="adj1" fmla="val 4878"/>
            <a:gd name="adj2" fmla="val 312630"/>
            <a:gd name="adj3" fmla="val 3274520"/>
            <a:gd name="adj4" fmla="val 15050780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FF991-5677-4C78-87E4-353F71A65E7B}">
      <dsp:nvSpPr>
        <dsp:cNvPr id="0" name=""/>
        <dsp:cNvSpPr/>
      </dsp:nvSpPr>
      <dsp:spPr>
        <a:xfrm>
          <a:off x="144359" y="6298314"/>
          <a:ext cx="157055" cy="78252"/>
        </a:xfrm>
        <a:prstGeom prst="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39F2C-9D78-4E70-B913-13AC5A39B7DC}">
      <dsp:nvSpPr>
        <dsp:cNvPr id="0" name=""/>
        <dsp:cNvSpPr/>
      </dsp:nvSpPr>
      <dsp:spPr>
        <a:xfrm>
          <a:off x="0" y="0"/>
          <a:ext cx="6854552" cy="6060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2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Проблемный вопрос ребенка </a:t>
          </a:r>
        </a:p>
      </dsp:txBody>
      <dsp:txXfrm>
        <a:off x="29585" y="29585"/>
        <a:ext cx="6795382" cy="546890"/>
      </dsp:txXfrm>
    </dsp:sp>
    <dsp:sp modelId="{E35AF17D-7DD8-4886-B4BC-E17669CCFB6D}">
      <dsp:nvSpPr>
        <dsp:cNvPr id="0" name=""/>
        <dsp:cNvSpPr/>
      </dsp:nvSpPr>
      <dsp:spPr>
        <a:xfrm>
          <a:off x="0" y="564181"/>
          <a:ext cx="6854552" cy="6060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3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Выдвижение гипотез на основе привлечения имеющегося у детей опыта</a:t>
          </a:r>
        </a:p>
      </dsp:txBody>
      <dsp:txXfrm>
        <a:off x="29585" y="593766"/>
        <a:ext cx="6795382" cy="546890"/>
      </dsp:txXfrm>
    </dsp:sp>
    <dsp:sp modelId="{3B310112-833F-4C1B-890B-E0B3AD1AC191}">
      <dsp:nvSpPr>
        <dsp:cNvPr id="0" name=""/>
        <dsp:cNvSpPr/>
      </dsp:nvSpPr>
      <dsp:spPr>
        <a:xfrm>
          <a:off x="0" y="1149015"/>
          <a:ext cx="6854552" cy="6060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4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Решение проблемы  опирается на опыт, который уже есть у детей и приводит к появлению нового опыта и его фиксации</a:t>
          </a:r>
        </a:p>
      </dsp:txBody>
      <dsp:txXfrm>
        <a:off x="29585" y="1178600"/>
        <a:ext cx="6795382" cy="546890"/>
      </dsp:txXfrm>
    </dsp:sp>
    <dsp:sp modelId="{27BE09B5-B329-443D-B49C-A3DA9FDC493B}">
      <dsp:nvSpPr>
        <dsp:cNvPr id="0" name=""/>
        <dsp:cNvSpPr/>
      </dsp:nvSpPr>
      <dsp:spPr>
        <a:xfrm>
          <a:off x="0" y="1797084"/>
          <a:ext cx="6854552" cy="6060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5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Формирование вывода</a:t>
          </a:r>
        </a:p>
      </dsp:txBody>
      <dsp:txXfrm>
        <a:off x="29585" y="1826669"/>
        <a:ext cx="6795382" cy="546890"/>
      </dsp:txXfrm>
    </dsp:sp>
    <dsp:sp modelId="{DCD371C4-4610-4B9A-A8FD-2F7A2B82FFEF}">
      <dsp:nvSpPr>
        <dsp:cNvPr id="0" name=""/>
        <dsp:cNvSpPr/>
      </dsp:nvSpPr>
      <dsp:spPr>
        <a:xfrm>
          <a:off x="0" y="2517166"/>
          <a:ext cx="6854552" cy="6060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6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Решение творческой задачи на основе вывода</a:t>
          </a:r>
        </a:p>
      </dsp:txBody>
      <dsp:txXfrm>
        <a:off x="29585" y="2546751"/>
        <a:ext cx="6795382" cy="546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B5510-C683-40C6-8A16-EB42A9A698E6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13BA4-80DE-4647-B22C-E74386C33A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83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4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2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3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6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7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7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8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6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7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3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4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3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5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6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3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7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9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9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0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8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1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0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14.12.2016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4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jpeg"/><Relationship Id="rId5" Type="http://schemas.openxmlformats.org/officeDocument/2006/relationships/image" Target="../media/image10.pn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4.jpeg"/><Relationship Id="rId7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1.png"/><Relationship Id="rId7" Type="http://schemas.openxmlformats.org/officeDocument/2006/relationships/image" Target="../media/image7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1.png"/><Relationship Id="rId7" Type="http://schemas.openxmlformats.org/officeDocument/2006/relationships/image" Target="../media/image7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0.png"/><Relationship Id="rId7" Type="http://schemas.openxmlformats.org/officeDocument/2006/relationships/image" Target="../media/image8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0.png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90.png"/><Relationship Id="rId4" Type="http://schemas.openxmlformats.org/officeDocument/2006/relationships/image" Target="../media/image87.jpe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96.png"/><Relationship Id="rId4" Type="http://schemas.openxmlformats.org/officeDocument/2006/relationships/diagramData" Target="../diagrams/data2.xml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9.png"/><Relationship Id="rId7" Type="http://schemas.openxmlformats.org/officeDocument/2006/relationships/diagramLayout" Target="../diagrams/layout1.xml"/><Relationship Id="rId12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diagramData" Target="../diagrams/data1.xml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1.png"/><Relationship Id="rId7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5" Type="http://schemas.microsoft.com/office/2007/relationships/hdphoto" Target="../media/hdphoto4.wdp"/><Relationship Id="rId10" Type="http://schemas.openxmlformats.org/officeDocument/2006/relationships/image" Target="../media/image39.gif"/><Relationship Id="rId4" Type="http://schemas.openxmlformats.org/officeDocument/2006/relationships/image" Target="../media/image36.jpe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1.png"/><Relationship Id="rId7" Type="http://schemas.openxmlformats.org/officeDocument/2006/relationships/image" Target="../media/image4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15927" y="139152"/>
            <a:ext cx="2264867" cy="25017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0" y="4172086"/>
            <a:ext cx="3188048" cy="2394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91219"/>
            <a:ext cx="1579517" cy="1174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8" y="6306754"/>
            <a:ext cx="9144000" cy="5198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722" y="262775"/>
            <a:ext cx="56166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дошкольное образовательное учреждение детский сад № 4 комбинированного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Кронштадтского района Санкт-Петербурга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852936"/>
            <a:ext cx="622249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1700808"/>
            <a:ext cx="68407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Особенности коммуникации с различными целевыми группами участников образовательного процесса  в рамках реализации годового проекта «Движение + Движение = Здоровье»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1621" y="4356392"/>
            <a:ext cx="2773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Творческая разработка</a:t>
            </a:r>
          </a:p>
          <a:p>
            <a:pPr algn="ctr"/>
            <a:r>
              <a:rPr lang="ru-RU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авторского коллектива</a:t>
            </a:r>
          </a:p>
          <a:p>
            <a:pPr algn="ctr"/>
            <a:r>
              <a:rPr lang="ru-RU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ГБДОУ детский сад №4 Кронштадтского района Санкт-Петербурга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5957" y="5718114"/>
            <a:ext cx="1794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Санкт-Петербург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2016 год</a:t>
            </a:r>
          </a:p>
        </p:txBody>
      </p:sp>
    </p:spTree>
    <p:extLst>
      <p:ext uri="{BB962C8B-B14F-4D97-AF65-F5344CB8AC3E}">
        <p14:creationId xmlns:p14="http://schemas.microsoft.com/office/powerpoint/2010/main" val="14348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" r="20088"/>
          <a:stretch/>
        </p:blipFill>
        <p:spPr>
          <a:xfrm>
            <a:off x="5693187" y="1387300"/>
            <a:ext cx="3127286" cy="258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/>
          <a:stretch/>
        </p:blipFill>
        <p:spPr>
          <a:xfrm rot="5400000">
            <a:off x="2795123" y="1518875"/>
            <a:ext cx="2985528" cy="272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38082"/>
            <a:ext cx="75608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Анонс мероприятий среды</a:t>
            </a: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: «В здоровом теле – здоровый дух!».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Веселые старты» </a:t>
            </a:r>
          </a:p>
          <a:p>
            <a:pPr algn="ctr"/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между  командами  воспитанников </a:t>
            </a:r>
          </a:p>
          <a:p>
            <a:pPr algn="ctr"/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ГБДОУ детский сад №4 и ГБДОУ детский сад  № 17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46679"/>
            <a:ext cx="3699133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9"/>
          <a:stretch/>
        </p:blipFill>
        <p:spPr>
          <a:xfrm>
            <a:off x="4782189" y="3929915"/>
            <a:ext cx="3933581" cy="244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089915"/>
            <a:ext cx="1159967" cy="1030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9"/>
          <a:stretch/>
        </p:blipFill>
        <p:spPr>
          <a:xfrm>
            <a:off x="276654" y="1387300"/>
            <a:ext cx="2793435" cy="2640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6" y="6145379"/>
            <a:ext cx="8969417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812" y="4084378"/>
            <a:ext cx="3822210" cy="264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5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8425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«Моя спортивная семья» </a:t>
            </a:r>
          </a:p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спортивные соревнования с участием</a:t>
            </a:r>
          </a:p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семей воспитанников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9" y="1129132"/>
            <a:ext cx="3687572" cy="276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6" y="6107484"/>
            <a:ext cx="8909929" cy="621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r="5593" b="17000"/>
          <a:stretch/>
        </p:blipFill>
        <p:spPr>
          <a:xfrm>
            <a:off x="5425640" y="1145068"/>
            <a:ext cx="3718360" cy="2992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nna\Desktop\DSC028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1" y="4100214"/>
            <a:ext cx="4030763" cy="2267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2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7" y="80861"/>
            <a:ext cx="1333922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9506" y="185613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12945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«День психологического здоровья»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just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Один из дней «Недели нескучного здоровья» посвящен теме: «Секреты психологического здоровья».</a:t>
            </a:r>
          </a:p>
          <a:p>
            <a:pPr lvl="0" algn="just">
              <a:buNone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«День психологического здоровья»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– это акция, которая способствует повышению уровня психологической и коммуникативной культуры.</a:t>
            </a:r>
          </a:p>
          <a:p>
            <a:pPr lvl="0" algn="just"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0" lvl="0" indent="0" algn="just">
              <a:buNone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Реализуемые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задачи: </a:t>
            </a:r>
          </a:p>
          <a:p>
            <a:pPr lvl="0" algn="just"/>
            <a:r>
              <a:rPr lang="ru-RU" sz="1600" dirty="0">
                <a:latin typeface="Arial" pitchFamily="34" charset="0"/>
                <a:cs typeface="Arial" pitchFamily="34" charset="0"/>
              </a:rPr>
              <a:t>Повышение психологической компетентности детей, педагогов, родителей (законных представителей). </a:t>
            </a:r>
          </a:p>
          <a:p>
            <a:pPr lvl="0" algn="just"/>
            <a:r>
              <a:rPr lang="ru-RU" sz="1600" dirty="0">
                <a:latin typeface="Arial" pitchFamily="34" charset="0"/>
                <a:cs typeface="Arial" pitchFamily="34" charset="0"/>
              </a:rPr>
              <a:t>Содействие развитию личностных качеств дошкольников.</a:t>
            </a:r>
          </a:p>
          <a:p>
            <a:pPr lvl="0" algn="just"/>
            <a:r>
              <a:rPr lang="ru-RU" sz="1600" dirty="0">
                <a:latin typeface="Arial" pitchFamily="34" charset="0"/>
                <a:cs typeface="Arial" pitchFamily="34" charset="0"/>
              </a:rPr>
              <a:t>Повышение уровня доверия между всеми участниками образовательного процесса.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Без имен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8424" y="188640"/>
            <a:ext cx="621693" cy="576064"/>
          </a:xfrm>
          <a:prstGeom prst="rect">
            <a:avLst/>
          </a:prstGeom>
        </p:spPr>
      </p:pic>
      <p:pic>
        <p:nvPicPr>
          <p:cNvPr id="1028" name="Picture 4" descr="https://pp.vk.me/c615721/v615721725/11653/JDyxxuNo49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274077"/>
            <a:ext cx="2760308" cy="2070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G:\фотографии\IMG_46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333" y="4509120"/>
            <a:ext cx="2603001" cy="1944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G:\фотографии\фото педсовет здоровье март 2014\книжкина неделя  2014 0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2668" y="4274076"/>
            <a:ext cx="2857449" cy="2143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9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332657"/>
            <a:ext cx="80648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Анонс мероприятий  четверга: </a:t>
            </a:r>
          </a:p>
          <a:p>
            <a:pPr lvl="0" algn="ctr"/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«День психологического здоровья»</a:t>
            </a:r>
          </a:p>
          <a:p>
            <a:pPr lvl="0" algn="just"/>
            <a:r>
              <a:rPr lang="ru-RU" sz="1600" dirty="0">
                <a:latin typeface="Arial" pitchFamily="34" charset="0"/>
                <a:cs typeface="Arial" pitchFamily="34" charset="0"/>
              </a:rPr>
              <a:t>Цель проводимых мероприятий в этот день – сохранение и укрепление психологического здоровья всех участников образовательных отношений, повышение педагогической компетенции.</a:t>
            </a:r>
          </a:p>
          <a:p>
            <a:pPr algn="just"/>
            <a:endParaRPr lang="ru-RU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67712"/>
              </p:ext>
            </p:extLst>
          </p:nvPr>
        </p:nvGraphicFramePr>
        <p:xfrm>
          <a:off x="215516" y="1988840"/>
          <a:ext cx="8712968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641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ru-RU" dirty="0"/>
                        <a:t>Мероприятия четверга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Место проведения, участники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Ответственные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Игровые сеансы «Я хочу с тобой дружить»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Групповые</a:t>
                      </a:r>
                      <a:r>
                        <a:rPr lang="ru-RU" sz="1600" baseline="0" dirty="0">
                          <a:latin typeface="Arial" pitchFamily="34" charset="0"/>
                          <a:cs typeface="Arial" pitchFamily="34" charset="0"/>
                        </a:rPr>
                        <a:t> помещения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все возрастные группы </a:t>
                      </a:r>
                      <a:r>
                        <a:rPr lang="ru-RU" sz="1600" baseline="0" dirty="0">
                          <a:latin typeface="Arial" pitchFamily="34" charset="0"/>
                          <a:cs typeface="Arial" pitchFamily="34" charset="0"/>
                        </a:rPr>
                        <a:t>с участием детей с ОВЗ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ru-RU" sz="16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Педагог-психолог, воспитатели</a:t>
                      </a:r>
                      <a:r>
                        <a:rPr lang="ru-RU" sz="1600" baseline="0" dirty="0">
                          <a:latin typeface="Arial" pitchFamily="34" charset="0"/>
                          <a:cs typeface="Arial" pitchFamily="34" charset="0"/>
                        </a:rPr>
                        <a:t> групп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Акция «Подари ладошку»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Кабинет педагога-психолога</a:t>
                      </a:r>
                    </a:p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групп для детей 2- 4 лет, включая детей с ОВЗ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Педагог-психолог</a:t>
                      </a:r>
                    </a:p>
                    <a:p>
                      <a:pPr algn="just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Тренинг с педагогами «Профилактика профессионального выгорания» </a:t>
                      </a:r>
                    </a:p>
                    <a:p>
                      <a:pPr algn="just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Музыкальный</a:t>
                      </a:r>
                      <a:r>
                        <a:rPr lang="ru-RU" sz="1600" baseline="0" dirty="0">
                          <a:latin typeface="Arial" pitchFamily="34" charset="0"/>
                          <a:cs typeface="Arial" pitchFamily="34" charset="0"/>
                        </a:rPr>
                        <a:t> зал, сенсорная комната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Педагог-психолог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Тренинг для семей «Секреты психологического здоровья»  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Музыкальный</a:t>
                      </a:r>
                      <a:r>
                        <a:rPr lang="ru-RU" sz="1600" baseline="0" dirty="0">
                          <a:latin typeface="Arial" pitchFamily="34" charset="0"/>
                          <a:cs typeface="Arial" pitchFamily="34" charset="0"/>
                        </a:rPr>
                        <a:t> зал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Педагог-психолог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0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G:\фотографии\фото на ткань\осенины 2013 007.jpg"/>
          <p:cNvPicPr>
            <a:picLocks noChangeAspect="1" noChangeArrowheads="1"/>
          </p:cNvPicPr>
          <p:nvPr/>
        </p:nvPicPr>
        <p:blipFill rotWithShape="1">
          <a:blip r:embed="rId2" cstate="print"/>
          <a:srcRect r="12759" b="15270"/>
          <a:stretch/>
        </p:blipFill>
        <p:spPr bwMode="auto">
          <a:xfrm>
            <a:off x="0" y="3645024"/>
            <a:ext cx="3327290" cy="2423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G:\фотографии\фото  дети праздники\cJf6s3qH4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581127"/>
            <a:ext cx="3424406" cy="1933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7" y="80861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9506" y="185613"/>
            <a:ext cx="5400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75227" y="131610"/>
            <a:ext cx="6069051" cy="579091"/>
          </a:xfrm>
        </p:spPr>
        <p:txBody>
          <a:bodyPr>
            <a:noAutofit/>
          </a:bodyPr>
          <a:lstStyle/>
          <a:p>
            <a:pPr algn="ctr" rtl="0"/>
            <a:r>
              <a:rPr lang="ru-RU" sz="2400" b="1" kern="1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«День психологического здоровья».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2627784" y="2764035"/>
            <a:ext cx="6203032" cy="3557249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Без имен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072410"/>
            <a:ext cx="621693" cy="576064"/>
          </a:xfrm>
          <a:prstGeom prst="rect">
            <a:avLst/>
          </a:prstGeom>
        </p:spPr>
      </p:pic>
      <p:pic>
        <p:nvPicPr>
          <p:cNvPr id="2050" name="Picture 2" descr="G:\фотографии\фото радостные дети\7cnsXozPOT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1166637"/>
            <a:ext cx="3344431" cy="2228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G:\фотографии\фотки\фото\1211201214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01932" y="3035835"/>
            <a:ext cx="2828473" cy="21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284" y="2019589"/>
            <a:ext cx="3832948" cy="26569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Горизонтальный свиток 15"/>
          <p:cNvSpPr/>
          <p:nvPr/>
        </p:nvSpPr>
        <p:spPr>
          <a:xfrm>
            <a:off x="5868144" y="476672"/>
            <a:ext cx="3141974" cy="2252949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Рядом взрослые и дети,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Всем им вместе хорошо!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Даже ярче солнце светит,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Детям весело, легко.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Знает каждый педагог - 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Надо другу  помогать,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Ведь здоровье наших деток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Должно быть всегда на «5»!</a:t>
            </a:r>
          </a:p>
        </p:txBody>
      </p:sp>
    </p:spTree>
    <p:extLst>
      <p:ext uri="{BB962C8B-B14F-4D97-AF65-F5344CB8AC3E}">
        <p14:creationId xmlns:p14="http://schemas.microsoft.com/office/powerpoint/2010/main" val="978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" y="85091"/>
            <a:ext cx="1333923" cy="991549"/>
          </a:xfrm>
          <a:prstGeom prst="rect">
            <a:avLst/>
          </a:prstGeom>
        </p:spPr>
      </p:pic>
      <p:pic>
        <p:nvPicPr>
          <p:cNvPr id="4" name="Picture 6" descr="C:\Users\Anna\Desktop\разработка недели здоровья\НЕДЕЛЯ ЗДОРОВЬЯ\день психологического здоровья\фото к дню псих здоровья\книжкина неделя  2014 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5318"/>
            <a:ext cx="3853523" cy="2777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nna\Desktop\разработка недели здоровья\НЕДЕЛЯ ЗДОРОВЬЯ\день психологического здоровья\фото к дню псих здоровья\фестиваль  и игры 2014 0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7" r="14401" b="12653"/>
          <a:stretch/>
        </p:blipFill>
        <p:spPr bwMode="auto">
          <a:xfrm>
            <a:off x="15951" y="4114517"/>
            <a:ext cx="3803262" cy="2570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nna\Desktop\разработка недели здоровья\НЕДЕЛЯ ЗДОРОВЬЯ\день психологического здоровья\фото к дню псих здоровья\книжкина неделя  2014 0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6" r="16006" b="4576"/>
          <a:stretch/>
        </p:blipFill>
        <p:spPr bwMode="auto">
          <a:xfrm>
            <a:off x="5292082" y="1047152"/>
            <a:ext cx="3784654" cy="2980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nna\Desktop\разработка недели здоровья\НЕДЕЛЯ ЗДОРОВЬЯ\день психологического здоровья\фото к дню псих здоровья\IMG_46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904672"/>
            <a:ext cx="3491881" cy="2608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G:\фотографии\фото педсовет здоровье март 2014\книжкина неделя  2014 0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2395788"/>
            <a:ext cx="3456383" cy="2876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18481" y="111531"/>
            <a:ext cx="8225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Тренинги  для педагогов и семей воспитанников</a:t>
            </a:r>
          </a:p>
        </p:txBody>
      </p:sp>
      <p:pic>
        <p:nvPicPr>
          <p:cNvPr id="10" name="Рисунок 9" descr="http://poilovo.narod.ru/images/Giving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05" y="5237955"/>
            <a:ext cx="1391790" cy="1207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41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267472"/>
              </p:ext>
            </p:extLst>
          </p:nvPr>
        </p:nvGraphicFramePr>
        <p:xfrm>
          <a:off x="323528" y="1402512"/>
          <a:ext cx="8424935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963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ДЕТИ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РОДИТЕЛИ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ПЕДАГОГ-ПСИХОЛОГ, ВОСПИТАТЕЛИ</a:t>
                      </a:r>
                      <a:r>
                        <a:rPr lang="ru-RU" sz="1400" baseline="0" dirty="0"/>
                        <a:t>  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5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Результат</a:t>
                      </a:r>
                      <a:r>
                        <a:rPr kumimoji="0" lang="ru-RU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Arial" pitchFamily="34" charset="0"/>
                          <a:cs typeface="Arial" pitchFamily="34" charset="0"/>
                        </a:rPr>
                        <a:t>Положительный эмоциональный настрой (улыбки детей и родителей, педагогов).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Получение позитивной обратной связи от родителей, педагогов; Ощутить любовь, собственную нужность и значимость.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Сплочение семьи, возможность родителям стать ближе к своим детям, понять их внутренний мир.</a:t>
                      </a:r>
                    </a:p>
                    <a:p>
                      <a:pPr algn="just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Возможность собственного участия в образовательной деятельности. </a:t>
                      </a:r>
                    </a:p>
                    <a:p>
                      <a:pPr algn="just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Возможность задуматься об взаимоотношениях в семье.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Сплочение коллектива.</a:t>
                      </a:r>
                    </a:p>
                    <a:p>
                      <a:pPr algn="just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Вдохновение на то, чтобы что-то изменить, улучшить и преобразовать.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106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itchFamily="34" charset="0"/>
                          <a:cs typeface="Arial" pitchFamily="34" charset="0"/>
                        </a:rPr>
                        <a:t>Создание единого творческого союза детей, родителей, педагогов, который строится на основе сотрудничества, педагогической компетентности, доверия друг к другу, искренности и доброты.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Picture 1" descr="D:\Без имен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1815" y="0"/>
            <a:ext cx="1542185" cy="136815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835696" y="188641"/>
            <a:ext cx="5832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«День психологического здоровья»</a:t>
            </a:r>
          </a:p>
        </p:txBody>
      </p:sp>
    </p:spTree>
    <p:extLst>
      <p:ext uri="{BB962C8B-B14F-4D97-AF65-F5344CB8AC3E}">
        <p14:creationId xmlns:p14="http://schemas.microsoft.com/office/powerpoint/2010/main" val="344626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2" y="2420888"/>
            <a:ext cx="3005447" cy="206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2322433"/>
            <a:ext cx="2898955" cy="205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2" y="4330916"/>
            <a:ext cx="3123700" cy="215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223057"/>
            <a:ext cx="3351205" cy="2375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188721"/>
            <a:ext cx="3170808" cy="2378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55" y="2"/>
            <a:ext cx="1584177" cy="12673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729454"/>
            <a:ext cx="6840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«Веселые старты» между командами сотрудников ГБДОУ детский сад № 4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63688" y="-152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Анонс мероприятий  пятницы: </a:t>
            </a:r>
          </a:p>
          <a:p>
            <a:pPr lvl="0" algn="ctr"/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«Мой выбор – здоровый образ жизни!»</a:t>
            </a:r>
            <a:endParaRPr lang="ru-RU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5" y="1437340"/>
            <a:ext cx="8895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atin typeface="Arial" pitchFamily="34" charset="0"/>
                <a:cs typeface="Arial" pitchFamily="34" charset="0"/>
              </a:rPr>
              <a:t>Цель проводимых мероприятий в этот день:</a:t>
            </a:r>
          </a:p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Пропаганда здорового образа жизни, приобщение семьи к физкультуре и спорту.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6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" y="148600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1680" y="148602"/>
            <a:ext cx="5544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Закрытие </a:t>
            </a:r>
          </a:p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«Недели нескучного здоровья»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" r="15554" b="4428"/>
          <a:stretch/>
        </p:blipFill>
        <p:spPr bwMode="auto">
          <a:xfrm>
            <a:off x="65910" y="3632950"/>
            <a:ext cx="3709717" cy="2909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10675" r="10967" b="20445"/>
          <a:stretch/>
        </p:blipFill>
        <p:spPr bwMode="auto">
          <a:xfrm>
            <a:off x="4591361" y="3734923"/>
            <a:ext cx="4503316" cy="2705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5" y="975244"/>
            <a:ext cx="1820800" cy="2427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t="5961" r="10424" b="6686"/>
          <a:stretch/>
        </p:blipFill>
        <p:spPr bwMode="auto">
          <a:xfrm>
            <a:off x="7072224" y="909799"/>
            <a:ext cx="1820255" cy="256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23314" r="21635" b="10954"/>
          <a:stretch/>
        </p:blipFill>
        <p:spPr bwMode="auto">
          <a:xfrm>
            <a:off x="2915816" y="1068902"/>
            <a:ext cx="3732010" cy="2359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696">
            <a:off x="3558404" y="3171125"/>
            <a:ext cx="2027193" cy="152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6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07612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3648" y="188003"/>
            <a:ext cx="7279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Награждение победителей конкурса эмблем «Мы за здоровый образ жизни».</a:t>
            </a:r>
          </a:p>
        </p:txBody>
      </p:sp>
      <p:pic>
        <p:nvPicPr>
          <p:cNvPr id="7170" name="Picture 2" descr="C:\Users\Anna\Desktop\разработка недели здоровья\НЕДЕЛЯ ЗДОРОВЬЯ\4 день\IMG_69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9" t="15863" r="20896" b="29752"/>
          <a:stretch/>
        </p:blipFill>
        <p:spPr bwMode="auto">
          <a:xfrm>
            <a:off x="755576" y="1235633"/>
            <a:ext cx="3077854" cy="2207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nna\Desktop\разработка недели здоровья\НЕДЕЛЯ ЗДОРОВЬЯ\4 день\IMG_69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9" t="6567" b="25174"/>
          <a:stretch/>
        </p:blipFill>
        <p:spPr bwMode="auto">
          <a:xfrm>
            <a:off x="307975" y="3776652"/>
            <a:ext cx="4297199" cy="2563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72" y="1020027"/>
            <a:ext cx="4697435" cy="2641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6" descr="https://pp.vk.me/c638022/v638022933/a292/IF1mgAue2G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75" y="3836531"/>
            <a:ext cx="3888432" cy="2553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9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65774" y="320199"/>
            <a:ext cx="7379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dirty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Неделя нескучного здоровья»</a:t>
            </a:r>
            <a:endParaRPr lang="ru-RU" sz="24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89" y="692696"/>
            <a:ext cx="2931389" cy="213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903" y="1988840"/>
            <a:ext cx="3420511" cy="221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232" b="11622"/>
          <a:stretch/>
        </p:blipFill>
        <p:spPr>
          <a:xfrm>
            <a:off x="-2167" y="1115378"/>
            <a:ext cx="2735880" cy="2056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:\foto\конкурс воспитатель\20140515_11140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r="24901"/>
          <a:stretch/>
        </p:blipFill>
        <p:spPr bwMode="auto">
          <a:xfrm>
            <a:off x="6106711" y="4160330"/>
            <a:ext cx="3096344" cy="1903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>
            <a:off x="3535506" y="843419"/>
            <a:ext cx="2072987" cy="1264681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И вот этот день настал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" descr="https://pp.vk.me/c630726/v630726725/27cba/RIRIDXCXuT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4130" y="4193243"/>
            <a:ext cx="3115683" cy="2336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s://pp.vk.me/c630726/v630726725/27c50/ysYdLtpCs8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097" y="4045558"/>
            <a:ext cx="2844033" cy="213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784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85443" y="361249"/>
            <a:ext cx="75585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ИТОГ - «Здоровые дети – счастливые родители»</a:t>
            </a:r>
          </a:p>
          <a:p>
            <a:pPr algn="ctr"/>
            <a:endParaRPr lang="ru-RU" b="1" dirty="0">
              <a:ln w="0"/>
              <a:solidFill>
                <a:srgbClr val="002060"/>
              </a:solidFill>
            </a:endParaRPr>
          </a:p>
          <a:p>
            <a:pPr algn="ctr"/>
            <a:endParaRPr lang="ru-RU" b="1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" y="1208373"/>
            <a:ext cx="4116749" cy="297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75" y="1700808"/>
            <a:ext cx="4559109" cy="327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664551" y="4124993"/>
            <a:ext cx="3600400" cy="2239663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Пусть все это только игра,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Но ею сказать мы хотели: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Великое чудо - семья!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Храните ее, берегите ее!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Нет в жизни важнее цели!!!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18" y="4607800"/>
            <a:ext cx="1951350" cy="170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7815">
            <a:off x="4727982" y="5293199"/>
            <a:ext cx="1878013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46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95" y="3933056"/>
            <a:ext cx="2200314" cy="16561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95736" y="2001614"/>
            <a:ext cx="5945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Современные способы проектирования архитектуры образовательного пространства: от замысла к результату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3621"/>
            <a:ext cx="1831006" cy="202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7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09" y="1561470"/>
            <a:ext cx="1333922" cy="991549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91310222"/>
              </p:ext>
            </p:extLst>
          </p:nvPr>
        </p:nvGraphicFramePr>
        <p:xfrm>
          <a:off x="2267744" y="2928058"/>
          <a:ext cx="6854552" cy="338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2304256" cy="17344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024" y="-37824"/>
            <a:ext cx="41764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...то, что дети выучивают, не следует автоматически из того, что им преподают; это, скорее, в значительной степени вытекает из их собственной деятельности как следствие их активности и ресурсов взрослых. </a:t>
            </a:r>
          </a:p>
          <a:p>
            <a:pPr algn="r"/>
            <a:r>
              <a:rPr lang="ru-RU" sz="1400" i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Л. Малагуцци, итальянский педагог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8510" y="2060848"/>
            <a:ext cx="526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Алгоритм проектирования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3621"/>
            <a:ext cx="1831006" cy="202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5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Кольцо 34"/>
          <p:cNvSpPr/>
          <p:nvPr/>
        </p:nvSpPr>
        <p:spPr>
          <a:xfrm>
            <a:off x="1651166" y="395998"/>
            <a:ext cx="6474838" cy="6320748"/>
          </a:xfrm>
          <a:prstGeom prst="don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81" y="685993"/>
            <a:ext cx="1944218" cy="189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Овал 69"/>
          <p:cNvSpPr/>
          <p:nvPr/>
        </p:nvSpPr>
        <p:spPr>
          <a:xfrm>
            <a:off x="5716642" y="1115376"/>
            <a:ext cx="1101297" cy="10302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70" y="729230"/>
            <a:ext cx="1969204" cy="191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Овал 65"/>
          <p:cNvSpPr/>
          <p:nvPr/>
        </p:nvSpPr>
        <p:spPr>
          <a:xfrm>
            <a:off x="2875625" y="1187783"/>
            <a:ext cx="1101297" cy="100122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04487347"/>
              </p:ext>
            </p:extLst>
          </p:nvPr>
        </p:nvGraphicFramePr>
        <p:xfrm>
          <a:off x="31851" y="58583"/>
          <a:ext cx="9073721" cy="6337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75" y="2604321"/>
            <a:ext cx="1954608" cy="190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12" y="2578511"/>
            <a:ext cx="1981102" cy="192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27" y="4755283"/>
            <a:ext cx="1925742" cy="187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13237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3265" y="1163197"/>
            <a:ext cx="1428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Педагоги,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младший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обслуживающий  персонал</a:t>
            </a:r>
          </a:p>
        </p:txBody>
      </p:sp>
      <p:sp>
        <p:nvSpPr>
          <p:cNvPr id="1036" name="TextBox 1035"/>
          <p:cNvSpPr txBox="1"/>
          <p:nvPr/>
        </p:nvSpPr>
        <p:spPr>
          <a:xfrm rot="18310243">
            <a:off x="4863754" y="4153578"/>
            <a:ext cx="209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В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заимодействие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40123" y="1316668"/>
            <a:ext cx="1130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Воспитанники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 групп , в. т. ч 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 дети с ОВЗ</a:t>
            </a:r>
          </a:p>
          <a:p>
            <a:endParaRPr lang="ru-RU" sz="1200" dirty="0">
              <a:solidFill>
                <a:prstClr val="black"/>
              </a:solidFill>
            </a:endParaRPr>
          </a:p>
        </p:txBody>
      </p:sp>
      <p:cxnSp>
        <p:nvCxnSpPr>
          <p:cNvPr id="1039" name="Прямая со стрелкой 1038"/>
          <p:cNvCxnSpPr/>
          <p:nvPr/>
        </p:nvCxnSpPr>
        <p:spPr>
          <a:xfrm>
            <a:off x="5562741" y="2352709"/>
            <a:ext cx="746749" cy="10808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4" name="TextBox 1043"/>
          <p:cNvSpPr txBox="1"/>
          <p:nvPr/>
        </p:nvSpPr>
        <p:spPr>
          <a:xfrm>
            <a:off x="4253281" y="2048332"/>
            <a:ext cx="142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Единство</a:t>
            </a: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4462769" y="5147417"/>
            <a:ext cx="85163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3413819" y="2365299"/>
            <a:ext cx="790071" cy="10682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7" name="TextBox 1046"/>
          <p:cNvSpPr txBox="1"/>
          <p:nvPr/>
        </p:nvSpPr>
        <p:spPr>
          <a:xfrm rot="3193234">
            <a:off x="2779594" y="4153578"/>
            <a:ext cx="207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</a:t>
            </a:r>
          </a:p>
        </p:txBody>
      </p:sp>
      <p:sp>
        <p:nvSpPr>
          <p:cNvPr id="71" name="Овал 70"/>
          <p:cNvSpPr/>
          <p:nvPr/>
        </p:nvSpPr>
        <p:spPr>
          <a:xfrm>
            <a:off x="2929568" y="5131246"/>
            <a:ext cx="1136797" cy="112405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54" name="Овал 1053"/>
          <p:cNvSpPr/>
          <p:nvPr/>
        </p:nvSpPr>
        <p:spPr>
          <a:xfrm>
            <a:off x="2854952" y="1115378"/>
            <a:ext cx="1164490" cy="11176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55" name="TextBox 1054"/>
          <p:cNvSpPr txBox="1"/>
          <p:nvPr/>
        </p:nvSpPr>
        <p:spPr>
          <a:xfrm>
            <a:off x="2762141" y="1337918"/>
            <a:ext cx="13282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*</a:t>
            </a:r>
            <a:r>
              <a:rPr lang="ru-RU" sz="1100" b="1" dirty="0">
                <a:solidFill>
                  <a:prstClr val="black"/>
                </a:solidFill>
              </a:rPr>
              <a:t>Воспитанники групп различной направленности</a:t>
            </a:r>
          </a:p>
        </p:txBody>
      </p:sp>
      <p:sp>
        <p:nvSpPr>
          <p:cNvPr id="73" name="Овал 72"/>
          <p:cNvSpPr/>
          <p:nvPr/>
        </p:nvSpPr>
        <p:spPr>
          <a:xfrm>
            <a:off x="6715594" y="2984941"/>
            <a:ext cx="1197170" cy="11428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5786226" y="4914859"/>
            <a:ext cx="1101297" cy="10280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1702627" y="2933753"/>
            <a:ext cx="1226941" cy="11379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635251" y="3296128"/>
            <a:ext cx="142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</a:rPr>
              <a:t>Врач- педиатр, медицинская сестра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639798" y="5190139"/>
            <a:ext cx="142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</a:rPr>
              <a:t>Социальные 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</a:rPr>
              <a:t>партнеры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88465" y="3315446"/>
            <a:ext cx="145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</a:rPr>
              <a:t>Специалисты ГБДОУ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763983" y="5194271"/>
            <a:ext cx="1510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>
              <a:solidFill>
                <a:prstClr val="black"/>
              </a:solidFill>
            </a:endParaRPr>
          </a:p>
          <a:p>
            <a:pPr algn="ctr"/>
            <a:r>
              <a:rPr lang="ru-RU" sz="1200" b="1" dirty="0">
                <a:solidFill>
                  <a:prstClr val="black"/>
                </a:solidFill>
              </a:rPr>
              <a:t>Семьи воспитанников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6136" y="5507182"/>
            <a:ext cx="183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*</a:t>
            </a:r>
            <a:r>
              <a:rPr lang="ru-RU" sz="1200" dirty="0">
                <a:solidFill>
                  <a:prstClr val="black"/>
                </a:solidFill>
              </a:rPr>
              <a:t>Включенность детей от 1.5 до 7 лет ,в  т. ч. с ОВЗ  в рамках инклюзивного образования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0432" y="16253"/>
            <a:ext cx="8553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Схема взаимодействия участников образовательного процесса по реализации «Недели нескучного здоровья»</a:t>
            </a:r>
          </a:p>
        </p:txBody>
      </p:sp>
    </p:spTree>
    <p:extLst>
      <p:ext uri="{BB962C8B-B14F-4D97-AF65-F5344CB8AC3E}">
        <p14:creationId xmlns:p14="http://schemas.microsoft.com/office/powerpoint/2010/main" val="5135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5649"/>
            <a:ext cx="9144000" cy="836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2161" y="21090"/>
            <a:ext cx="69813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Открытие  «Недели нескучного здоровья</a:t>
            </a:r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Сплочение  участников образовательных отношений, создание положительного эмоционального настроя на предстоящую деятельность. Формирование валеологических навыков.</a:t>
            </a:r>
          </a:p>
          <a:p>
            <a:pPr algn="ctr"/>
            <a:endParaRPr lang="ru-RU" sz="24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4" r="3475"/>
          <a:stretch/>
        </p:blipFill>
        <p:spPr bwMode="auto">
          <a:xfrm>
            <a:off x="918481" y="1346133"/>
            <a:ext cx="3816424" cy="2315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17" y="3661805"/>
            <a:ext cx="4116521" cy="260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8" y="3661805"/>
            <a:ext cx="4071135" cy="2665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5108680" y="1534219"/>
            <a:ext cx="3427286" cy="203879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День здоровья встретим 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Мы легкою пробежкой,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Праздник мы отметим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восторгом неизбежным! 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Пусть польза в этом будет, 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Здоровье пусть прибудет!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97" b="89870" l="3846" r="971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2320" y="980728"/>
            <a:ext cx="1518059" cy="8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9577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7578" y="140845"/>
            <a:ext cx="6984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Выступление команды </a:t>
            </a:r>
            <a:r>
              <a:rPr lang="en-US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~GOLD PANTER~</a:t>
            </a:r>
            <a:endParaRPr lang="ru-RU" sz="20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черлидеры Кронштадт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" y="1095162"/>
            <a:ext cx="3920476" cy="2540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71126"/>
            <a:ext cx="3923928" cy="2390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" y="3862746"/>
            <a:ext cx="3920476" cy="2651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89040"/>
            <a:ext cx="3779912" cy="272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77" y="2712799"/>
            <a:ext cx="3552615" cy="2664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79577"/>
            <a:ext cx="9048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032" y="77426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Совместная деятельность в ходе режимных моментов </a:t>
            </a:r>
          </a:p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формированию основ безопасности </a:t>
            </a:r>
          </a:p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жизнедеятельности дошкольников.</a:t>
            </a:r>
          </a:p>
        </p:txBody>
      </p:sp>
      <p:pic>
        <p:nvPicPr>
          <p:cNvPr id="5" name="Picture 7" descr="G:\ФОТОГРАФИИ\День знаний2016\IMG_78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3" r="33542" b="1"/>
          <a:stretch/>
        </p:blipFill>
        <p:spPr bwMode="auto">
          <a:xfrm>
            <a:off x="285764" y="1385670"/>
            <a:ext cx="3741933" cy="2479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10114" r="9277" b="8847"/>
          <a:stretch/>
        </p:blipFill>
        <p:spPr bwMode="auto">
          <a:xfrm>
            <a:off x="5168804" y="3973822"/>
            <a:ext cx="3733315" cy="2677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23271" r="12523" b="11649"/>
          <a:stretch/>
        </p:blipFill>
        <p:spPr bwMode="auto">
          <a:xfrm>
            <a:off x="222848" y="3865413"/>
            <a:ext cx="3804849" cy="2763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G:\ФОТОГРАФИИ\День знаний2016\IMG_79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1" t="33433" r="22388" b="12040"/>
          <a:stretch/>
        </p:blipFill>
        <p:spPr bwMode="auto">
          <a:xfrm>
            <a:off x="5115781" y="1378948"/>
            <a:ext cx="3765995" cy="248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ФОТОГРАФИИ\День знаний2016\IMG_78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/>
          <a:stretch/>
        </p:blipFill>
        <p:spPr bwMode="auto">
          <a:xfrm>
            <a:off x="2923186" y="2420888"/>
            <a:ext cx="3297627" cy="24384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9144000" cy="56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90815" y="40314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Анонс мероприятий  вторника:</a:t>
            </a:r>
          </a:p>
          <a:p>
            <a:pPr lvl="0"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«Спорт и интеллект – понятия совместимые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20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b="1" dirty="0">
                <a:solidFill>
                  <a:prstClr val="black"/>
                </a:solidFill>
              </a:rPr>
              <a:t>  </a:t>
            </a: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Цель проводимых мероприятий в этот день: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Приключения Колобка»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8" r="35902"/>
          <a:stretch/>
        </p:blipFill>
        <p:spPr>
          <a:xfrm>
            <a:off x="5580112" y="1897970"/>
            <a:ext cx="3237275" cy="247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3" t="4741" r="17955" b="-2109"/>
          <a:stretch/>
        </p:blipFill>
        <p:spPr>
          <a:xfrm>
            <a:off x="467546" y="3621778"/>
            <a:ext cx="4000204" cy="283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7855" r="7591"/>
          <a:stretch/>
        </p:blipFill>
        <p:spPr>
          <a:xfrm>
            <a:off x="5220072" y="4371055"/>
            <a:ext cx="3228547" cy="2289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Горизонтальный свиток 9"/>
          <p:cNvSpPr/>
          <p:nvPr/>
        </p:nvSpPr>
        <p:spPr>
          <a:xfrm>
            <a:off x="467546" y="1698565"/>
            <a:ext cx="3168352" cy="1897368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Приключение начинаем!</a:t>
            </a:r>
          </a:p>
          <a:p>
            <a:pPr lvl="0"/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Дружно, весело играем.</a:t>
            </a:r>
          </a:p>
          <a:p>
            <a:pPr lvl="0"/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дорожке в лес пойдем,</a:t>
            </a:r>
          </a:p>
          <a:p>
            <a:pPr lvl="0"/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Колобка мы там найдем</a:t>
            </a:r>
            <a:r>
              <a:rPr lang="ru-RU" dirty="0">
                <a:solidFill>
                  <a:prstClr val="black"/>
                </a:solidFill>
              </a:rPr>
              <a:t>!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20" y="2647249"/>
            <a:ext cx="1016900" cy="9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pic>
        <p:nvPicPr>
          <p:cNvPr id="8" name="Picture 6" descr="C:\Users\Anna\Desktop\КОНКУРС АППО\Неделя нескучного здоровья ЛАДУШКИ\фото\kXT_sLnaJJ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3547179" cy="2290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332657"/>
            <a:ext cx="7558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Проведение непрерывной образовательной деятельности с использованием </a:t>
            </a:r>
            <a:r>
              <a:rPr lang="ru-RU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современных образовательных технологий  и интерактивного </a:t>
            </a: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оборудования </a:t>
            </a:r>
            <a:r>
              <a:rPr lang="en-US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MIMIO</a:t>
            </a: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b="1" dirty="0">
              <a:ln w="1905">
                <a:solidFill>
                  <a:srgbClr val="C0504D">
                    <a:lumMod val="50000"/>
                  </a:srgbClr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7"/>
          <a:stretch/>
        </p:blipFill>
        <p:spPr bwMode="auto">
          <a:xfrm>
            <a:off x="5209445" y="1255987"/>
            <a:ext cx="3535013" cy="2232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4"/>
          <a:stretch/>
        </p:blipFill>
        <p:spPr bwMode="auto">
          <a:xfrm>
            <a:off x="5409402" y="4069380"/>
            <a:ext cx="3602337" cy="245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G:\фото ,фильмы2015-2016\книжкина неделя 2016\IMG_616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11057" b="16793"/>
          <a:stretch/>
        </p:blipFill>
        <p:spPr bwMode="auto">
          <a:xfrm>
            <a:off x="107504" y="4221088"/>
            <a:ext cx="3432540" cy="2377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Горизонтальный свиток 11"/>
          <p:cNvSpPr/>
          <p:nvPr/>
        </p:nvSpPr>
        <p:spPr>
          <a:xfrm>
            <a:off x="3275856" y="3284984"/>
            <a:ext cx="3253014" cy="1755796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Чтоб здоровье раздобыть,</a:t>
            </a:r>
            <a:b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 надо далеко ходить.</a:t>
            </a:r>
            <a:b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Нужно нам самим стараться,</a:t>
            </a:r>
            <a:b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всё будет получаться</a:t>
            </a:r>
            <a:r>
              <a:rPr lang="ru-RU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!</a:t>
            </a:r>
            <a:endParaRPr lang="ru-RU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204015"/>
            <a:ext cx="8064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Встреча  стоматолога  детского поликлинического отделения №55 ГБЗУ «Городская поликлиника №74»  с детьми «А у нас сегодня гость»</a:t>
            </a:r>
          </a:p>
        </p:txBody>
      </p:sp>
      <p:pic>
        <p:nvPicPr>
          <p:cNvPr id="5" name="Picture 3" descr="C:\Users\Anna\Desktop\DSC02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1" y="1180190"/>
            <a:ext cx="4049454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nna\Desktop\КОНКУРС АППО\фото стоматолог\DSC027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8"/>
          <a:stretch/>
        </p:blipFill>
        <p:spPr bwMode="auto">
          <a:xfrm>
            <a:off x="4535143" y="1149812"/>
            <a:ext cx="3960441" cy="2447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nna\Desktop\DSC027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/>
          <a:stretch/>
        </p:blipFill>
        <p:spPr bwMode="auto">
          <a:xfrm>
            <a:off x="4716016" y="3673499"/>
            <a:ext cx="3911044" cy="2695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nna\Desktop\DSC0278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/>
          <a:stretch/>
        </p:blipFill>
        <p:spPr bwMode="auto">
          <a:xfrm>
            <a:off x="267961" y="3780289"/>
            <a:ext cx="3968943" cy="2589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s://iphatun.files.wordpress.com/2013/12/dental-bonding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45712"/>
            <a:ext cx="1440160" cy="1469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063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3208</TotalTime>
  <Words>842</Words>
  <Application>Microsoft Office PowerPoint</Application>
  <PresentationFormat>Экран (4:3)</PresentationFormat>
  <Paragraphs>134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Тема1</vt:lpstr>
      <vt:lpstr>5_Тема9</vt:lpstr>
      <vt:lpstr>6_Тема9</vt:lpstr>
      <vt:lpstr>7_Тема9</vt:lpstr>
      <vt:lpstr>8_Тема9</vt:lpstr>
      <vt:lpstr>1_Тема1</vt:lpstr>
      <vt:lpstr>2_Тема1</vt:lpstr>
      <vt:lpstr>3_Тема1</vt:lpstr>
      <vt:lpstr>4_Тема1</vt:lpstr>
      <vt:lpstr>5_Тема1</vt:lpstr>
      <vt:lpstr>6_Тема1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«День психологического здоровья»</vt:lpstr>
      <vt:lpstr>Презентация PowerPoint</vt:lpstr>
      <vt:lpstr>«День психологического здоровья».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ZAV</cp:lastModifiedBy>
  <cp:revision>233</cp:revision>
  <cp:lastPrinted>2016-11-03T08:02:24Z</cp:lastPrinted>
  <dcterms:created xsi:type="dcterms:W3CDTF">2014-05-14T16:31:48Z</dcterms:created>
  <dcterms:modified xsi:type="dcterms:W3CDTF">2016-12-14T08:39:10Z</dcterms:modified>
</cp:coreProperties>
</file>